
<file path=[Content_Types].xml><?xml version="1.0" encoding="utf-8"?>
<Types xmlns="http://schemas.openxmlformats.org/package/2006/content-types">
  <Default ContentType="image/jpeg" Extension="jpg"/>
  <Default ContentType="application/vnd.openxmlformats-officedocument.spreadsheetml.sheet" Extension="xlsx"/>
  <Default ContentType="application/vnd.openxmlformats-officedocument.vmlDrawing" Extension="vml"/>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package.core-properties+xml" PartName="/docProps/core.xml"/>
  <Override ContentType="application/vnd.openxmlformats-officedocument.presentationml.presentation.main+xml" PartName="/ppt/presentation.xml"/>
  <Override ContentType="application/vnd.ms-office.chartcolorstyle+xml" PartName="/ppt/charts/colors5.xml"/>
  <Override ContentType="application/vnd.ms-office.chartcolorstyle+xml" PartName="/ppt/charts/colors6.xml"/>
  <Override ContentType="application/vnd.ms-office.chartcolorstyle+xml" PartName="/ppt/charts/colors4.xml"/>
  <Override ContentType="application/vnd.ms-office.chartcolorstyle+xml" PartName="/ppt/charts/colors1.xml"/>
  <Override ContentType="application/vnd.ms-office.chartcolorstyle+xml" PartName="/ppt/charts/colors2.xml"/>
  <Override ContentType="application/vnd.ms-office.chartcolorstyle+xml" PartName="/ppt/charts/colors3.xml"/>
  <Override ContentType="application/vnd.ms-office.chartcolorstyle+xml" PartName="/ppt/charts/colors8.xml"/>
  <Override ContentType="application/vnd.ms-office.chartcolorstyle+xml" PartName="/ppt/charts/colors7.xml"/>
  <Override ContentType="application/vnd.ms-office.chartcolorstyle+xml" PartName="/ppt/charts/colors10.xml"/>
  <Override ContentType="application/vnd.ms-office.chartcolorstyle+xml" PartName="/ppt/charts/colors9.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drawingml.chart+xml" PartName="/ppt/charts/chart3.xml"/>
  <Override ContentType="application/vnd.openxmlformats-officedocument.drawingml.chart+xml" PartName="/ppt/charts/chart8.xml"/>
  <Override ContentType="application/vnd.openxmlformats-officedocument.drawingml.chart+xml" PartName="/ppt/charts/chart9.xml"/>
  <Override ContentType="application/vnd.openxmlformats-officedocument.drawingml.chart+xml" PartName="/ppt/charts/chart2.xml"/>
  <Override ContentType="application/vnd.openxmlformats-officedocument.drawingml.chart+xml" PartName="/ppt/charts/chart7.xml"/>
  <Override ContentType="application/vnd.openxmlformats-officedocument.drawingml.chart+xml" PartName="/ppt/charts/chart5.xml"/>
  <Override ContentType="application/vnd.openxmlformats-officedocument.drawingml.chart+xml" PartName="/ppt/charts/chart4.xml"/>
  <Override ContentType="application/vnd.openxmlformats-officedocument.drawingml.chart+xml" PartName="/ppt/charts/chart6.xml"/>
  <Override ContentType="application/vnd.openxmlformats-officedocument.drawingml.chart+xml" PartName="/ppt/charts/chart1.xml"/>
  <Override ContentType="application/vnd.openxmlformats-officedocument.drawingml.chart+xml" PartName="/ppt/charts/chart10.xml"/>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themeOverride+xml" PartName="/ppt/theme/themeOverride1.xml"/>
  <Override ContentType="application/vnd.openxmlformats-officedocument.spreadsheetml.sheet" PartName="/ppt/embeddings/Microsoft_Excel_Sheet12.xlsx"/>
  <Override ContentType="application/vnd.openxmlformats-officedocument.spreadsheetml.sheet" PartName="/ppt/embeddings/Microsoft_Excel_Sheet3.xlsx"/>
  <Override ContentType="application/vnd.openxmlformats-officedocument.spreadsheetml.sheet" PartName="/ppt/embeddings/Microsoft_Excel_Sheet13.xlsx"/>
  <Override ContentType="application/vnd.openxmlformats-officedocument.spreadsheetml.sheet" PartName="/ppt/embeddings/Microsoft_Excel_Sheet4.xlsx"/>
  <Override ContentType="application/vnd.openxmlformats-officedocument.spreadsheetml.sheet" PartName="/ppt/embeddings/Microsoft_Excel_Sheet14.xlsx"/>
  <Override ContentType="application/vnd.openxmlformats-officedocument.spreadsheetml.sheet" PartName="/ppt/embeddings/Microsoft_Excel_Sheet2.xlsx"/>
  <Override ContentType="application/vnd.openxmlformats-officedocument.spreadsheetml.sheet" PartName="/ppt/embeddings/Microsoft_Excel_Sheet5.xlsx"/>
  <Override ContentType="application/vnd.openxmlformats-officedocument.spreadsheetml.sheet" PartName="/ppt/embeddings/Microsoft_Excel_Sheet6.xlsx"/>
  <Override ContentType="application/vnd.openxmlformats-officedocument.spreadsheetml.sheet" PartName="/ppt/embeddings/Microsoft_Excel_Sheet1.xlsx"/>
  <Override ContentType="application/vnd.openxmlformats-officedocument.spreadsheetml.sheet" PartName="/ppt/embeddings/Microsoft_Excel_Sheet11.xlsx"/>
  <Override ContentType="application/binary" PartName="/ppt/metadata"/>
  <Override ContentType="application/vnd.openxmlformats-officedocument.presentationml.notesMaster+xml" PartName="/ppt/notesMasters/notesMaster1.xml"/>
  <Override ContentType="application/vnd.openxmlformats-officedocument.drawingml.chartshapes+xml" PartName="/ppt/drawings/drawing2.xml"/>
  <Override ContentType="application/vnd.openxmlformats-officedocument.drawingml.chartshapes+xml" PartName="/ppt/drawings/drawing5.xml"/>
  <Override ContentType="application/vnd.openxmlformats-officedocument.drawingml.chartshapes+xml" PartName="/ppt/drawings/drawing1.xml"/>
  <Override ContentType="application/vnd.openxmlformats-officedocument.drawingml.chartshapes+xml" PartName="/ppt/drawings/drawing3.xml"/>
  <Override ContentType="application/vnd.openxmlformats-officedocument.drawingml.chartshapes+xml" PartName="/ppt/drawings/drawing4.xml"/>
  <Override ContentType="application/vnd.ms-office.chartstyle+xml" PartName="/ppt/charts/style9.xml"/>
  <Override ContentType="application/vnd.ms-office.chartstyle+xml" PartName="/ppt/charts/style3.xml"/>
  <Override ContentType="application/vnd.ms-office.chartstyle+xml" PartName="/ppt/charts/style4.xml"/>
  <Override ContentType="application/vnd.ms-office.chartstyle+xml" PartName="/ppt/charts/style10.xml"/>
  <Override ContentType="application/vnd.ms-office.chartstyle+xml" PartName="/ppt/charts/style5.xml"/>
  <Override ContentType="application/vnd.ms-office.chartstyle+xml" PartName="/ppt/charts/style7.xml"/>
  <Override ContentType="application/vnd.ms-office.chartstyle+xml" PartName="/ppt/charts/style8.xml"/>
  <Override ContentType="application/vnd.ms-office.chartstyle+xml" PartName="/ppt/charts/style1.xml"/>
  <Override ContentType="application/vnd.ms-office.chartstyle+xml" PartName="/ppt/charts/style6.xml"/>
  <Override ContentType="application/vnd.ms-office.chartstyle+xml" PartName="/ppt/charts/style2.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52" r:id="rId5"/>
    <p:sldMasterId id="2147483655" r:id="rId6"/>
    <p:sldMasterId id="2147483661"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 id="349" r:id="rId102"/>
    <p:sldId id="350" r:id="rId103"/>
    <p:sldId id="351" r:id="rId104"/>
    <p:sldId id="352" r:id="rId105"/>
    <p:sldId id="353" r:id="rId106"/>
    <p:sldId id="354" r:id="rId107"/>
  </p:sldIdLst>
  <p:sldSz cy="6858000" cx="9144000"/>
  <p:notesSz cx="7023100" cy="9309100"/>
  <p:embeddedFontLst>
    <p:embeddedFont>
      <p:font typeface="Gill Sans"/>
      <p:regular r:id="rId108"/>
      <p:bold r:id="rId109"/>
    </p:embeddedFont>
    <p:embeddedFont>
      <p:font typeface="Century Gothic"/>
      <p:regular r:id="rId110"/>
      <p:bold r:id="rId111"/>
      <p:italic r:id="rId112"/>
      <p:boldItalic r:id="rId1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14" roundtripDataSignature="AMtx7mizrzkxP6pHYOBgiOupf3DrVRGb9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1279E6F-F23A-4147-9311-423FB59C1726}">
  <a:tblStyle styleId="{D1279E6F-F23A-4147-9311-423FB59C1726}" styleName="Table_0">
    <a:wholeTbl>
      <a:tcTxStyle b="off" i="off">
        <a:font>
          <a:latin typeface="Gill Sans MT"/>
          <a:ea typeface="Gill Sans MT"/>
          <a:cs typeface="Gill Sans MT"/>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DECF5"/>
          </a:solidFill>
        </a:fill>
      </a:tcStyle>
    </a:wholeTbl>
    <a:band1H>
      <a:tcTxStyle/>
      <a:tcStyle>
        <a:fill>
          <a:solidFill>
            <a:srgbClr val="D9D8EB"/>
          </a:solidFill>
        </a:fill>
      </a:tcStyle>
    </a:band1H>
    <a:band2H>
      <a:tcTxStyle/>
    </a:band2H>
    <a:band1V>
      <a:tcTxStyle/>
      <a:tcStyle>
        <a:fill>
          <a:solidFill>
            <a:srgbClr val="D9D8EB"/>
          </a:solidFill>
        </a:fill>
      </a:tcStyle>
    </a:band1V>
    <a:band2V>
      <a:tcTxStyle/>
    </a:band2V>
    <a:lastCol>
      <a:tcTxStyle b="on" i="off">
        <a:font>
          <a:latin typeface="Gill Sans MT"/>
          <a:ea typeface="Gill Sans MT"/>
          <a:cs typeface="Gill Sans MT"/>
        </a:font>
        <a:schemeClr val="lt1"/>
      </a:tcTxStyle>
      <a:tcStyle>
        <a:fill>
          <a:solidFill>
            <a:schemeClr val="accent2"/>
          </a:solidFill>
        </a:fill>
      </a:tcStyle>
    </a:lastCol>
    <a:firstCol>
      <a:tcTxStyle b="on" i="off">
        <a:font>
          <a:latin typeface="Gill Sans MT"/>
          <a:ea typeface="Gill Sans MT"/>
          <a:cs typeface="Gill Sans MT"/>
        </a:font>
        <a:schemeClr val="lt1"/>
      </a:tcTxStyle>
      <a:tcStyle>
        <a:fill>
          <a:solidFill>
            <a:schemeClr val="accent2"/>
          </a:solidFill>
        </a:fill>
      </a:tcStyle>
    </a:firstCol>
    <a:lastRow>
      <a:tcTxStyle b="on" i="off">
        <a:font>
          <a:latin typeface="Gill Sans MT"/>
          <a:ea typeface="Gill Sans MT"/>
          <a:cs typeface="Gill Sans MT"/>
        </a:font>
        <a:schemeClr val="lt1"/>
      </a:tcTxStyle>
      <a:tcStyle>
        <a:tcBdr>
          <a:top>
            <a:ln cap="flat" cmpd="sng" w="38100">
              <a:solidFill>
                <a:schemeClr val="lt1"/>
              </a:solidFill>
              <a:prstDash val="solid"/>
              <a:round/>
              <a:headEnd len="sm" w="sm" type="none"/>
              <a:tailEnd len="sm" w="sm" type="none"/>
            </a:ln>
          </a:top>
        </a:tcBdr>
        <a:fill>
          <a:solidFill>
            <a:schemeClr val="accent2"/>
          </a:solidFill>
        </a:fill>
      </a:tcStyle>
    </a:lastRow>
    <a:seCell>
      <a:tcTxStyle/>
    </a:seCell>
    <a:swCell>
      <a:tcTxStyle/>
    </a:swCell>
    <a:firstRow>
      <a:tcTxStyle b="on" i="off">
        <a:font>
          <a:latin typeface="Gill Sans MT"/>
          <a:ea typeface="Gill Sans MT"/>
          <a:cs typeface="Gill Sans MT"/>
        </a:font>
        <a:schemeClr val="lt1"/>
      </a:tcTxStyle>
      <a:tcStyle>
        <a:tcBdr>
          <a:bottom>
            <a:ln cap="flat" cmpd="sng" w="38100">
              <a:solidFill>
                <a:schemeClr val="lt1"/>
              </a:solidFill>
              <a:prstDash val="solid"/>
              <a:round/>
              <a:headEnd len="sm" w="sm" type="none"/>
              <a:tailEnd len="sm" w="sm" type="none"/>
            </a:ln>
          </a:bottom>
        </a:tcBdr>
        <a:fill>
          <a:solidFill>
            <a:schemeClr val="accent2"/>
          </a:solidFill>
        </a:fill>
      </a:tcStyle>
    </a:firstRow>
    <a:neCell>
      <a:tcTxStyle/>
    </a:neCell>
    <a:nwCell>
      <a:tcTxStyle/>
    </a:nwCell>
  </a:tblStyle>
  <a:tblStyle styleId="{85272D34-FB2A-4131-A5D7-9771F15D9AB8}" styleName="Table_1">
    <a:wholeTbl>
      <a:tcTxStyle b="off" i="off">
        <a:font>
          <a:latin typeface="Gill Sans MT"/>
          <a:ea typeface="Gill Sans MT"/>
          <a:cs typeface="Gill Sans MT"/>
        </a:font>
        <a:schemeClr val="dk1"/>
      </a:tcTxStyle>
      <a:tcStyle>
        <a:tcBdr>
          <a:left>
            <a:ln cap="flat" cmpd="sng" w="12700">
              <a:solidFill>
                <a:schemeClr val="accent2"/>
              </a:solidFill>
              <a:prstDash val="solid"/>
              <a:round/>
              <a:headEnd len="sm" w="sm" type="none"/>
              <a:tailEnd len="sm" w="sm" type="none"/>
            </a:ln>
          </a:left>
          <a:right>
            <a:ln cap="flat" cmpd="sng" w="12700">
              <a:solidFill>
                <a:schemeClr val="accent2"/>
              </a:solidFill>
              <a:prstDash val="solid"/>
              <a:round/>
              <a:headEnd len="sm" w="sm" type="none"/>
              <a:tailEnd len="sm" w="sm" type="none"/>
            </a:ln>
          </a:right>
          <a:top>
            <a:ln cap="flat" cmpd="sng" w="12700">
              <a:solidFill>
                <a:schemeClr val="accent2"/>
              </a:solidFill>
              <a:prstDash val="solid"/>
              <a:round/>
              <a:headEnd len="sm" w="sm" type="none"/>
              <a:tailEnd len="sm" w="sm" type="none"/>
            </a:ln>
          </a:top>
          <a:bottom>
            <a:ln cap="flat" cmpd="sng" w="12700">
              <a:solidFill>
                <a:schemeClr val="accent2"/>
              </a:solidFill>
              <a:prstDash val="solid"/>
              <a:round/>
              <a:headEnd len="sm" w="sm" type="none"/>
              <a:tailEnd len="sm" w="sm" type="none"/>
            </a:ln>
          </a:bottom>
          <a:insideH>
            <a:ln cap="flat" cmpd="sng" w="12700">
              <a:solidFill>
                <a:schemeClr val="accent2"/>
              </a:solidFill>
              <a:prstDash val="solid"/>
              <a:round/>
              <a:headEnd len="sm" w="sm" type="none"/>
              <a:tailEnd len="sm" w="sm" type="none"/>
            </a:ln>
          </a:insideH>
          <a:insideV>
            <a:ln cap="flat" cmpd="sng" w="12700">
              <a:solidFill>
                <a:schemeClr val="accent2"/>
              </a:solidFill>
              <a:prstDash val="solid"/>
              <a:round/>
              <a:headEnd len="sm" w="sm" type="none"/>
              <a:tailEnd len="sm" w="sm" type="none"/>
            </a:ln>
          </a:insideV>
        </a:tcBdr>
        <a:fill>
          <a:solidFill>
            <a:srgbClr val="FFFFFF">
              <a:alpha val="0"/>
            </a:srgbClr>
          </a:solidFill>
        </a:fill>
      </a:tcStyle>
    </a:wholeTbl>
    <a:band1H>
      <a:tcTxStyle/>
      <a:tcStyle>
        <a:fill>
          <a:solidFill>
            <a:schemeClr val="accent2">
              <a:alpha val="20000"/>
            </a:schemeClr>
          </a:solidFill>
        </a:fill>
      </a:tcStyle>
    </a:band1H>
    <a:band2H>
      <a:tcTxStyle/>
    </a:band2H>
    <a:band1V>
      <a:tcTxStyle/>
      <a:tcStyle>
        <a:fill>
          <a:solidFill>
            <a:schemeClr val="accent2">
              <a:alpha val="20000"/>
            </a:schemeClr>
          </a:solidFill>
        </a:fill>
      </a:tcStyle>
    </a:band1V>
    <a:band2V>
      <a:tcTxStyle/>
    </a:band2V>
    <a:lastCol>
      <a:tcTxStyle b="on" i="off"/>
    </a:lastCol>
    <a:firstCol>
      <a:tcTxStyle b="on" i="off"/>
    </a:firstCol>
    <a:lastRow>
      <a:tcTxStyle b="on" i="off"/>
      <a:tcStyle>
        <a:tcBdr>
          <a:top>
            <a:ln cap="flat" cmpd="sng" w="50800">
              <a:solidFill>
                <a:schemeClr val="accent2"/>
              </a:solidFill>
              <a:prstDash val="solid"/>
              <a:round/>
              <a:headEnd len="sm" w="sm" type="none"/>
              <a:tailEnd len="sm" w="sm" type="none"/>
            </a:ln>
          </a:top>
        </a:tcBdr>
        <a:fill>
          <a:solidFill>
            <a:srgbClr val="FFFFFF">
              <a:alpha val="0"/>
            </a:srgbClr>
          </a:solidFill>
        </a:fill>
      </a:tcStyle>
    </a:lastRow>
    <a:seCell>
      <a:tcTxStyle/>
    </a:seCell>
    <a:swCell>
      <a:tcTxStyle/>
    </a:swCell>
    <a:firstRow>
      <a:tcTxStyle b="on" i="off"/>
      <a:tcStyle>
        <a:tcBdr>
          <a:bottom>
            <a:ln cap="flat" cmpd="sng" w="25400">
              <a:solidFill>
                <a:schemeClr val="accent2"/>
              </a:solidFill>
              <a:prstDash val="solid"/>
              <a:round/>
              <a:headEnd len="sm" w="sm" type="none"/>
              <a:tailEnd len="sm" w="sm" type="none"/>
            </a:ln>
          </a:bottom>
        </a:tcBdr>
        <a:fill>
          <a:solidFill>
            <a:srgbClr val="FFFFFF">
              <a:alpha val="0"/>
            </a:srgbClr>
          </a:solidFill>
        </a:fill>
      </a:tcStyle>
    </a:firstRow>
    <a:neCell>
      <a:tcTxStyle/>
    </a:neCell>
    <a:nwCell>
      <a:tcTxStyle/>
    </a:nwCell>
  </a:tblStyle>
  <a:tblStyle styleId="{50DBFC67-936A-46A3-AD55-33B5C0029F0A}" styleName="Table_2">
    <a:wholeTbl>
      <a:tcTxStyle b="off" i="off">
        <a:font>
          <a:latin typeface="Gill Sans MT"/>
          <a:ea typeface="Gill Sans MT"/>
          <a:cs typeface="Gill Sans MT"/>
        </a:font>
        <a:schemeClr val="dk1"/>
      </a:tcTxStyle>
      <a:tcStyle>
        <a:tcBdr>
          <a:left>
            <a:ln cap="flat" cmpd="sng" w="12700">
              <a:solidFill>
                <a:schemeClr val="accent6"/>
              </a:solidFill>
              <a:prstDash val="solid"/>
              <a:round/>
              <a:headEnd len="sm" w="sm" type="none"/>
              <a:tailEnd len="sm" w="sm" type="none"/>
            </a:ln>
          </a:left>
          <a:right>
            <a:ln cap="flat" cmpd="sng" w="12700">
              <a:solidFill>
                <a:schemeClr val="accent6"/>
              </a:solidFill>
              <a:prstDash val="solid"/>
              <a:round/>
              <a:headEnd len="sm" w="sm" type="none"/>
              <a:tailEnd len="sm" w="sm" type="none"/>
            </a:ln>
          </a:right>
          <a:top>
            <a:ln cap="flat" cmpd="sng" w="12700">
              <a:solidFill>
                <a:schemeClr val="accent6"/>
              </a:solidFill>
              <a:prstDash val="solid"/>
              <a:round/>
              <a:headEnd len="sm" w="sm" type="none"/>
              <a:tailEnd len="sm" w="sm" type="none"/>
            </a:ln>
          </a:top>
          <a:bottom>
            <a:ln cap="flat" cmpd="sng" w="12700">
              <a:solidFill>
                <a:schemeClr val="accent6"/>
              </a:solidFill>
              <a:prstDash val="solid"/>
              <a:round/>
              <a:headEnd len="sm" w="sm" type="none"/>
              <a:tailEnd len="sm" w="sm" type="none"/>
            </a:ln>
          </a:bottom>
          <a:insideH>
            <a:ln cap="flat" cmpd="sng" w="12700">
              <a:solidFill>
                <a:schemeClr val="accent6"/>
              </a:solidFill>
              <a:prstDash val="solid"/>
              <a:round/>
              <a:headEnd len="sm" w="sm" type="none"/>
              <a:tailEnd len="sm" w="sm" type="none"/>
            </a:ln>
          </a:insideH>
          <a:insideV>
            <a:ln cap="flat" cmpd="sng" w="12700">
              <a:solidFill>
                <a:schemeClr val="accent6"/>
              </a:solidFill>
              <a:prstDash val="solid"/>
              <a:round/>
              <a:headEnd len="sm" w="sm" type="none"/>
              <a:tailEnd len="sm" w="sm" type="none"/>
            </a:ln>
          </a:insideV>
        </a:tcBdr>
        <a:fill>
          <a:solidFill>
            <a:srgbClr val="FFFFFF">
              <a:alpha val="0"/>
            </a:srgbClr>
          </a:solidFill>
        </a:fill>
      </a:tcStyle>
    </a:wholeTbl>
    <a:band1H>
      <a:tcTxStyle/>
      <a:tcStyle>
        <a:fill>
          <a:solidFill>
            <a:schemeClr val="accent6">
              <a:alpha val="20000"/>
            </a:schemeClr>
          </a:solidFill>
        </a:fill>
      </a:tcStyle>
    </a:band1H>
    <a:band2H>
      <a:tcTxStyle/>
    </a:band2H>
    <a:band1V>
      <a:tcTxStyle/>
      <a:tcStyle>
        <a:fill>
          <a:solidFill>
            <a:schemeClr val="accent6">
              <a:alpha val="20000"/>
            </a:schemeClr>
          </a:solidFill>
        </a:fill>
      </a:tcStyle>
    </a:band1V>
    <a:band2V>
      <a:tcTxStyle/>
    </a:band2V>
    <a:lastCol>
      <a:tcTxStyle b="on" i="off"/>
    </a:lastCol>
    <a:firstCol>
      <a:tcTxStyle b="on" i="off"/>
    </a:firstCol>
    <a:lastRow>
      <a:tcTxStyle b="on" i="off"/>
      <a:tcStyle>
        <a:tcBdr>
          <a:top>
            <a:ln cap="flat" cmpd="sng" w="50800">
              <a:solidFill>
                <a:schemeClr val="accent6"/>
              </a:solidFill>
              <a:prstDash val="solid"/>
              <a:round/>
              <a:headEnd len="sm" w="sm" type="none"/>
              <a:tailEnd len="sm" w="sm" type="none"/>
            </a:ln>
          </a:top>
        </a:tcBdr>
        <a:fill>
          <a:solidFill>
            <a:srgbClr val="FFFFFF">
              <a:alpha val="0"/>
            </a:srgbClr>
          </a:solidFill>
        </a:fill>
      </a:tcStyle>
    </a:lastRow>
    <a:seCell>
      <a:tcTxStyle/>
    </a:seCell>
    <a:swCell>
      <a:tcTxStyle/>
    </a:swCell>
    <a:firstRow>
      <a:tcTxStyle b="on" i="off"/>
      <a:tcStyle>
        <a:tcBdr>
          <a:bottom>
            <a:ln cap="flat" cmpd="sng" w="25400">
              <a:solidFill>
                <a:schemeClr val="accent6"/>
              </a:solidFill>
              <a:prstDash val="solid"/>
              <a:round/>
              <a:headEnd len="sm" w="sm" type="none"/>
              <a:tailEnd len="sm" w="sm" type="none"/>
            </a:ln>
          </a:bottom>
        </a:tcBdr>
        <a:fill>
          <a:solidFill>
            <a:srgbClr val="FFFFFF">
              <a:alpha val="0"/>
            </a:srgbClr>
          </a:solidFill>
        </a:fill>
      </a:tcStyle>
    </a:firstRow>
    <a:neCell>
      <a:tcTxStyle/>
    </a:neCell>
    <a:nwCell>
      <a:tcTxStyle/>
    </a:nwCell>
  </a:tblStyle>
  <a:tblStyle styleId="{7086A351-E615-4907-8DE6-FA782DF68378}" styleName="Table_3">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6D527FF4-28B2-40B6-9A64-FABC5AFFD25B}" styleName="Table_4">
    <a:wholeTbl>
      <a:tcTxStyle b="off" i="off">
        <a:font>
          <a:latin typeface="Gill Sans MT"/>
          <a:ea typeface="Gill Sans MT"/>
          <a:cs typeface="Gill Sans MT"/>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1ECF5"/>
          </a:solidFill>
        </a:fill>
      </a:tcStyle>
    </a:wholeTbl>
    <a:band1H>
      <a:tcTxStyle/>
      <a:tcStyle>
        <a:fill>
          <a:solidFill>
            <a:srgbClr val="E2D8EA"/>
          </a:solidFill>
        </a:fill>
      </a:tcStyle>
    </a:band1H>
    <a:band2H>
      <a:tcTxStyle/>
    </a:band2H>
    <a:band1V>
      <a:tcTxStyle/>
      <a:tcStyle>
        <a:fill>
          <a:solidFill>
            <a:srgbClr val="E2D8EA"/>
          </a:solidFill>
        </a:fill>
      </a:tcStyle>
    </a:band1V>
    <a:band2V>
      <a:tcTxStyle/>
    </a:band2V>
    <a:lastCol>
      <a:tcTxStyle b="on" i="off">
        <a:font>
          <a:latin typeface="Gill Sans MT"/>
          <a:ea typeface="Gill Sans MT"/>
          <a:cs typeface="Gill Sans MT"/>
        </a:font>
        <a:schemeClr val="lt1"/>
      </a:tcTxStyle>
      <a:tcStyle>
        <a:fill>
          <a:solidFill>
            <a:schemeClr val="accent1"/>
          </a:solidFill>
        </a:fill>
      </a:tcStyle>
    </a:lastCol>
    <a:firstCol>
      <a:tcTxStyle b="on" i="off">
        <a:font>
          <a:latin typeface="Gill Sans MT"/>
          <a:ea typeface="Gill Sans MT"/>
          <a:cs typeface="Gill Sans MT"/>
        </a:font>
        <a:schemeClr val="lt1"/>
      </a:tcTxStyle>
      <a:tcStyle>
        <a:fill>
          <a:solidFill>
            <a:schemeClr val="accent1"/>
          </a:solidFill>
        </a:fill>
      </a:tcStyle>
    </a:firstCol>
    <a:lastRow>
      <a:tcTxStyle b="on" i="off">
        <a:font>
          <a:latin typeface="Gill Sans MT"/>
          <a:ea typeface="Gill Sans MT"/>
          <a:cs typeface="Gill Sans MT"/>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Gill Sans MT"/>
          <a:ea typeface="Gill Sans MT"/>
          <a:cs typeface="Gill Sans MT"/>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07" Type="http://schemas.openxmlformats.org/officeDocument/2006/relationships/slide" Target="slides/slide99.xml"/><Relationship Id="rId106" Type="http://schemas.openxmlformats.org/officeDocument/2006/relationships/slide" Target="slides/slide98.xml"/><Relationship Id="rId105" Type="http://schemas.openxmlformats.org/officeDocument/2006/relationships/slide" Target="slides/slide97.xml"/><Relationship Id="rId104" Type="http://schemas.openxmlformats.org/officeDocument/2006/relationships/slide" Target="slides/slide96.xml"/><Relationship Id="rId109" Type="http://schemas.openxmlformats.org/officeDocument/2006/relationships/font" Target="fonts/GillSans-bold.fntdata"/><Relationship Id="rId108" Type="http://schemas.openxmlformats.org/officeDocument/2006/relationships/font" Target="fonts/GillSans-regular.fntdata"/><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103" Type="http://schemas.openxmlformats.org/officeDocument/2006/relationships/slide" Target="slides/slide95.xml"/><Relationship Id="rId102" Type="http://schemas.openxmlformats.org/officeDocument/2006/relationships/slide" Target="slides/slide94.xml"/><Relationship Id="rId101" Type="http://schemas.openxmlformats.org/officeDocument/2006/relationships/slide" Target="slides/slide93.xml"/><Relationship Id="rId100" Type="http://schemas.openxmlformats.org/officeDocument/2006/relationships/slide" Target="slides/slide92.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95" Type="http://schemas.openxmlformats.org/officeDocument/2006/relationships/slide" Target="slides/slide87.xml"/><Relationship Id="rId94" Type="http://schemas.openxmlformats.org/officeDocument/2006/relationships/slide" Target="slides/slide86.xml"/><Relationship Id="rId97" Type="http://schemas.openxmlformats.org/officeDocument/2006/relationships/slide" Target="slides/slide89.xml"/><Relationship Id="rId96" Type="http://schemas.openxmlformats.org/officeDocument/2006/relationships/slide" Target="slides/slide88.xml"/><Relationship Id="rId11" Type="http://schemas.openxmlformats.org/officeDocument/2006/relationships/slide" Target="slides/slide3.xml"/><Relationship Id="rId99" Type="http://schemas.openxmlformats.org/officeDocument/2006/relationships/slide" Target="slides/slide91.xml"/><Relationship Id="rId10" Type="http://schemas.openxmlformats.org/officeDocument/2006/relationships/slide" Target="slides/slide2.xml"/><Relationship Id="rId98" Type="http://schemas.openxmlformats.org/officeDocument/2006/relationships/slide" Target="slides/slide90.xml"/><Relationship Id="rId13" Type="http://schemas.openxmlformats.org/officeDocument/2006/relationships/slide" Target="slides/slide5.xml"/><Relationship Id="rId12" Type="http://schemas.openxmlformats.org/officeDocument/2006/relationships/slide" Target="slides/slide4.xml"/><Relationship Id="rId91" Type="http://schemas.openxmlformats.org/officeDocument/2006/relationships/slide" Target="slides/slide83.xml"/><Relationship Id="rId90" Type="http://schemas.openxmlformats.org/officeDocument/2006/relationships/slide" Target="slides/slide82.xml"/><Relationship Id="rId93" Type="http://schemas.openxmlformats.org/officeDocument/2006/relationships/slide" Target="slides/slide85.xml"/><Relationship Id="rId92" Type="http://schemas.openxmlformats.org/officeDocument/2006/relationships/slide" Target="slides/slide84.xml"/><Relationship Id="rId15" Type="http://schemas.openxmlformats.org/officeDocument/2006/relationships/slide" Target="slides/slide7.xml"/><Relationship Id="rId110" Type="http://schemas.openxmlformats.org/officeDocument/2006/relationships/font" Target="fonts/CenturyGothic-regular.fntdata"/><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14" Type="http://customschemas.google.com/relationships/presentationmetadata" Target="metadata"/><Relationship Id="rId18" Type="http://schemas.openxmlformats.org/officeDocument/2006/relationships/slide" Target="slides/slide10.xml"/><Relationship Id="rId113" Type="http://schemas.openxmlformats.org/officeDocument/2006/relationships/font" Target="fonts/CenturyGothic-boldItalic.fntdata"/><Relationship Id="rId112" Type="http://schemas.openxmlformats.org/officeDocument/2006/relationships/font" Target="fonts/CenturyGothic-italic.fntdata"/><Relationship Id="rId111" Type="http://schemas.openxmlformats.org/officeDocument/2006/relationships/font" Target="fonts/CenturyGothic-bold.fntdata"/><Relationship Id="rId84" Type="http://schemas.openxmlformats.org/officeDocument/2006/relationships/slide" Target="slides/slide76.xml"/><Relationship Id="rId83" Type="http://schemas.openxmlformats.org/officeDocument/2006/relationships/slide" Target="slides/slide75.xml"/><Relationship Id="rId86" Type="http://schemas.openxmlformats.org/officeDocument/2006/relationships/slide" Target="slides/slide78.xml"/><Relationship Id="rId85" Type="http://schemas.openxmlformats.org/officeDocument/2006/relationships/slide" Target="slides/slide77.xml"/><Relationship Id="rId88" Type="http://schemas.openxmlformats.org/officeDocument/2006/relationships/slide" Target="slides/slide80.xml"/><Relationship Id="rId87" Type="http://schemas.openxmlformats.org/officeDocument/2006/relationships/slide" Target="slides/slide79.xml"/><Relationship Id="rId89" Type="http://schemas.openxmlformats.org/officeDocument/2006/relationships/slide" Target="slides/slide81.xml"/><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4.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notesMaster" Target="notesMasters/notesMaster1.xml"/><Relationship Id="rId73" Type="http://schemas.openxmlformats.org/officeDocument/2006/relationships/slide" Target="slides/slide65.xml"/><Relationship Id="rId72" Type="http://schemas.openxmlformats.org/officeDocument/2006/relationships/slide" Target="slides/slide64.xml"/><Relationship Id="rId75" Type="http://schemas.openxmlformats.org/officeDocument/2006/relationships/slide" Target="slides/slide67.xml"/><Relationship Id="rId74" Type="http://schemas.openxmlformats.org/officeDocument/2006/relationships/slide" Target="slides/slide66.xml"/><Relationship Id="rId77" Type="http://schemas.openxmlformats.org/officeDocument/2006/relationships/slide" Target="slides/slide69.xml"/><Relationship Id="rId76" Type="http://schemas.openxmlformats.org/officeDocument/2006/relationships/slide" Target="slides/slide68.xml"/><Relationship Id="rId79" Type="http://schemas.openxmlformats.org/officeDocument/2006/relationships/slide" Target="slides/slide71.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65" Type="http://schemas.openxmlformats.org/officeDocument/2006/relationships/slide" Target="slides/slide57.xml"/><Relationship Id="rId68" Type="http://schemas.openxmlformats.org/officeDocument/2006/relationships/slide" Target="slides/slide60.xml"/><Relationship Id="rId67" Type="http://schemas.openxmlformats.org/officeDocument/2006/relationships/slide" Target="slides/slide59.xml"/><Relationship Id="rId60" Type="http://schemas.openxmlformats.org/officeDocument/2006/relationships/slide" Target="slides/slide52.xml"/><Relationship Id="rId69" Type="http://schemas.openxmlformats.org/officeDocument/2006/relationships/slide" Target="slides/slide6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54" Type="http://schemas.openxmlformats.org/officeDocument/2006/relationships/slide" Target="slides/slide46.xml"/><Relationship Id="rId57" Type="http://schemas.openxmlformats.org/officeDocument/2006/relationships/slide" Target="slides/slide49.xml"/><Relationship Id="rId56" Type="http://schemas.openxmlformats.org/officeDocument/2006/relationships/slide" Target="slides/slide48.xml"/><Relationship Id="rId59" Type="http://schemas.openxmlformats.org/officeDocument/2006/relationships/slide" Target="slides/slide51.xml"/><Relationship Id="rId58" Type="http://schemas.openxmlformats.org/officeDocument/2006/relationships/slide" Target="slides/slide50.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themeOverride" Target="../theme/themeOverride1.xml"/><Relationship Id="rId4" Type="http://schemas.openxmlformats.org/officeDocument/2006/relationships/oleObject" Target="file:///\\smnas2\UEEAP\Consejo%20Directivo\Informaci&#243;n%20enviada%20por%20DGF\2021\2021.05\3.%20Adeudos%20EPP&#180;s\Hist&#243;rico%20Adeudos\Hist&#243;rico%20Adeudos%20EPP%202016-2021.xlsx" TargetMode="External"/></Relationships>
</file>

<file path=ppt/charts/_rels/chart10.xml.rels><?xml version="1.0" encoding="UTF-8" standalone="yes"?><Relationships xmlns="http://schemas.openxmlformats.org/package/2006/relationships"><Relationship Id="rId1" Type="http://schemas.microsoft.com/office/2011/relationships/chartStyle" Target="style10.xml"/><Relationship Id="rId2" Type="http://schemas.microsoft.com/office/2011/relationships/chartColorStyle" Target="colors10.xml"/><Relationship Id="rId3" Type="http://schemas.openxmlformats.org/officeDocument/2006/relationships/package" Target="../embeddings/Microsoft_Excel_Sheet19.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Sheet7.xlsx"/><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package" Target="../embeddings/Microsoft_Excel_Sheet8.xlsx"/><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package" Target="../embeddings/Microsoft_Excel_Sheet9.xlsx"/><Relationship Id="rId4" Type="http://schemas.openxmlformats.org/officeDocument/2006/relationships/chartUserShapes" Target="../drawings/drawing3.xml"/></Relationships>
</file>

<file path=ppt/charts/_rels/chart5.xml.rels><?xml version="1.0" encoding="UTF-8" standalone="yes"?><Relationships xmlns="http://schemas.openxmlformats.org/package/2006/relationships"><Relationship Id="rId1" Type="http://schemas.microsoft.com/office/2011/relationships/chartStyle" Target="style5.xml"/><Relationship Id="rId2" Type="http://schemas.microsoft.com/office/2011/relationships/chartColorStyle" Target="colors5.xml"/><Relationship Id="rId3" Type="http://schemas.openxmlformats.org/officeDocument/2006/relationships/package" Target="../embeddings/Microsoft_Excel_Sheet10.xlsx"/><Relationship Id="rId4" Type="http://schemas.openxmlformats.org/officeDocument/2006/relationships/chartUserShapes" Target="../drawings/drawing4.xml"/></Relationships>
</file>

<file path=ppt/charts/_rels/chart6.xml.rels><?xml version="1.0" encoding="UTF-8" standalone="yes"?><Relationships xmlns="http://schemas.openxmlformats.org/package/2006/relationships"><Relationship Id="rId1" Type="http://schemas.microsoft.com/office/2011/relationships/chartStyle" Target="style6.xml"/><Relationship Id="rId2" Type="http://schemas.microsoft.com/office/2011/relationships/chartColorStyle" Target="colors6.xml"/><Relationship Id="rId3" Type="http://schemas.openxmlformats.org/officeDocument/2006/relationships/package" Target="../embeddings/Microsoft_Excel_Sheet15.xlsx"/></Relationships>
</file>

<file path=ppt/charts/_rels/chart7.xml.rels><?xml version="1.0" encoding="UTF-8" standalone="yes"?><Relationships xmlns="http://schemas.openxmlformats.org/package/2006/relationships"><Relationship Id="rId1" Type="http://schemas.microsoft.com/office/2011/relationships/chartStyle" Target="style7.xml"/><Relationship Id="rId2" Type="http://schemas.microsoft.com/office/2011/relationships/chartColorStyle" Target="colors7.xml"/><Relationship Id="rId3" Type="http://schemas.openxmlformats.org/officeDocument/2006/relationships/package" Target="../embeddings/Microsoft_Excel_Sheet16.xlsx"/></Relationships>
</file>

<file path=ppt/charts/_rels/chart8.xml.rels><?xml version="1.0" encoding="UTF-8" standalone="yes"?><Relationships xmlns="http://schemas.openxmlformats.org/package/2006/relationships"><Relationship Id="rId1" Type="http://schemas.microsoft.com/office/2011/relationships/chartStyle" Target="style8.xml"/><Relationship Id="rId2" Type="http://schemas.microsoft.com/office/2011/relationships/chartColorStyle" Target="colors8.xml"/><Relationship Id="rId3" Type="http://schemas.openxmlformats.org/officeDocument/2006/relationships/package" Target="../embeddings/Microsoft_Excel_Sheet17.xlsx"/><Relationship Id="rId4" Type="http://schemas.openxmlformats.org/officeDocument/2006/relationships/chartUserShapes" Target="../drawings/drawing5.xml"/></Relationships>
</file>

<file path=ppt/charts/_rels/chart9.xml.rels><?xml version="1.0" encoding="UTF-8" standalone="yes"?><Relationships xmlns="http://schemas.openxmlformats.org/package/2006/relationships"><Relationship Id="rId1" Type="http://schemas.microsoft.com/office/2011/relationships/chartStyle" Target="style9.xml"/><Relationship Id="rId2" Type="http://schemas.microsoft.com/office/2011/relationships/chartColorStyle" Target="colors9.xml"/><Relationship Id="rId3" Type="http://schemas.openxmlformats.org/officeDocument/2006/relationships/package" Target="../embeddings/Microsoft_Excel_Sheet1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a:t>Histórico Cartera  </a:t>
            </a:r>
          </a:p>
          <a:p>
            <a:pPr>
              <a:defRPr/>
            </a:pPr>
            <a:r>
              <a:rPr lang="es-MX" dirty="0"/>
              <a:t>2016 - 2021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stacked"/>
        <c:varyColors val="0"/>
        <c:ser>
          <c:idx val="0"/>
          <c:order val="0"/>
          <c:tx>
            <c:strRef>
              <c:f>'Histórico Adeudos 16-21'!$C$2:$D$2</c:f>
              <c:strCache>
                <c:ptCount val="1"/>
                <c:pt idx="0">
                  <c:v>Proceso Jurídico</c:v>
                </c:pt>
              </c:strCache>
            </c:strRef>
          </c:tx>
          <c:spPr>
            <a:solidFill>
              <a:schemeClr val="accent4">
                <a:lumMod val="50000"/>
              </a:schemeClr>
            </a:solidFill>
            <a:ln>
              <a:noFill/>
            </a:ln>
            <a:effectLst/>
          </c:spPr>
          <c:invertIfNegative val="0"/>
          <c:cat>
            <c:numRef>
              <c:f>'Histórico Adeudos 16-21'!$B$4:$B$9</c:f>
              <c:numCache>
                <c:formatCode>Estándar</c:formatCode>
                <c:ptCount val="6"/>
                <c:pt idx="0">
                  <c:v>2016</c:v>
                </c:pt>
                <c:pt idx="1">
                  <c:v>2017</c:v>
                </c:pt>
                <c:pt idx="2">
                  <c:v>2018</c:v>
                </c:pt>
                <c:pt idx="3">
                  <c:v>2019</c:v>
                </c:pt>
                <c:pt idx="4">
                  <c:v>2020</c:v>
                </c:pt>
                <c:pt idx="5">
                  <c:v>2021</c:v>
                </c:pt>
              </c:numCache>
            </c:numRef>
          </c:cat>
          <c:val>
            <c:numRef>
              <c:f>'Histórico Adeudos 16-21'!$C$4:$C$9</c:f>
              <c:numCache>
                <c:formatCode>_(* #,##0.00_);_(* \(#,##0.00\);_(* "-"??_);_(@_)</c:formatCode>
                <c:ptCount val="6"/>
                <c:pt idx="0">
                  <c:v>540229906.85000002</c:v>
                </c:pt>
                <c:pt idx="1">
                  <c:v>1186847078.5400002</c:v>
                </c:pt>
                <c:pt idx="2">
                  <c:v>470208275.40999997</c:v>
                </c:pt>
                <c:pt idx="3">
                  <c:v>555053414.44978249</c:v>
                </c:pt>
                <c:pt idx="4">
                  <c:v>953389659.13371778</c:v>
                </c:pt>
                <c:pt idx="5">
                  <c:v>1040016986.4285711</c:v>
                </c:pt>
              </c:numCache>
            </c:numRef>
          </c:val>
          <c:extLst>
            <c:ext xmlns:c16="http://schemas.microsoft.com/office/drawing/2014/chart" uri="{C3380CC4-5D6E-409C-BE32-E72D297353CC}">
              <c16:uniqueId val="{00000000-28A2-4D10-BD56-1C8E0E6714DC}"/>
            </c:ext>
          </c:extLst>
        </c:ser>
        <c:ser>
          <c:idx val="2"/>
          <c:order val="1"/>
          <c:tx>
            <c:strRef>
              <c:f>'Histórico Adeudos 16-21'!$E$2:$F$2</c:f>
              <c:strCache>
                <c:ptCount val="1"/>
                <c:pt idx="0">
                  <c:v>Requerido</c:v>
                </c:pt>
              </c:strCache>
            </c:strRef>
          </c:tx>
          <c:spPr>
            <a:solidFill>
              <a:schemeClr val="accent5"/>
            </a:solidFill>
            <a:ln>
              <a:noFill/>
            </a:ln>
            <a:effectLst/>
          </c:spPr>
          <c:invertIfNegative val="0"/>
          <c:cat>
            <c:numRef>
              <c:f>'Histórico Adeudos 16-21'!$B$4:$B$9</c:f>
              <c:numCache>
                <c:formatCode>Estándar</c:formatCode>
                <c:ptCount val="6"/>
                <c:pt idx="0">
                  <c:v>2016</c:v>
                </c:pt>
                <c:pt idx="1">
                  <c:v>2017</c:v>
                </c:pt>
                <c:pt idx="2">
                  <c:v>2018</c:v>
                </c:pt>
                <c:pt idx="3">
                  <c:v>2019</c:v>
                </c:pt>
                <c:pt idx="4">
                  <c:v>2020</c:v>
                </c:pt>
                <c:pt idx="5">
                  <c:v>2021</c:v>
                </c:pt>
              </c:numCache>
            </c:numRef>
          </c:cat>
          <c:val>
            <c:numRef>
              <c:f>'Histórico Adeudos 16-21'!$E$4:$E$9</c:f>
              <c:numCache>
                <c:formatCode>_(* #,##0.00_);_(* \(#,##0.00\);_(* "-"??_);_(@_)</c:formatCode>
                <c:ptCount val="6"/>
                <c:pt idx="0">
                  <c:v>221711460.29999998</c:v>
                </c:pt>
                <c:pt idx="1">
                  <c:v>49909813.450000025</c:v>
                </c:pt>
                <c:pt idx="2">
                  <c:v>151087273.31999996</c:v>
                </c:pt>
                <c:pt idx="3">
                  <c:v>79386874.830000013</c:v>
                </c:pt>
                <c:pt idx="4">
                  <c:v>65375663.230000012</c:v>
                </c:pt>
                <c:pt idx="5">
                  <c:v>9964374.709999999</c:v>
                </c:pt>
              </c:numCache>
            </c:numRef>
          </c:val>
          <c:extLst>
            <c:ext xmlns:c16="http://schemas.microsoft.com/office/drawing/2014/chart" uri="{C3380CC4-5D6E-409C-BE32-E72D297353CC}">
              <c16:uniqueId val="{00000001-28A2-4D10-BD56-1C8E0E6714DC}"/>
            </c:ext>
          </c:extLst>
        </c:ser>
        <c:ser>
          <c:idx val="1"/>
          <c:order val="3"/>
          <c:tx>
            <c:strRef>
              <c:f>'Histórico Adeudos 16-21'!$G$2:$H$2</c:f>
              <c:strCache>
                <c:ptCount val="1"/>
                <c:pt idx="0">
                  <c:v>Convenios</c:v>
                </c:pt>
              </c:strCache>
            </c:strRef>
          </c:tx>
          <c:spPr>
            <a:solidFill>
              <a:schemeClr val="accent3"/>
            </a:solidFill>
            <a:ln>
              <a:noFill/>
            </a:ln>
            <a:effectLst/>
          </c:spPr>
          <c:invertIfNegative val="0"/>
          <c:val>
            <c:numRef>
              <c:f>'Histórico Adeudos 16-21'!$G$4:$G$9</c:f>
              <c:numCache>
                <c:formatCode>_(* #,##0.00_);_(* \(#,##0.00\);_(* "-"??_);_(@_)</c:formatCode>
                <c:ptCount val="6"/>
                <c:pt idx="0">
                  <c:v>378000524.006392</c:v>
                </c:pt>
                <c:pt idx="1">
                  <c:v>354306786.70644522</c:v>
                </c:pt>
                <c:pt idx="2">
                  <c:v>1151827738.7966466</c:v>
                </c:pt>
                <c:pt idx="3">
                  <c:v>1063728320.9100852</c:v>
                </c:pt>
                <c:pt idx="4">
                  <c:v>716659597.5588665</c:v>
                </c:pt>
                <c:pt idx="5">
                  <c:v>711239784.79865777</c:v>
                </c:pt>
              </c:numCache>
            </c:numRef>
          </c:val>
          <c:extLst>
            <c:ext xmlns:c16="http://schemas.microsoft.com/office/drawing/2014/chart" uri="{C3380CC4-5D6E-409C-BE32-E72D297353CC}">
              <c16:uniqueId val="{00000002-28A2-4D10-BD56-1C8E0E6714DC}"/>
            </c:ext>
          </c:extLst>
        </c:ser>
        <c:dLbls>
          <c:showLegendKey val="0"/>
          <c:showVal val="0"/>
          <c:showCatName val="0"/>
          <c:showSerName val="0"/>
          <c:showPercent val="0"/>
          <c:showBubbleSize val="0"/>
        </c:dLbls>
        <c:gapWidth val="150"/>
        <c:overlap val="100"/>
        <c:axId val="280166720"/>
        <c:axId val="280167112"/>
      </c:barChart>
      <c:lineChart>
        <c:grouping val="standard"/>
        <c:varyColors val="0"/>
        <c:ser>
          <c:idx val="4"/>
          <c:order val="2"/>
          <c:tx>
            <c:strRef>
              <c:f>'Histórico Adeudos 16-21'!$J$3</c:f>
              <c:strCache>
                <c:ptCount val="1"/>
                <c:pt idx="0">
                  <c:v># EPP *2</c:v>
                </c:pt>
              </c:strCache>
            </c:strRef>
          </c:tx>
          <c:spPr>
            <a:ln w="28575" cap="rnd">
              <a:solidFill>
                <a:schemeClr val="accent3">
                  <a:lumMod val="50000"/>
                </a:schemeClr>
              </a:solidFill>
              <a:round/>
            </a:ln>
            <a:effectLst/>
          </c:spPr>
          <c:marker>
            <c:symbol val="none"/>
          </c:marker>
          <c:dLbls>
            <c:dLbl>
              <c:idx val="0"/>
              <c:layout>
                <c:manualLayout>
                  <c:x val="-3.3145005484229072E-2"/>
                  <c:y val="1.1173184357541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8A2-4D10-BD56-1C8E0E6714DC}"/>
                </c:ext>
              </c:extLst>
            </c:dLbl>
            <c:dLbl>
              <c:idx val="1"/>
              <c:layout>
                <c:manualLayout>
                  <c:x val="-1.8079093900488643E-2"/>
                  <c:y val="-3.3519553072625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8A2-4D10-BD56-1C8E0E6714DC}"/>
                </c:ext>
              </c:extLst>
            </c:dLbl>
            <c:dLbl>
              <c:idx val="2"/>
              <c:layout>
                <c:manualLayout>
                  <c:x val="-1.9585685058862635E-2"/>
                  <c:y val="3.724394785847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8A2-4D10-BD56-1C8E0E6714DC}"/>
                </c:ext>
              </c:extLst>
            </c:dLbl>
            <c:dLbl>
              <c:idx val="3"/>
              <c:layout>
                <c:manualLayout>
                  <c:x val="-2.4105458533984783E-2"/>
                  <c:y val="3.3519553072625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8A2-4D10-BD56-1C8E0E6714DC}"/>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'Histórico Adeudos 16-21'!$J$4:$J$9</c:f>
              <c:numCache>
                <c:formatCode>Estándar</c:formatCode>
                <c:ptCount val="6"/>
                <c:pt idx="0">
                  <c:v>38</c:v>
                </c:pt>
                <c:pt idx="1">
                  <c:v>46</c:v>
                </c:pt>
                <c:pt idx="2">
                  <c:v>38</c:v>
                </c:pt>
                <c:pt idx="3">
                  <c:v>32</c:v>
                </c:pt>
                <c:pt idx="4">
                  <c:v>30</c:v>
                </c:pt>
                <c:pt idx="5">
                  <c:v>34</c:v>
                </c:pt>
              </c:numCache>
            </c:numRef>
          </c:val>
          <c:smooth val="0"/>
          <c:extLst>
            <c:ext xmlns:c16="http://schemas.microsoft.com/office/drawing/2014/chart" uri="{C3380CC4-5D6E-409C-BE32-E72D297353CC}">
              <c16:uniqueId val="{00000007-28A2-4D10-BD56-1C8E0E6714DC}"/>
            </c:ext>
          </c:extLst>
        </c:ser>
        <c:dLbls>
          <c:showLegendKey val="0"/>
          <c:showVal val="0"/>
          <c:showCatName val="0"/>
          <c:showSerName val="0"/>
          <c:showPercent val="0"/>
          <c:showBubbleSize val="0"/>
        </c:dLbls>
        <c:marker val="1"/>
        <c:smooth val="0"/>
        <c:axId val="280167896"/>
        <c:axId val="280167504"/>
      </c:lineChart>
      <c:catAx>
        <c:axId val="280166720"/>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0167112"/>
        <c:crosses val="autoZero"/>
        <c:auto val="1"/>
        <c:lblAlgn val="ctr"/>
        <c:lblOffset val="100"/>
        <c:noMultiLvlLbl val="0"/>
      </c:catAx>
      <c:valAx>
        <c:axId val="280167112"/>
        <c:scaling>
          <c:orientation val="minMax"/>
        </c:scaling>
        <c:delete val="0"/>
        <c:axPos val="l"/>
        <c:majorGridlines>
          <c:spPr>
            <a:ln w="9525" cap="flat" cmpd="sng" algn="ctr">
              <a:solidFill>
                <a:schemeClr val="tx1">
                  <a:lumMod val="15000"/>
                  <a:lumOff val="85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0166720"/>
        <c:crosses val="autoZero"/>
        <c:crossBetween val="between"/>
      </c:valAx>
      <c:valAx>
        <c:axId val="280167504"/>
        <c:scaling>
          <c:orientation val="minMax"/>
        </c:scaling>
        <c:delete val="0"/>
        <c:axPos val="r"/>
        <c:numFmt formatCode="Estándar"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0167896"/>
        <c:crosses val="max"/>
        <c:crossBetween val="between"/>
      </c:valAx>
      <c:catAx>
        <c:axId val="280167896"/>
        <c:scaling>
          <c:orientation val="minMax"/>
        </c:scaling>
        <c:delete val="1"/>
        <c:axPos val="b"/>
        <c:majorTickMark val="none"/>
        <c:minorTickMark val="none"/>
        <c:tickLblPos val="nextTo"/>
        <c:crossAx val="28016750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normalizeH="0" baseline="0">
                <a:solidFill>
                  <a:schemeClr val="dk1">
                    <a:lumMod val="50000"/>
                    <a:lumOff val="50000"/>
                  </a:schemeClr>
                </a:solidFill>
                <a:latin typeface="+mj-lt"/>
                <a:ea typeface="+mj-ea"/>
                <a:cs typeface="+mj-cs"/>
              </a:defRPr>
            </a:pPr>
            <a:r>
              <a:rPr lang="es-ES" sz="1800"/>
              <a:t>Auditorias a la Dirección General de Servicios Médicos ejercicios fiscales 2019. 2020.2021 </a:t>
            </a:r>
            <a:endParaRPr lang="es-MX" sz="1800"/>
          </a:p>
        </c:rich>
      </c:tx>
      <c:overlay val="0"/>
      <c:spPr>
        <a:noFill/>
        <a:ln>
          <a:noFill/>
        </a:ln>
        <a:effectLst/>
      </c:spPr>
      <c:txPr>
        <a:bodyPr rot="0" spcFirstLastPara="1" vertOverflow="ellipsis" vert="horz" wrap="square" anchor="ctr" anchorCtr="1"/>
        <a:lstStyle/>
        <a:p>
          <a:pPr>
            <a:defRPr sz="1800" b="1" i="0" u="none" strike="noStrike" kern="1200" spc="0" normalizeH="0" baseline="0">
              <a:solidFill>
                <a:schemeClr val="dk1">
                  <a:lumMod val="50000"/>
                  <a:lumOff val="50000"/>
                </a:schemeClr>
              </a:solidFill>
              <a:latin typeface="+mj-lt"/>
              <a:ea typeface="+mj-ea"/>
              <a:cs typeface="+mj-cs"/>
            </a:defRPr>
          </a:pPr>
          <a:endParaRPr lang="es-MX"/>
        </a:p>
      </c:txPr>
    </c:title>
    <c:autoTitleDeleted val="0"/>
    <c:plotArea>
      <c:layout/>
      <c:doughnutChart>
        <c:varyColors val="1"/>
        <c:ser>
          <c:idx val="0"/>
          <c:order val="0"/>
          <c:dPt>
            <c:idx val="0"/>
            <c:bubble3D val="0"/>
            <c:spPr>
              <a:gradFill>
                <a:gsLst>
                  <a:gs pos="100000">
                    <a:schemeClr val="accent1">
                      <a:lumMod val="60000"/>
                      <a:lumOff val="40000"/>
                    </a:schemeClr>
                  </a:gs>
                  <a:gs pos="0">
                    <a:schemeClr val="accent1"/>
                  </a:gs>
                </a:gsLst>
                <a:lin ang="5400000" scaled="0"/>
              </a:gradFill>
              <a:ln w="19050">
                <a:solidFill>
                  <a:schemeClr val="lt1"/>
                </a:solidFill>
              </a:ln>
              <a:effectLst/>
            </c:spPr>
            <c:extLst>
              <c:ext xmlns:c16="http://schemas.microsoft.com/office/drawing/2014/chart" uri="{C3380CC4-5D6E-409C-BE32-E72D297353CC}">
                <c16:uniqueId val="{00000001-C0E1-46EB-BBE7-A86C98652EC4}"/>
              </c:ext>
            </c:extLst>
          </c:dPt>
          <c:dPt>
            <c:idx val="1"/>
            <c:bubble3D val="0"/>
            <c:spPr>
              <a:gradFill>
                <a:gsLst>
                  <a:gs pos="100000">
                    <a:schemeClr val="accent3">
                      <a:lumMod val="60000"/>
                      <a:lumOff val="40000"/>
                    </a:schemeClr>
                  </a:gs>
                  <a:gs pos="0">
                    <a:schemeClr val="accent3"/>
                  </a:gs>
                </a:gsLst>
                <a:lin ang="5400000" scaled="0"/>
              </a:gradFill>
              <a:ln w="19050">
                <a:solidFill>
                  <a:schemeClr val="lt1"/>
                </a:solidFill>
              </a:ln>
              <a:effectLst/>
            </c:spPr>
            <c:extLst>
              <c:ext xmlns:c16="http://schemas.microsoft.com/office/drawing/2014/chart" uri="{C3380CC4-5D6E-409C-BE32-E72D297353CC}">
                <c16:uniqueId val="{00000003-C0E1-46EB-BBE7-A86C98652EC4}"/>
              </c:ext>
            </c:extLst>
          </c:dPt>
          <c:dPt>
            <c:idx val="2"/>
            <c:bubble3D val="0"/>
            <c:spPr>
              <a:gradFill>
                <a:gsLst>
                  <a:gs pos="100000">
                    <a:schemeClr val="accent5">
                      <a:lumMod val="60000"/>
                      <a:lumOff val="40000"/>
                    </a:schemeClr>
                  </a:gs>
                  <a:gs pos="0">
                    <a:schemeClr val="accent5"/>
                  </a:gs>
                </a:gsLst>
                <a:lin ang="5400000" scaled="0"/>
              </a:gradFill>
              <a:ln w="19050">
                <a:solidFill>
                  <a:schemeClr val="lt1"/>
                </a:solidFill>
              </a:ln>
              <a:effectLst/>
            </c:spPr>
            <c:extLst>
              <c:ext xmlns:c16="http://schemas.microsoft.com/office/drawing/2014/chart" uri="{C3380CC4-5D6E-409C-BE32-E72D297353CC}">
                <c16:uniqueId val="{00000005-C0E1-46EB-BBE7-A86C98652EC4}"/>
              </c:ext>
            </c:extLst>
          </c:dPt>
          <c:dLbls>
            <c:dLbl>
              <c:idx val="0"/>
              <c:layout>
                <c:manualLayout>
                  <c:x val="0.125"/>
                  <c:y val="4.1666666666666498E-2"/>
                </c:manualLayout>
              </c:layou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C0E1-46EB-BBE7-A86C98652EC4}"/>
                </c:ext>
              </c:extLst>
            </c:dLbl>
            <c:dLbl>
              <c:idx val="1"/>
              <c:layout>
                <c:manualLayout>
                  <c:x val="-0.12777777777777777"/>
                  <c:y val="4.1666666666666664E-2"/>
                </c:manualLayout>
              </c:layou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C0E1-46EB-BBE7-A86C98652EC4}"/>
                </c:ext>
              </c:extLst>
            </c:dLbl>
            <c:dLbl>
              <c:idx val="2"/>
              <c:layout>
                <c:manualLayout>
                  <c:x val="-4.4444444444444446E-2"/>
                  <c:y val="-0.12037037037037046"/>
                </c:manualLayout>
              </c:layou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C0E1-46EB-BBE7-A86C98652EC4}"/>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dk1">
                        <a:lumMod val="75000"/>
                        <a:lumOff val="25000"/>
                      </a:schemeClr>
                    </a:solidFill>
                    <a:latin typeface="+mn-lt"/>
                    <a:ea typeface="+mn-ea"/>
                    <a:cs typeface="+mn-cs"/>
                  </a:defRPr>
                </a:pPr>
                <a:endParaRPr lang="es-MX"/>
              </a:p>
            </c:txPr>
            <c:showLegendKey val="0"/>
            <c:showVal val="1"/>
            <c:showCatName val="1"/>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Auditorias!$D$20:$D$22</c:f>
              <c:strCache>
                <c:ptCount val="3"/>
                <c:pt idx="0">
                  <c:v>OIC</c:v>
                </c:pt>
                <c:pt idx="1">
                  <c:v>CEJ</c:v>
                </c:pt>
                <c:pt idx="2">
                  <c:v>ASEJ</c:v>
                </c:pt>
              </c:strCache>
            </c:strRef>
          </c:cat>
          <c:val>
            <c:numRef>
              <c:f>Auditorias!$E$20:$E$22</c:f>
              <c:numCache>
                <c:formatCode>Estándar</c:formatCode>
                <c:ptCount val="3"/>
                <c:pt idx="0">
                  <c:v>5</c:v>
                </c:pt>
                <c:pt idx="1">
                  <c:v>1</c:v>
                </c:pt>
                <c:pt idx="2">
                  <c:v>1</c:v>
                </c:pt>
              </c:numCache>
            </c:numRef>
          </c:val>
          <c:extLst>
            <c:ext xmlns:c16="http://schemas.microsoft.com/office/drawing/2014/chart" uri="{C3380CC4-5D6E-409C-BE32-E72D297353CC}">
              <c16:uniqueId val="{00000006-C0E1-46EB-BBE7-A86C98652EC4}"/>
            </c:ext>
          </c:extLst>
        </c:ser>
        <c:dLbls>
          <c:showLegendKey val="0"/>
          <c:showVal val="0"/>
          <c:showCatName val="0"/>
          <c:showSerName val="0"/>
          <c:showPercent val="1"/>
          <c:showBubbleSize val="0"/>
          <c:showLeaderLines val="1"/>
        </c:dLbls>
        <c:firstSliceAng val="0"/>
        <c:holeSize val="70"/>
      </c:doughnutChart>
      <c:spPr>
        <a:noFill/>
        <a:ln>
          <a:noFill/>
        </a:ln>
        <a:effectLst/>
      </c:spPr>
    </c:plotArea>
    <c:legend>
      <c:legendPos val="r"/>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s-MX"/>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s-MX" dirty="0"/>
              <a:t>Comportamiento Capítulo 1000 </a:t>
            </a:r>
          </a:p>
          <a:p>
            <a:pPr>
              <a:defRPr/>
            </a:pPr>
            <a:r>
              <a:rPr lang="es-MX" dirty="0"/>
              <a:t>periodos fiscales 2019</a:t>
            </a:r>
            <a:r>
              <a:rPr lang="es-MX" baseline="0" dirty="0"/>
              <a:t> -</a:t>
            </a:r>
            <a:r>
              <a:rPr lang="es-MX" dirty="0"/>
              <a:t>2020- 2021 </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'PRESUPUESTO ASIGNAD 2017 - 2021'!$C$36</c:f>
              <c:strCache>
                <c:ptCount val="1"/>
                <c:pt idx="0">
                  <c:v>2019</c:v>
                </c:pt>
              </c:strCache>
            </c:strRef>
          </c:tx>
          <c:spPr>
            <a:solidFill>
              <a:srgbClr val="7030A0"/>
            </a:soli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2017 - 2021'!$C$37:$C$41</c:f>
              <c:numCache>
                <c:formatCode>_-"$"* #,##0_-;\-"$"* #,##0_-;_-"$"* "-"??_-;_-@_-</c:formatCode>
                <c:ptCount val="5"/>
                <c:pt idx="1">
                  <c:v>44797448</c:v>
                </c:pt>
                <c:pt idx="2">
                  <c:v>50981574</c:v>
                </c:pt>
                <c:pt idx="3">
                  <c:v>49859668.049999997</c:v>
                </c:pt>
                <c:pt idx="4">
                  <c:v>1121905.950000003</c:v>
                </c:pt>
              </c:numCache>
            </c:numRef>
          </c:val>
          <c:extLst>
            <c:ext xmlns:c16="http://schemas.microsoft.com/office/drawing/2014/chart" uri="{C3380CC4-5D6E-409C-BE32-E72D297353CC}">
              <c16:uniqueId val="{00000000-B4D4-4CF4-B53A-338A2F03B7DD}"/>
            </c:ext>
          </c:extLst>
        </c:ser>
        <c:ser>
          <c:idx val="1"/>
          <c:order val="1"/>
          <c:tx>
            <c:strRef>
              <c:f>'PRESUPUESTO ASIGNAD 2017 - 2021'!$D$36</c:f>
              <c:strCache>
                <c:ptCount val="1"/>
                <c:pt idx="0">
                  <c:v>2020</c:v>
                </c:pt>
              </c:strCache>
            </c:strRef>
          </c:tx>
          <c:spPr>
            <a:gradFill>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2017 - 2021'!$D$37:$D$41</c:f>
              <c:numCache>
                <c:formatCode>_-"$"* #,##0_-;\-"$"* #,##0_-;_-"$"* "-"??_-;_-@_-</c:formatCode>
                <c:ptCount val="5"/>
                <c:pt idx="1">
                  <c:v>50981574</c:v>
                </c:pt>
                <c:pt idx="2">
                  <c:v>70862867</c:v>
                </c:pt>
                <c:pt idx="3">
                  <c:v>58617034.360000007</c:v>
                </c:pt>
                <c:pt idx="4">
                  <c:v>12245832.639999993</c:v>
                </c:pt>
              </c:numCache>
            </c:numRef>
          </c:val>
          <c:extLst>
            <c:ext xmlns:c16="http://schemas.microsoft.com/office/drawing/2014/chart" uri="{C3380CC4-5D6E-409C-BE32-E72D297353CC}">
              <c16:uniqueId val="{00000001-B4D4-4CF4-B53A-338A2F03B7DD}"/>
            </c:ext>
          </c:extLst>
        </c:ser>
        <c:ser>
          <c:idx val="2"/>
          <c:order val="2"/>
          <c:tx>
            <c:strRef>
              <c:f>'PRESUPUESTO ASIGNAD 2017 - 2021'!$E$36</c:f>
              <c:strCache>
                <c:ptCount val="1"/>
                <c:pt idx="0">
                  <c:v>2021*</c:v>
                </c:pt>
              </c:strCache>
            </c:strRef>
          </c:tx>
          <c:spPr>
            <a:gradFill>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2017 - 2021'!$E$37:$E$41</c:f>
              <c:numCache>
                <c:formatCode>_-"$"* #,##0_-;\-"$"* #,##0_-;_-"$"* "-"??_-;_-@_-</c:formatCode>
                <c:ptCount val="5"/>
                <c:pt idx="1">
                  <c:v>72358799</c:v>
                </c:pt>
                <c:pt idx="2">
                  <c:v>72220399</c:v>
                </c:pt>
                <c:pt idx="3">
                  <c:v>26515653.700000003</c:v>
                </c:pt>
                <c:pt idx="4">
                  <c:v>45704745.299999997</c:v>
                </c:pt>
              </c:numCache>
            </c:numRef>
          </c:val>
          <c:extLst>
            <c:ext xmlns:c16="http://schemas.microsoft.com/office/drawing/2014/chart" uri="{C3380CC4-5D6E-409C-BE32-E72D297353CC}">
              <c16:uniqueId val="{00000002-B4D4-4CF4-B53A-338A2F03B7DD}"/>
            </c:ext>
          </c:extLst>
        </c:ser>
        <c:dLbls>
          <c:showLegendKey val="0"/>
          <c:showVal val="0"/>
          <c:showCatName val="0"/>
          <c:showSerName val="0"/>
          <c:showPercent val="0"/>
          <c:showBubbleSize val="0"/>
        </c:dLbls>
        <c:gapWidth val="100"/>
        <c:overlap val="-24"/>
        <c:axId val="905446568"/>
        <c:axId val="905446896"/>
      </c:barChart>
      <c:catAx>
        <c:axId val="905446568"/>
        <c:scaling>
          <c:orientation val="minMax"/>
        </c:scaling>
        <c:delete val="0"/>
        <c:axPos val="b"/>
        <c:numFmt formatCode="Estándar"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896"/>
        <c:crosses val="autoZero"/>
        <c:auto val="1"/>
        <c:lblAlgn val="ctr"/>
        <c:lblOffset val="100"/>
        <c:noMultiLvlLbl val="0"/>
      </c:catAx>
      <c:valAx>
        <c:axId val="905446896"/>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_-;\-&quot;$&quot;* #,##0_-;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s-MX" dirty="0"/>
              <a:t>Comportamiento Capítulo 2000 </a:t>
            </a:r>
          </a:p>
          <a:p>
            <a:pPr>
              <a:defRPr/>
            </a:pPr>
            <a:r>
              <a:rPr lang="es-MX" dirty="0"/>
              <a:t> periodos fiscales 2019- 2020 - 2021 </a:t>
            </a:r>
          </a:p>
        </c:rich>
      </c:tx>
      <c:layout>
        <c:manualLayout>
          <c:xMode val="edge"/>
          <c:yMode val="edge"/>
          <c:x val="0.16672483639611368"/>
          <c:y val="4.755033408789848E-3"/>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4535870516185476"/>
          <c:y val="0.27342592592592591"/>
          <c:w val="0.82686351706036743"/>
          <c:h val="0.51327136191309419"/>
        </c:manualLayout>
      </c:layout>
      <c:barChart>
        <c:barDir val="col"/>
        <c:grouping val="clustered"/>
        <c:varyColors val="0"/>
        <c:ser>
          <c:idx val="0"/>
          <c:order val="0"/>
          <c:tx>
            <c:strRef>
              <c:f>'PRESUPUESTO ASIGNAD 2017 - 2021'!$C$36</c:f>
              <c:strCache>
                <c:ptCount val="1"/>
                <c:pt idx="0">
                  <c:v>2019</c:v>
                </c:pt>
              </c:strCache>
            </c:strRef>
          </c:tx>
          <c:spPr>
            <a:solidFill>
              <a:srgbClr val="7030A0"/>
            </a:soli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2017 - 2021'!$C$37:$C$41</c:f>
              <c:numCache>
                <c:formatCode>_-"$"* #,##0_-;\-"$"* #,##0_-;_-"$"* "-"??_-;_-@_-</c:formatCode>
                <c:ptCount val="5"/>
                <c:pt idx="1">
                  <c:v>44797448</c:v>
                </c:pt>
                <c:pt idx="2">
                  <c:v>50981574</c:v>
                </c:pt>
                <c:pt idx="3">
                  <c:v>49859668.049999997</c:v>
                </c:pt>
                <c:pt idx="4">
                  <c:v>1121905.950000003</c:v>
                </c:pt>
              </c:numCache>
            </c:numRef>
          </c:val>
          <c:extLst>
            <c:ext xmlns:c16="http://schemas.microsoft.com/office/drawing/2014/chart" uri="{C3380CC4-5D6E-409C-BE32-E72D297353CC}">
              <c16:uniqueId val="{00000000-30E5-4517-8E62-AA543A0335BB}"/>
            </c:ext>
          </c:extLst>
        </c:ser>
        <c:ser>
          <c:idx val="1"/>
          <c:order val="1"/>
          <c:tx>
            <c:strRef>
              <c:f>'PRESUPUESTO ASIGNAD 2017 - 2021'!$D$36</c:f>
              <c:strCache>
                <c:ptCount val="1"/>
                <c:pt idx="0">
                  <c:v>2020</c:v>
                </c:pt>
              </c:strCache>
            </c:strRef>
          </c:tx>
          <c:spPr>
            <a:gradFill>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2017 - 2021'!$D$37:$D$41</c:f>
              <c:numCache>
                <c:formatCode>_-"$"* #,##0_-;\-"$"* #,##0_-;_-"$"* "-"??_-;_-@_-</c:formatCode>
                <c:ptCount val="5"/>
                <c:pt idx="1">
                  <c:v>50981574</c:v>
                </c:pt>
                <c:pt idx="2">
                  <c:v>70862867</c:v>
                </c:pt>
                <c:pt idx="3">
                  <c:v>58617034.360000007</c:v>
                </c:pt>
                <c:pt idx="4">
                  <c:v>12245832.639999993</c:v>
                </c:pt>
              </c:numCache>
            </c:numRef>
          </c:val>
          <c:extLst>
            <c:ext xmlns:c16="http://schemas.microsoft.com/office/drawing/2014/chart" uri="{C3380CC4-5D6E-409C-BE32-E72D297353CC}">
              <c16:uniqueId val="{00000001-30E5-4517-8E62-AA543A0335BB}"/>
            </c:ext>
          </c:extLst>
        </c:ser>
        <c:ser>
          <c:idx val="2"/>
          <c:order val="2"/>
          <c:tx>
            <c:strRef>
              <c:f>'PRESUPUESTO ASIGNAD 2017 - 2021'!$E$36</c:f>
              <c:strCache>
                <c:ptCount val="1"/>
                <c:pt idx="0">
                  <c:v>2021*</c:v>
                </c:pt>
              </c:strCache>
            </c:strRef>
          </c:tx>
          <c:spPr>
            <a:gradFill>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2017 - 2021'!$E$37:$E$41</c:f>
              <c:numCache>
                <c:formatCode>_-"$"* #,##0_-;\-"$"* #,##0_-;_-"$"* "-"??_-;_-@_-</c:formatCode>
                <c:ptCount val="5"/>
                <c:pt idx="1">
                  <c:v>72358799</c:v>
                </c:pt>
                <c:pt idx="2">
                  <c:v>72220399</c:v>
                </c:pt>
                <c:pt idx="3">
                  <c:v>26515653.700000003</c:v>
                </c:pt>
                <c:pt idx="4">
                  <c:v>45704745.299999997</c:v>
                </c:pt>
              </c:numCache>
            </c:numRef>
          </c:val>
          <c:extLst>
            <c:ext xmlns:c16="http://schemas.microsoft.com/office/drawing/2014/chart" uri="{C3380CC4-5D6E-409C-BE32-E72D297353CC}">
              <c16:uniqueId val="{00000002-30E5-4517-8E62-AA543A0335BB}"/>
            </c:ext>
          </c:extLst>
        </c:ser>
        <c:dLbls>
          <c:showLegendKey val="0"/>
          <c:showVal val="0"/>
          <c:showCatName val="0"/>
          <c:showSerName val="0"/>
          <c:showPercent val="0"/>
          <c:showBubbleSize val="0"/>
        </c:dLbls>
        <c:gapWidth val="100"/>
        <c:overlap val="-24"/>
        <c:axId val="905446568"/>
        <c:axId val="905446896"/>
      </c:barChart>
      <c:catAx>
        <c:axId val="905446568"/>
        <c:scaling>
          <c:orientation val="minMax"/>
        </c:scaling>
        <c:delete val="0"/>
        <c:axPos val="b"/>
        <c:numFmt formatCode="Estándar"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896"/>
        <c:crosses val="autoZero"/>
        <c:auto val="1"/>
        <c:lblAlgn val="ctr"/>
        <c:lblOffset val="100"/>
        <c:noMultiLvlLbl val="0"/>
      </c:catAx>
      <c:valAx>
        <c:axId val="905446896"/>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_-;\-&quot;$&quot;* #,##0_-;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s-MX" dirty="0"/>
              <a:t>Comportamiento Capítulo 3000  </a:t>
            </a:r>
          </a:p>
          <a:p>
            <a:pPr>
              <a:defRPr/>
            </a:pPr>
            <a:r>
              <a:rPr lang="es-MX" dirty="0"/>
              <a:t>periodos fiscales2019- 2020 -2021 </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'PRESUPUESTO ASIGNAD 2017 - 2021'!$C$36</c:f>
              <c:strCache>
                <c:ptCount val="1"/>
                <c:pt idx="0">
                  <c:v>2019</c:v>
                </c:pt>
              </c:strCache>
            </c:strRef>
          </c:tx>
          <c:spPr>
            <a:solidFill>
              <a:srgbClr val="7030A0"/>
            </a:soli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2017 - 2021'!$C$37:$C$41</c:f>
              <c:numCache>
                <c:formatCode>_-"$"* #,##0_-;\-"$"* #,##0_-;_-"$"* "-"??_-;_-@_-</c:formatCode>
                <c:ptCount val="5"/>
                <c:pt idx="1">
                  <c:v>44797448</c:v>
                </c:pt>
                <c:pt idx="2">
                  <c:v>50981574</c:v>
                </c:pt>
                <c:pt idx="3">
                  <c:v>49859668.049999997</c:v>
                </c:pt>
                <c:pt idx="4">
                  <c:v>1121905.950000003</c:v>
                </c:pt>
              </c:numCache>
            </c:numRef>
          </c:val>
          <c:extLst>
            <c:ext xmlns:c16="http://schemas.microsoft.com/office/drawing/2014/chart" uri="{C3380CC4-5D6E-409C-BE32-E72D297353CC}">
              <c16:uniqueId val="{00000000-BFC1-4849-B211-B649C19CBD05}"/>
            </c:ext>
          </c:extLst>
        </c:ser>
        <c:ser>
          <c:idx val="1"/>
          <c:order val="1"/>
          <c:tx>
            <c:strRef>
              <c:f>'PRESUPUESTO ASIGNAD 2017 - 2021'!$D$36</c:f>
              <c:strCache>
                <c:ptCount val="1"/>
                <c:pt idx="0">
                  <c:v>2020</c:v>
                </c:pt>
              </c:strCache>
            </c:strRef>
          </c:tx>
          <c:spPr>
            <a:gradFill>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2017 - 2021'!$D$37:$D$41</c:f>
              <c:numCache>
                <c:formatCode>_-"$"* #,##0_-;\-"$"* #,##0_-;_-"$"* "-"??_-;_-@_-</c:formatCode>
                <c:ptCount val="5"/>
                <c:pt idx="1">
                  <c:v>50981574</c:v>
                </c:pt>
                <c:pt idx="2">
                  <c:v>70862867</c:v>
                </c:pt>
                <c:pt idx="3">
                  <c:v>58617034.360000007</c:v>
                </c:pt>
                <c:pt idx="4">
                  <c:v>12245832.639999993</c:v>
                </c:pt>
              </c:numCache>
            </c:numRef>
          </c:val>
          <c:extLst>
            <c:ext xmlns:c16="http://schemas.microsoft.com/office/drawing/2014/chart" uri="{C3380CC4-5D6E-409C-BE32-E72D297353CC}">
              <c16:uniqueId val="{00000001-BFC1-4849-B211-B649C19CBD05}"/>
            </c:ext>
          </c:extLst>
        </c:ser>
        <c:ser>
          <c:idx val="2"/>
          <c:order val="2"/>
          <c:tx>
            <c:strRef>
              <c:f>'PRESUPUESTO ASIGNAD 2017 - 2021'!$E$36</c:f>
              <c:strCache>
                <c:ptCount val="1"/>
                <c:pt idx="0">
                  <c:v>2021*</c:v>
                </c:pt>
              </c:strCache>
            </c:strRef>
          </c:tx>
          <c:spPr>
            <a:gradFill>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2017 - 2021'!$E$37:$E$41</c:f>
              <c:numCache>
                <c:formatCode>_-"$"* #,##0_-;\-"$"* #,##0_-;_-"$"* "-"??_-;_-@_-</c:formatCode>
                <c:ptCount val="5"/>
                <c:pt idx="1">
                  <c:v>72358799</c:v>
                </c:pt>
                <c:pt idx="2">
                  <c:v>72220399</c:v>
                </c:pt>
                <c:pt idx="3">
                  <c:v>26515653.700000003</c:v>
                </c:pt>
                <c:pt idx="4">
                  <c:v>45704745.299999997</c:v>
                </c:pt>
              </c:numCache>
            </c:numRef>
          </c:val>
          <c:extLst>
            <c:ext xmlns:c16="http://schemas.microsoft.com/office/drawing/2014/chart" uri="{C3380CC4-5D6E-409C-BE32-E72D297353CC}">
              <c16:uniqueId val="{00000002-BFC1-4849-B211-B649C19CBD05}"/>
            </c:ext>
          </c:extLst>
        </c:ser>
        <c:dLbls>
          <c:showLegendKey val="0"/>
          <c:showVal val="0"/>
          <c:showCatName val="0"/>
          <c:showSerName val="0"/>
          <c:showPercent val="0"/>
          <c:showBubbleSize val="0"/>
        </c:dLbls>
        <c:gapWidth val="100"/>
        <c:overlap val="-24"/>
        <c:axId val="905446568"/>
        <c:axId val="905446896"/>
      </c:barChart>
      <c:catAx>
        <c:axId val="905446568"/>
        <c:scaling>
          <c:orientation val="minMax"/>
        </c:scaling>
        <c:delete val="0"/>
        <c:axPos val="b"/>
        <c:numFmt formatCode="Estándar"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896"/>
        <c:crosses val="autoZero"/>
        <c:auto val="1"/>
        <c:lblAlgn val="ctr"/>
        <c:lblOffset val="100"/>
        <c:noMultiLvlLbl val="0"/>
      </c:catAx>
      <c:valAx>
        <c:axId val="905446896"/>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_-;\-&quot;$&quot;* #,##0_-;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s-MX" dirty="0"/>
              <a:t>Comportamiento Capítulo 5000 </a:t>
            </a:r>
          </a:p>
          <a:p>
            <a:pPr>
              <a:defRPr/>
            </a:pPr>
            <a:r>
              <a:rPr lang="es-MX" dirty="0"/>
              <a:t>periodos fiscales 2019</a:t>
            </a:r>
            <a:r>
              <a:rPr lang="es-MX" baseline="0" dirty="0"/>
              <a:t> -</a:t>
            </a:r>
            <a:r>
              <a:rPr lang="es-MX" dirty="0"/>
              <a:t>2020 - 2021 </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'PRESUPUESTO ASIGNAD 2017 - 2021'!$C$36</c:f>
              <c:strCache>
                <c:ptCount val="1"/>
                <c:pt idx="0">
                  <c:v>2019</c:v>
                </c:pt>
              </c:strCache>
            </c:strRef>
          </c:tx>
          <c:spPr>
            <a:solidFill>
              <a:srgbClr val="7030A0"/>
            </a:soli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2017 - 2021'!$C$37:$C$41</c:f>
              <c:numCache>
                <c:formatCode>_-"$"* #,##0_-;\-"$"* #,##0_-;_-"$"* "-"??_-;_-@_-</c:formatCode>
                <c:ptCount val="5"/>
                <c:pt idx="1">
                  <c:v>44797448</c:v>
                </c:pt>
                <c:pt idx="2">
                  <c:v>50981574</c:v>
                </c:pt>
                <c:pt idx="3">
                  <c:v>49859668.049999997</c:v>
                </c:pt>
                <c:pt idx="4">
                  <c:v>1121905.950000003</c:v>
                </c:pt>
              </c:numCache>
            </c:numRef>
          </c:val>
          <c:extLst>
            <c:ext xmlns:c16="http://schemas.microsoft.com/office/drawing/2014/chart" uri="{C3380CC4-5D6E-409C-BE32-E72D297353CC}">
              <c16:uniqueId val="{00000000-02F3-4AE1-B936-D29DFB9771BF}"/>
            </c:ext>
          </c:extLst>
        </c:ser>
        <c:ser>
          <c:idx val="1"/>
          <c:order val="1"/>
          <c:tx>
            <c:strRef>
              <c:f>'PRESUPUESTO ASIGNAD 2017 - 2021'!$D$36</c:f>
              <c:strCache>
                <c:ptCount val="1"/>
                <c:pt idx="0">
                  <c:v>2020</c:v>
                </c:pt>
              </c:strCache>
            </c:strRef>
          </c:tx>
          <c:spPr>
            <a:gradFill>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2017 - 2021'!$D$37:$D$41</c:f>
              <c:numCache>
                <c:formatCode>_-"$"* #,##0_-;\-"$"* #,##0_-;_-"$"* "-"??_-;_-@_-</c:formatCode>
                <c:ptCount val="5"/>
                <c:pt idx="1">
                  <c:v>50981574</c:v>
                </c:pt>
                <c:pt idx="2">
                  <c:v>70862867</c:v>
                </c:pt>
                <c:pt idx="3">
                  <c:v>58617034.360000007</c:v>
                </c:pt>
                <c:pt idx="4">
                  <c:v>12245832.639999993</c:v>
                </c:pt>
              </c:numCache>
            </c:numRef>
          </c:val>
          <c:extLst>
            <c:ext xmlns:c16="http://schemas.microsoft.com/office/drawing/2014/chart" uri="{C3380CC4-5D6E-409C-BE32-E72D297353CC}">
              <c16:uniqueId val="{00000001-02F3-4AE1-B936-D29DFB9771BF}"/>
            </c:ext>
          </c:extLst>
        </c:ser>
        <c:ser>
          <c:idx val="2"/>
          <c:order val="2"/>
          <c:tx>
            <c:strRef>
              <c:f>'PRESUPUESTO ASIGNAD 2017 - 2021'!$E$36</c:f>
              <c:strCache>
                <c:ptCount val="1"/>
                <c:pt idx="0">
                  <c:v>2021*</c:v>
                </c:pt>
              </c:strCache>
            </c:strRef>
          </c:tx>
          <c:spPr>
            <a:gradFill>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l"/>
            </a:scene3d>
            <a:sp3d prstMaterial="flat">
              <a:bevelT w="57150" h="114300" prst="riblet"/>
            </a:sp3d>
          </c:spPr>
          <c:invertIfNegative val="0"/>
          <c:cat>
            <c:strRef>
              <c:f>'PRESUPUESTO ASIGNAD 2017 - 2021'!$B$37:$B$41</c:f>
              <c:strCache>
                <c:ptCount val="5"/>
                <c:pt idx="1">
                  <c:v>Asignado</c:v>
                </c:pt>
                <c:pt idx="2">
                  <c:v>Modificado</c:v>
                </c:pt>
                <c:pt idx="3">
                  <c:v>Pagado</c:v>
                </c:pt>
                <c:pt idx="4">
                  <c:v>Subejercido</c:v>
                </c:pt>
              </c:strCache>
            </c:strRef>
          </c:cat>
          <c:val>
            <c:numRef>
              <c:f>'PRESUPUESTO ASIGNAD 2017 - 2021'!$E$37:$E$41</c:f>
              <c:numCache>
                <c:formatCode>_-"$"* #,##0_-;\-"$"* #,##0_-;_-"$"* "-"??_-;_-@_-</c:formatCode>
                <c:ptCount val="5"/>
                <c:pt idx="1">
                  <c:v>72358799</c:v>
                </c:pt>
                <c:pt idx="2">
                  <c:v>72220399</c:v>
                </c:pt>
                <c:pt idx="3">
                  <c:v>26515653.700000003</c:v>
                </c:pt>
                <c:pt idx="4">
                  <c:v>45704745.299999997</c:v>
                </c:pt>
              </c:numCache>
            </c:numRef>
          </c:val>
          <c:extLst>
            <c:ext xmlns:c16="http://schemas.microsoft.com/office/drawing/2014/chart" uri="{C3380CC4-5D6E-409C-BE32-E72D297353CC}">
              <c16:uniqueId val="{00000002-02F3-4AE1-B936-D29DFB9771BF}"/>
            </c:ext>
          </c:extLst>
        </c:ser>
        <c:dLbls>
          <c:showLegendKey val="0"/>
          <c:showVal val="0"/>
          <c:showCatName val="0"/>
          <c:showSerName val="0"/>
          <c:showPercent val="0"/>
          <c:showBubbleSize val="0"/>
        </c:dLbls>
        <c:gapWidth val="100"/>
        <c:overlap val="-24"/>
        <c:axId val="905446568"/>
        <c:axId val="905446896"/>
      </c:barChart>
      <c:catAx>
        <c:axId val="905446568"/>
        <c:scaling>
          <c:orientation val="minMax"/>
        </c:scaling>
        <c:delete val="0"/>
        <c:axPos val="b"/>
        <c:numFmt formatCode="Estándar"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896"/>
        <c:crosses val="autoZero"/>
        <c:auto val="1"/>
        <c:lblAlgn val="ctr"/>
        <c:lblOffset val="100"/>
        <c:noMultiLvlLbl val="0"/>
      </c:catAx>
      <c:valAx>
        <c:axId val="905446896"/>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_-;\-&quot;$&quot;* #,##0_-;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905446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Reembolsos 2019, 2020 y 2021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3.9043793244580224E-2"/>
          <c:y val="0.19870550986004362"/>
          <c:w val="0.67329360820799722"/>
          <c:h val="0.68549196704665327"/>
        </c:manualLayout>
      </c:layout>
      <c:barChart>
        <c:barDir val="bar"/>
        <c:grouping val="clustered"/>
        <c:varyColors val="0"/>
        <c:ser>
          <c:idx val="0"/>
          <c:order val="0"/>
          <c:tx>
            <c:strRef>
              <c:f>REEMBOLSOS!$T$24</c:f>
              <c:strCache>
                <c:ptCount val="1"/>
                <c:pt idx="0">
                  <c:v>2019</c:v>
                </c:pt>
              </c:strCache>
            </c:strRef>
          </c:tx>
          <c:spPr>
            <a:solidFill>
              <a:schemeClr val="accent1"/>
            </a:solidFill>
            <a:ln>
              <a:noFill/>
            </a:ln>
            <a:effectLst/>
            <a:scene3d>
              <a:camera prst="orthographicFront"/>
              <a:lightRig rig="threePt" dir="t"/>
            </a:scene3d>
            <a:sp3d>
              <a:bevelT/>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REEMBOLSOS!$U$24</c:f>
              <c:numCache>
                <c:formatCode>_(* #,##0.00_);_(* \(#,##0.00\);_(* "-"??_);_(@_)</c:formatCode>
                <c:ptCount val="1"/>
                <c:pt idx="0">
                  <c:v>7176947.9500000002</c:v>
                </c:pt>
              </c:numCache>
            </c:numRef>
          </c:val>
          <c:extLst>
            <c:ext xmlns:c16="http://schemas.microsoft.com/office/drawing/2014/chart" uri="{C3380CC4-5D6E-409C-BE32-E72D297353CC}">
              <c16:uniqueId val="{00000000-06CF-46AA-BFD8-1FF5313EE090}"/>
            </c:ext>
          </c:extLst>
        </c:ser>
        <c:ser>
          <c:idx val="1"/>
          <c:order val="1"/>
          <c:tx>
            <c:strRef>
              <c:f>REEMBOLSOS!$T$25</c:f>
              <c:strCache>
                <c:ptCount val="1"/>
                <c:pt idx="0">
                  <c:v>2020</c:v>
                </c:pt>
              </c:strCache>
            </c:strRef>
          </c:tx>
          <c:spPr>
            <a:solidFill>
              <a:srgbClr val="7030A0"/>
            </a:solidFill>
            <a:ln>
              <a:noFill/>
            </a:ln>
            <a:effectLst/>
            <a:scene3d>
              <a:camera prst="orthographicFront"/>
              <a:lightRig rig="threePt" dir="t"/>
            </a:scene3d>
            <a:sp3d>
              <a:bevelT prst="angle"/>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REEMBOLSOS!$U$25</c:f>
              <c:numCache>
                <c:formatCode>_(* #,##0.00_);_(* \(#,##0.00\);_(* "-"??_);_(@_)</c:formatCode>
                <c:ptCount val="1"/>
                <c:pt idx="0">
                  <c:v>13533820.699999999</c:v>
                </c:pt>
              </c:numCache>
            </c:numRef>
          </c:val>
          <c:extLst>
            <c:ext xmlns:c16="http://schemas.microsoft.com/office/drawing/2014/chart" uri="{C3380CC4-5D6E-409C-BE32-E72D297353CC}">
              <c16:uniqueId val="{00000001-06CF-46AA-BFD8-1FF5313EE090}"/>
            </c:ext>
          </c:extLst>
        </c:ser>
        <c:ser>
          <c:idx val="2"/>
          <c:order val="2"/>
          <c:tx>
            <c:strRef>
              <c:f>REEMBOLSOS!$T$26</c:f>
              <c:strCache>
                <c:ptCount val="1"/>
                <c:pt idx="0">
                  <c:v>2021</c:v>
                </c:pt>
              </c:strCache>
            </c:strRef>
          </c:tx>
          <c:spPr>
            <a:solidFill>
              <a:schemeClr val="accent3"/>
            </a:solidFill>
            <a:ln>
              <a:noFill/>
            </a:ln>
            <a:effectLst/>
            <a:scene3d>
              <a:camera prst="orthographicFront"/>
              <a:lightRig rig="threePt" dir="t"/>
            </a:scene3d>
            <a:sp3d>
              <a:bevelT/>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REEMBOLSOS!$U$26</c:f>
              <c:numCache>
                <c:formatCode>_(* #,##0.00_);_(* \(#,##0.00\);_(* "-"??_);_(@_)</c:formatCode>
                <c:ptCount val="1"/>
                <c:pt idx="0">
                  <c:v>8220371.3099999996</c:v>
                </c:pt>
              </c:numCache>
            </c:numRef>
          </c:val>
          <c:extLst>
            <c:ext xmlns:c16="http://schemas.microsoft.com/office/drawing/2014/chart" uri="{C3380CC4-5D6E-409C-BE32-E72D297353CC}">
              <c16:uniqueId val="{00000002-06CF-46AA-BFD8-1FF5313EE090}"/>
            </c:ext>
          </c:extLst>
        </c:ser>
        <c:dLbls>
          <c:showLegendKey val="0"/>
          <c:showVal val="0"/>
          <c:showCatName val="0"/>
          <c:showSerName val="0"/>
          <c:showPercent val="0"/>
          <c:showBubbleSize val="0"/>
        </c:dLbls>
        <c:gapWidth val="219"/>
        <c:axId val="644334624"/>
        <c:axId val="644332984"/>
      </c:barChart>
      <c:catAx>
        <c:axId val="644334624"/>
        <c:scaling>
          <c:orientation val="minMax"/>
        </c:scaling>
        <c:delete val="1"/>
        <c:axPos val="l"/>
        <c:numFmt formatCode="Estándar" sourceLinked="1"/>
        <c:majorTickMark val="none"/>
        <c:minorTickMark val="none"/>
        <c:tickLblPos val="nextTo"/>
        <c:crossAx val="644332984"/>
        <c:crosses val="autoZero"/>
        <c:auto val="1"/>
        <c:lblAlgn val="ctr"/>
        <c:lblOffset val="100"/>
        <c:noMultiLvlLbl val="0"/>
      </c:catAx>
      <c:valAx>
        <c:axId val="644332984"/>
        <c:scaling>
          <c:orientation val="minMax"/>
        </c:scaling>
        <c:delete val="0"/>
        <c:axPos val="b"/>
        <c:majorGridlines>
          <c:spPr>
            <a:ln w="9525" cap="flat" cmpd="sng" algn="ctr">
              <a:solidFill>
                <a:schemeClr val="tx1">
                  <a:lumMod val="15000"/>
                  <a:lumOff val="85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44334624"/>
        <c:crosses val="autoZero"/>
        <c:crossBetween val="between"/>
      </c:valAx>
      <c:spPr>
        <a:noFill/>
        <a:ln>
          <a:noFill/>
        </a:ln>
        <a:effectLst/>
      </c:spPr>
    </c:plotArea>
    <c:legend>
      <c:legendPos val="r"/>
      <c:layout>
        <c:manualLayout>
          <c:xMode val="edge"/>
          <c:yMode val="edge"/>
          <c:x val="4.6870734908136487E-2"/>
          <c:y val="0.37839020122484696"/>
          <c:w val="0.12535148731408574"/>
          <c:h val="0.31308034412365121"/>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bg1"/>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95" b="1" i="0" u="none" strike="noStrike" kern="1200" cap="all" spc="100" normalizeH="0" baseline="0">
                <a:solidFill>
                  <a:schemeClr val="lt1"/>
                </a:solidFill>
                <a:latin typeface="+mn-lt"/>
                <a:ea typeface="+mn-ea"/>
                <a:cs typeface="+mn-cs"/>
              </a:defRPr>
            </a:pPr>
            <a:r>
              <a:rPr lang="es-MX"/>
              <a:t>AFILIACIÓN DE LA POBLACIÓN </a:t>
            </a:r>
          </a:p>
        </c:rich>
      </c:tx>
      <c:overlay val="0"/>
      <c:spPr>
        <a:noFill/>
        <a:ln>
          <a:noFill/>
        </a:ln>
        <a:effectLst/>
      </c:spPr>
      <c:txPr>
        <a:bodyPr rot="0" spcFirstLastPara="1" vertOverflow="ellipsis" vert="horz" wrap="square" anchor="ctr" anchorCtr="1"/>
        <a:lstStyle/>
        <a:p>
          <a:pPr>
            <a:defRPr sz="1995" b="1" i="0" u="none" strike="noStrike" kern="1200" cap="all" spc="100" normalizeH="0" baseline="0">
              <a:solidFill>
                <a:schemeClr val="lt1"/>
              </a:solidFill>
              <a:latin typeface="+mn-lt"/>
              <a:ea typeface="+mn-ea"/>
              <a:cs typeface="+mn-cs"/>
            </a:defRPr>
          </a:pPr>
          <a:endParaRPr lang="es-MX"/>
        </a:p>
      </c:txPr>
    </c:title>
    <c:autoTitleDeleted val="0"/>
    <c:plotArea>
      <c:layout/>
      <c:pieChart>
        <c:varyColors val="1"/>
        <c:ser>
          <c:idx val="0"/>
          <c:order val="0"/>
          <c:spPr>
            <a:solidFill>
              <a:schemeClr val="lt1"/>
            </a:solidFill>
            <a:ln w="19050">
              <a:solidFill>
                <a:schemeClr val="accent2"/>
              </a:solidFill>
            </a:ln>
            <a:effectLst/>
          </c:spPr>
          <c:explosion val="5"/>
          <c:dPt>
            <c:idx val="0"/>
            <c:bubble3D val="0"/>
            <c:spPr>
              <a:solidFill>
                <a:schemeClr val="lt1"/>
              </a:solidFill>
              <a:ln w="19050">
                <a:solidFill>
                  <a:schemeClr val="accent2"/>
                </a:solidFill>
              </a:ln>
              <a:effectLst/>
            </c:spPr>
            <c:extLst>
              <c:ext xmlns:c16="http://schemas.microsoft.com/office/drawing/2014/chart" uri="{C3380CC4-5D6E-409C-BE32-E72D297353CC}">
                <c16:uniqueId val="{00000001-4C88-4223-AE5E-C3F03298B5DF}"/>
              </c:ext>
            </c:extLst>
          </c:dPt>
          <c:dPt>
            <c:idx val="1"/>
            <c:bubble3D val="0"/>
            <c:spPr>
              <a:solidFill>
                <a:schemeClr val="lt1"/>
              </a:solidFill>
              <a:ln w="19050">
                <a:solidFill>
                  <a:schemeClr val="accent2"/>
                </a:solidFill>
              </a:ln>
              <a:effectLst/>
            </c:spPr>
            <c:extLst>
              <c:ext xmlns:c16="http://schemas.microsoft.com/office/drawing/2014/chart" uri="{C3380CC4-5D6E-409C-BE32-E72D297353CC}">
                <c16:uniqueId val="{00000003-4C88-4223-AE5E-C3F03298B5DF}"/>
              </c:ext>
            </c:extLst>
          </c:dPt>
          <c:dLbls>
            <c:dLbl>
              <c:idx val="0"/>
              <c:layout>
                <c:manualLayout>
                  <c:x val="-0.12016207881374245"/>
                  <c:y val="0.18307050715812326"/>
                </c:manualLayout>
              </c:layout>
              <c:tx>
                <c:rich>
                  <a:bodyPr/>
                  <a:lstStyle/>
                  <a:p>
                    <a:fld id="{FC0633C3-E584-45A3-BD38-E07E8BF52E64}" type="CATEGORYNAME">
                      <a:rPr lang="en-US" b="1"/>
                      <a:pPr/>
                      <a:t>[NOMBRE DE CATEGORÍA]</a:t>
                    </a:fld>
                    <a:r>
                      <a:rPr lang="en-US" b="1" baseline="0" dirty="0"/>
                      <a:t>, </a:t>
                    </a:r>
                    <a:fld id="{42C807C2-1168-4574-A25E-8E7F2099E3D7}" type="PERCENTAGE">
                      <a:rPr lang="en-US" b="1" baseline="0"/>
                      <a:pPr/>
                      <a:t>[PORCENTAJE]</a:t>
                    </a:fld>
                    <a:endParaRPr lang="en-US" b="1" baseline="0" dirty="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4C88-4223-AE5E-C3F03298B5DF}"/>
                </c:ext>
              </c:extLst>
            </c:dLbl>
            <c:dLbl>
              <c:idx val="1"/>
              <c:layout>
                <c:manualLayout>
                  <c:x val="0.15877618368503324"/>
                  <c:y val="-0.1588893074844231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4C88-4223-AE5E-C3F03298B5DF}"/>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es-MX"/>
              </a:p>
            </c:txPr>
            <c:dLblPos val="inEnd"/>
            <c:showLegendKey val="0"/>
            <c:showVal val="0"/>
            <c:showCatName val="1"/>
            <c:showSerName val="0"/>
            <c:showPercent val="1"/>
            <c:showBubbleSize val="0"/>
            <c:showLeaderLines val="1"/>
            <c:leaderLines>
              <c:spPr>
                <a:ln w="9525">
                  <a:solidFill>
                    <a:schemeClr val="accent2">
                      <a:lumMod val="60000"/>
                      <a:lumOff val="40000"/>
                    </a:schemeClr>
                  </a:solidFill>
                </a:ln>
                <a:effectLst/>
              </c:spPr>
            </c:leaderLines>
            <c:extLst>
              <c:ext xmlns:c15="http://schemas.microsoft.com/office/drawing/2012/chart" uri="{CE6537A1-D6FC-4f65-9D91-7224C49458BB}"/>
            </c:extLst>
          </c:dLbls>
          <c:cat>
            <c:strRef>
              <c:f>VIGENCIA!$D$60:$D$61</c:f>
              <c:strCache>
                <c:ptCount val="2"/>
                <c:pt idx="0">
                  <c:v>IMSS</c:v>
                </c:pt>
                <c:pt idx="1">
                  <c:v>IPEJAL</c:v>
                </c:pt>
              </c:strCache>
            </c:strRef>
          </c:cat>
          <c:val>
            <c:numRef>
              <c:f>VIGENCIA!$E$60:$E$61</c:f>
              <c:numCache>
                <c:formatCode>_(* #,##0.00_);_(* \(#,##0.00\);_(* "-"??_);_(@_)</c:formatCode>
                <c:ptCount val="2"/>
                <c:pt idx="0">
                  <c:v>12509</c:v>
                </c:pt>
                <c:pt idx="1">
                  <c:v>34349</c:v>
                </c:pt>
              </c:numCache>
            </c:numRef>
          </c:val>
          <c:extLst>
            <c:ext xmlns:c16="http://schemas.microsoft.com/office/drawing/2014/chart" uri="{C3380CC4-5D6E-409C-BE32-E72D297353CC}">
              <c16:uniqueId val="{00000004-4C88-4223-AE5E-C3F03298B5DF}"/>
            </c:ext>
          </c:extLst>
        </c:ser>
        <c:dLbls>
          <c:dLblPos val="in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solidFill>
      <a:schemeClr val="accent2"/>
    </a:solidFill>
    <a:ln w="9525" cap="flat" cmpd="sng" algn="ctr">
      <a:solidFill>
        <a:schemeClr val="accent2"/>
      </a:solidFill>
      <a:round/>
    </a:ln>
    <a:effectLst/>
  </c:spPr>
  <c:txPr>
    <a:bodyPr/>
    <a:lstStyle/>
    <a:p>
      <a:pPr>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s-MX" sz="1800" b="1" i="0" baseline="0">
                <a:effectLst/>
              </a:rPr>
              <a:t>PAGO DE SERVICIO MÉDICO AL IMSS</a:t>
            </a:r>
            <a:endParaRPr lang="es-MX" b="1"/>
          </a:p>
        </c:rich>
      </c:tx>
      <c:layout>
        <c:manualLayout>
          <c:xMode val="edge"/>
          <c:yMode val="edge"/>
          <c:x val="0.30247401650582839"/>
          <c:y val="7.9646014230453699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0910382885556631"/>
          <c:y val="0.20894653643707162"/>
          <c:w val="0.87507136455370194"/>
          <c:h val="0.36894683432570752"/>
        </c:manualLayout>
      </c:layout>
      <c:barChart>
        <c:barDir val="col"/>
        <c:grouping val="clustered"/>
        <c:varyColors val="0"/>
        <c:ser>
          <c:idx val="0"/>
          <c:order val="0"/>
          <c:tx>
            <c:strRef>
              <c:f>Gráficas!$C$7</c:f>
              <c:strCache>
                <c:ptCount val="1"/>
                <c:pt idx="0">
                  <c:v>2019</c:v>
                </c:pt>
              </c:strCache>
            </c:strRef>
          </c:tx>
          <c:spPr>
            <a:solidFill>
              <a:schemeClr val="accent1"/>
            </a:solidFill>
            <a:ln>
              <a:noFill/>
            </a:ln>
            <a:effectLst/>
          </c:spPr>
          <c:invertIfNegative val="0"/>
          <c:cat>
            <c:strRef>
              <c:f>Gráficas!$B$8:$B$19</c:f>
              <c:strCache>
                <c:ptCount val="12"/>
                <c:pt idx="0">
                  <c:v>ENERO</c:v>
                </c:pt>
                <c:pt idx="1">
                  <c:v>FEBRERO</c:v>
                </c:pt>
                <c:pt idx="2">
                  <c:v>MARZO </c:v>
                </c:pt>
                <c:pt idx="3">
                  <c:v>ABRIL</c:v>
                </c:pt>
                <c:pt idx="4">
                  <c:v>MAYO</c:v>
                </c:pt>
                <c:pt idx="5">
                  <c:v>JUNIO</c:v>
                </c:pt>
                <c:pt idx="6">
                  <c:v>JULIO</c:v>
                </c:pt>
                <c:pt idx="7">
                  <c:v>AGOSTO</c:v>
                </c:pt>
                <c:pt idx="8">
                  <c:v>SEPTIEMBRE</c:v>
                </c:pt>
                <c:pt idx="9">
                  <c:v>OCTUBRE</c:v>
                </c:pt>
                <c:pt idx="10">
                  <c:v>NOVIEMBRE</c:v>
                </c:pt>
                <c:pt idx="11">
                  <c:v>DICIEMBRE</c:v>
                </c:pt>
              </c:strCache>
            </c:strRef>
          </c:cat>
          <c:val>
            <c:numRef>
              <c:f>Gráficas!$C$8:$C$19</c:f>
              <c:numCache>
                <c:formatCode>_("$"* #,##0.00_);_("$"* \(#,##0.00\);_("$"* "-"??_);_(@_)</c:formatCode>
                <c:ptCount val="12"/>
                <c:pt idx="0">
                  <c:v>3891000</c:v>
                </c:pt>
                <c:pt idx="1">
                  <c:v>7344300</c:v>
                </c:pt>
                <c:pt idx="2">
                  <c:v>10365600</c:v>
                </c:pt>
                <c:pt idx="3">
                  <c:v>10153950</c:v>
                </c:pt>
                <c:pt idx="4">
                  <c:v>6725850</c:v>
                </c:pt>
                <c:pt idx="5">
                  <c:v>5384400</c:v>
                </c:pt>
                <c:pt idx="6">
                  <c:v>13021800</c:v>
                </c:pt>
                <c:pt idx="7">
                  <c:v>7153450</c:v>
                </c:pt>
                <c:pt idx="8">
                  <c:v>7151800</c:v>
                </c:pt>
                <c:pt idx="9">
                  <c:v>8552450</c:v>
                </c:pt>
                <c:pt idx="10">
                  <c:v>8390150</c:v>
                </c:pt>
                <c:pt idx="11">
                  <c:v>7809750</c:v>
                </c:pt>
              </c:numCache>
            </c:numRef>
          </c:val>
          <c:extLst>
            <c:ext xmlns:c16="http://schemas.microsoft.com/office/drawing/2014/chart" uri="{C3380CC4-5D6E-409C-BE32-E72D297353CC}">
              <c16:uniqueId val="{00000000-27C8-42E3-8796-FECC0B4504B5}"/>
            </c:ext>
          </c:extLst>
        </c:ser>
        <c:ser>
          <c:idx val="1"/>
          <c:order val="1"/>
          <c:tx>
            <c:strRef>
              <c:f>Gráficas!$D$7</c:f>
              <c:strCache>
                <c:ptCount val="1"/>
                <c:pt idx="0">
                  <c:v>2020</c:v>
                </c:pt>
              </c:strCache>
            </c:strRef>
          </c:tx>
          <c:spPr>
            <a:solidFill>
              <a:schemeClr val="accent2"/>
            </a:solidFill>
            <a:ln>
              <a:noFill/>
            </a:ln>
            <a:effectLst/>
          </c:spPr>
          <c:invertIfNegative val="0"/>
          <c:cat>
            <c:strRef>
              <c:f>Gráficas!$B$8:$B$19</c:f>
              <c:strCache>
                <c:ptCount val="12"/>
                <c:pt idx="0">
                  <c:v>ENERO</c:v>
                </c:pt>
                <c:pt idx="1">
                  <c:v>FEBRERO</c:v>
                </c:pt>
                <c:pt idx="2">
                  <c:v>MARZO </c:v>
                </c:pt>
                <c:pt idx="3">
                  <c:v>ABRIL</c:v>
                </c:pt>
                <c:pt idx="4">
                  <c:v>MAYO</c:v>
                </c:pt>
                <c:pt idx="5">
                  <c:v>JUNIO</c:v>
                </c:pt>
                <c:pt idx="6">
                  <c:v>JULIO</c:v>
                </c:pt>
                <c:pt idx="7">
                  <c:v>AGOSTO</c:v>
                </c:pt>
                <c:pt idx="8">
                  <c:v>SEPTIEMBRE</c:v>
                </c:pt>
                <c:pt idx="9">
                  <c:v>OCTUBRE</c:v>
                </c:pt>
                <c:pt idx="10">
                  <c:v>NOVIEMBRE</c:v>
                </c:pt>
                <c:pt idx="11">
                  <c:v>DICIEMBRE</c:v>
                </c:pt>
              </c:strCache>
            </c:strRef>
          </c:cat>
          <c:val>
            <c:numRef>
              <c:f>Gráficas!$D$8:$D$19</c:f>
              <c:numCache>
                <c:formatCode>_("$"* #,##0.00_);_("$"* \(#,##0.00\);_("$"* "-"??_);_(@_)</c:formatCode>
                <c:ptCount val="12"/>
                <c:pt idx="0">
                  <c:v>5307900</c:v>
                </c:pt>
                <c:pt idx="1">
                  <c:v>9119400</c:v>
                </c:pt>
                <c:pt idx="2">
                  <c:v>13718500</c:v>
                </c:pt>
                <c:pt idx="3">
                  <c:v>12976300</c:v>
                </c:pt>
                <c:pt idx="4">
                  <c:v>8382650</c:v>
                </c:pt>
                <c:pt idx="5">
                  <c:v>7237050</c:v>
                </c:pt>
                <c:pt idx="6">
                  <c:v>15905750</c:v>
                </c:pt>
                <c:pt idx="7">
                  <c:v>9086300</c:v>
                </c:pt>
                <c:pt idx="8">
                  <c:v>8869400</c:v>
                </c:pt>
                <c:pt idx="9">
                  <c:v>10847400</c:v>
                </c:pt>
                <c:pt idx="10">
                  <c:v>10416350</c:v>
                </c:pt>
                <c:pt idx="11">
                  <c:v>10405400</c:v>
                </c:pt>
              </c:numCache>
            </c:numRef>
          </c:val>
          <c:extLst>
            <c:ext xmlns:c16="http://schemas.microsoft.com/office/drawing/2014/chart" uri="{C3380CC4-5D6E-409C-BE32-E72D297353CC}">
              <c16:uniqueId val="{00000001-27C8-42E3-8796-FECC0B4504B5}"/>
            </c:ext>
          </c:extLst>
        </c:ser>
        <c:ser>
          <c:idx val="2"/>
          <c:order val="2"/>
          <c:tx>
            <c:strRef>
              <c:f>Gráficas!$E$7</c:f>
              <c:strCache>
                <c:ptCount val="1"/>
                <c:pt idx="0">
                  <c:v>2021</c:v>
                </c:pt>
              </c:strCache>
            </c:strRef>
          </c:tx>
          <c:spPr>
            <a:solidFill>
              <a:schemeClr val="accent3"/>
            </a:solidFill>
            <a:ln>
              <a:noFill/>
            </a:ln>
            <a:effectLst/>
          </c:spPr>
          <c:invertIfNegative val="0"/>
          <c:cat>
            <c:strRef>
              <c:f>Gráficas!$B$8:$B$19</c:f>
              <c:strCache>
                <c:ptCount val="12"/>
                <c:pt idx="0">
                  <c:v>ENERO</c:v>
                </c:pt>
                <c:pt idx="1">
                  <c:v>FEBRERO</c:v>
                </c:pt>
                <c:pt idx="2">
                  <c:v>MARZO </c:v>
                </c:pt>
                <c:pt idx="3">
                  <c:v>ABRIL</c:v>
                </c:pt>
                <c:pt idx="4">
                  <c:v>MAYO</c:v>
                </c:pt>
                <c:pt idx="5">
                  <c:v>JUNIO</c:v>
                </c:pt>
                <c:pt idx="6">
                  <c:v>JULIO</c:v>
                </c:pt>
                <c:pt idx="7">
                  <c:v>AGOSTO</c:v>
                </c:pt>
                <c:pt idx="8">
                  <c:v>SEPTIEMBRE</c:v>
                </c:pt>
                <c:pt idx="9">
                  <c:v>OCTUBRE</c:v>
                </c:pt>
                <c:pt idx="10">
                  <c:v>NOVIEMBRE</c:v>
                </c:pt>
                <c:pt idx="11">
                  <c:v>DICIEMBRE</c:v>
                </c:pt>
              </c:strCache>
            </c:strRef>
          </c:cat>
          <c:val>
            <c:numRef>
              <c:f>Gráficas!$E$8:$E$19</c:f>
              <c:numCache>
                <c:formatCode>_("$"* #,##0.00_);_("$"* \(#,##0.00\);_("$"* "-"??_);_(@_)</c:formatCode>
                <c:ptCount val="12"/>
                <c:pt idx="0">
                  <c:v>7237500</c:v>
                </c:pt>
                <c:pt idx="1">
                  <c:v>11517350</c:v>
                </c:pt>
                <c:pt idx="2">
                  <c:v>17462200</c:v>
                </c:pt>
                <c:pt idx="3">
                  <c:v>17063650</c:v>
                </c:pt>
                <c:pt idx="4">
                  <c:v>10493200</c:v>
                </c:pt>
              </c:numCache>
            </c:numRef>
          </c:val>
          <c:extLst>
            <c:ext xmlns:c16="http://schemas.microsoft.com/office/drawing/2014/chart" uri="{C3380CC4-5D6E-409C-BE32-E72D297353CC}">
              <c16:uniqueId val="{00000002-27C8-42E3-8796-FECC0B4504B5}"/>
            </c:ext>
          </c:extLst>
        </c:ser>
        <c:dLbls>
          <c:showLegendKey val="0"/>
          <c:showVal val="0"/>
          <c:showCatName val="0"/>
          <c:showSerName val="0"/>
          <c:showPercent val="0"/>
          <c:showBubbleSize val="0"/>
        </c:dLbls>
        <c:gapWidth val="219"/>
        <c:overlap val="-27"/>
        <c:axId val="1813848751"/>
        <c:axId val="1813839183"/>
      </c:barChart>
      <c:catAx>
        <c:axId val="1813848751"/>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813839183"/>
        <c:crosses val="autoZero"/>
        <c:auto val="1"/>
        <c:lblAlgn val="ctr"/>
        <c:lblOffset val="100"/>
        <c:noMultiLvlLbl val="0"/>
      </c:catAx>
      <c:valAx>
        <c:axId val="1813839183"/>
        <c:scaling>
          <c:orientation val="minMax"/>
        </c:scaling>
        <c:delete val="0"/>
        <c:axPos val="l"/>
        <c:majorGridlines>
          <c:spPr>
            <a:ln w="9525" cap="flat" cmpd="sng" algn="ctr">
              <a:noFill/>
              <a:round/>
            </a:ln>
            <a:effectLst/>
          </c:spPr>
        </c:majorGridlines>
        <c:numFmt formatCode="_(&quot;$&quot;* #,##0.00_);_(&quot;$&quot;* \(#,##0.0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813848751"/>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MX"/>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600" b="1" dirty="0" err="1"/>
              <a:t>Totales</a:t>
            </a:r>
            <a:r>
              <a:rPr lang="en-US" sz="1600" b="1" dirty="0"/>
              <a:t> </a:t>
            </a:r>
            <a:r>
              <a:rPr lang="en-US" sz="1600" b="1" dirty="0" err="1"/>
              <a:t>anuales</a:t>
            </a:r>
            <a:r>
              <a:rPr lang="en-US" sz="1600" b="1" dirty="0"/>
              <a:t>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25388692038495186"/>
          <c:y val="0.1902314814814815"/>
          <c:w val="0.74611307961504814"/>
          <c:h val="0.72088764946048411"/>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1-C3D7-4965-8085-3A6BA189958C}"/>
              </c:ext>
            </c:extLst>
          </c:dPt>
          <c:dPt>
            <c:idx val="1"/>
            <c:invertIfNegative val="0"/>
            <c:bubble3D val="0"/>
            <c:spPr>
              <a:solidFill>
                <a:schemeClr val="accent2">
                  <a:lumMod val="75000"/>
                </a:schemeClr>
              </a:solidFill>
              <a:ln>
                <a:noFill/>
              </a:ln>
              <a:effectLst/>
            </c:spPr>
            <c:extLst>
              <c:ext xmlns:c16="http://schemas.microsoft.com/office/drawing/2014/chart" uri="{C3380CC4-5D6E-409C-BE32-E72D297353CC}">
                <c16:uniqueId val="{00000003-C3D7-4965-8085-3A6BA189958C}"/>
              </c:ext>
            </c:extLst>
          </c:dPt>
          <c:dPt>
            <c:idx val="2"/>
            <c:invertIfNegative val="0"/>
            <c:bubble3D val="0"/>
            <c:spPr>
              <a:solidFill>
                <a:srgbClr val="92D050"/>
              </a:solidFill>
              <a:ln>
                <a:noFill/>
              </a:ln>
              <a:effectLst/>
            </c:spPr>
            <c:extLst>
              <c:ext xmlns:c16="http://schemas.microsoft.com/office/drawing/2014/chart" uri="{C3380CC4-5D6E-409C-BE32-E72D297353CC}">
                <c16:uniqueId val="{00000005-C3D7-4965-8085-3A6BA189958C}"/>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Gráficas!$K$35:$K$37</c:f>
              <c:numCache>
                <c:formatCode>Estándar</c:formatCode>
                <c:ptCount val="3"/>
                <c:pt idx="0">
                  <c:v>2019</c:v>
                </c:pt>
                <c:pt idx="1">
                  <c:v>2020</c:v>
                </c:pt>
                <c:pt idx="2">
                  <c:v>2021</c:v>
                </c:pt>
              </c:numCache>
            </c:numRef>
          </c:cat>
          <c:val>
            <c:numRef>
              <c:f>Gráficas!$L$35:$L$37</c:f>
              <c:numCache>
                <c:formatCode>_("$"* #,##0.00_);_("$"* \(#,##0.00\);_("$"* "-"??_);_(@_)</c:formatCode>
                <c:ptCount val="3"/>
                <c:pt idx="0">
                  <c:v>95944500</c:v>
                </c:pt>
                <c:pt idx="1">
                  <c:v>122272400</c:v>
                </c:pt>
                <c:pt idx="2">
                  <c:v>63773900</c:v>
                </c:pt>
              </c:numCache>
            </c:numRef>
          </c:val>
          <c:extLst>
            <c:ext xmlns:c16="http://schemas.microsoft.com/office/drawing/2014/chart" uri="{C3380CC4-5D6E-409C-BE32-E72D297353CC}">
              <c16:uniqueId val="{00000006-C3D7-4965-8085-3A6BA189958C}"/>
            </c:ext>
          </c:extLst>
        </c:ser>
        <c:dLbls>
          <c:dLblPos val="outEnd"/>
          <c:showLegendKey val="0"/>
          <c:showVal val="1"/>
          <c:showCatName val="0"/>
          <c:showSerName val="0"/>
          <c:showPercent val="0"/>
          <c:showBubbleSize val="0"/>
        </c:dLbls>
        <c:gapWidth val="219"/>
        <c:overlap val="-27"/>
        <c:axId val="764035504"/>
        <c:axId val="764037168"/>
      </c:barChart>
      <c:catAx>
        <c:axId val="764035504"/>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764037168"/>
        <c:crosses val="autoZero"/>
        <c:auto val="1"/>
        <c:lblAlgn val="ctr"/>
        <c:lblOffset val="100"/>
        <c:noMultiLvlLbl val="0"/>
      </c:catAx>
      <c:valAx>
        <c:axId val="764037168"/>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00_);_(&quot;$&quot;* \(#,##0.0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76403550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3.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3.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8.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7.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89.png"/></Relationships>
</file>

<file path=ppt/drawings/drawing1.xml><?xml version="1.0" encoding="utf-8"?>
<c:userShapes xmlns:c="http://schemas.openxmlformats.org/drawingml/2006/chart">
  <cdr:relSizeAnchor xmlns:cdr="http://schemas.openxmlformats.org/drawingml/2006/chartDrawing">
    <cdr:from>
      <cdr:x>0.72417</cdr:x>
      <cdr:y>0.88611</cdr:y>
    </cdr:from>
    <cdr:to>
      <cdr:x>1</cdr:x>
      <cdr:y>1</cdr:y>
    </cdr:to>
    <cdr:sp macro="" textlink="">
      <cdr:nvSpPr>
        <cdr:cNvPr id="2" name="CuadroTexto 1">
          <a:extLst xmlns:a="http://schemas.openxmlformats.org/drawingml/2006/main">
            <a:ext uri="{FF2B5EF4-FFF2-40B4-BE49-F238E27FC236}">
              <a16:creationId xmlns:a16="http://schemas.microsoft.com/office/drawing/2014/main" id="{9BFD3E5B-021C-4F33-88CE-EF7B534B0203}"/>
            </a:ext>
          </a:extLst>
        </cdr:cNvPr>
        <cdr:cNvSpPr txBox="1"/>
      </cdr:nvSpPr>
      <cdr:spPr>
        <a:xfrm xmlns:a="http://schemas.openxmlformats.org/drawingml/2006/main">
          <a:off x="3310890" y="2430780"/>
          <a:ext cx="1261110" cy="3124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r"/>
          <a:r>
            <a:rPr lang="es-MX" sz="700" dirty="0">
              <a:solidFill>
                <a:srgbClr val="FF0000"/>
              </a:solidFill>
            </a:rPr>
            <a:t>2021 corte</a:t>
          </a:r>
          <a:r>
            <a:rPr lang="es-MX" sz="700" baseline="0" dirty="0">
              <a:solidFill>
                <a:srgbClr val="FF0000"/>
              </a:solidFill>
            </a:rPr>
            <a:t> a mayo</a:t>
          </a:r>
          <a:endParaRPr lang="es-MX" sz="700" dirty="0">
            <a:solidFill>
              <a:srgbClr val="FF0000"/>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0.72417</cdr:x>
      <cdr:y>0.88611</cdr:y>
    </cdr:from>
    <cdr:to>
      <cdr:x>1</cdr:x>
      <cdr:y>1</cdr:y>
    </cdr:to>
    <cdr:sp macro="" textlink="">
      <cdr:nvSpPr>
        <cdr:cNvPr id="2" name="CuadroTexto 1">
          <a:extLst xmlns:a="http://schemas.openxmlformats.org/drawingml/2006/main">
            <a:ext uri="{FF2B5EF4-FFF2-40B4-BE49-F238E27FC236}">
              <a16:creationId xmlns:a16="http://schemas.microsoft.com/office/drawing/2014/main" id="{9BFD3E5B-021C-4F33-88CE-EF7B534B0203}"/>
            </a:ext>
          </a:extLst>
        </cdr:cNvPr>
        <cdr:cNvSpPr txBox="1"/>
      </cdr:nvSpPr>
      <cdr:spPr>
        <a:xfrm xmlns:a="http://schemas.openxmlformats.org/drawingml/2006/main">
          <a:off x="3310890" y="2430780"/>
          <a:ext cx="1261110" cy="3124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r"/>
          <a:r>
            <a:rPr lang="es-MX" sz="700" dirty="0">
              <a:solidFill>
                <a:srgbClr val="FF0000"/>
              </a:solidFill>
            </a:rPr>
            <a:t>2021 corte</a:t>
          </a:r>
          <a:r>
            <a:rPr lang="es-MX" sz="700" baseline="0" dirty="0">
              <a:solidFill>
                <a:srgbClr val="FF0000"/>
              </a:solidFill>
            </a:rPr>
            <a:t> a mayo</a:t>
          </a:r>
          <a:endParaRPr lang="es-MX" sz="700" dirty="0">
            <a:solidFill>
              <a:srgbClr val="FF0000"/>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0.72417</cdr:x>
      <cdr:y>0.88611</cdr:y>
    </cdr:from>
    <cdr:to>
      <cdr:x>1</cdr:x>
      <cdr:y>1</cdr:y>
    </cdr:to>
    <cdr:sp macro="" textlink="">
      <cdr:nvSpPr>
        <cdr:cNvPr id="2" name="CuadroTexto 1">
          <a:extLst xmlns:a="http://schemas.openxmlformats.org/drawingml/2006/main">
            <a:ext uri="{FF2B5EF4-FFF2-40B4-BE49-F238E27FC236}">
              <a16:creationId xmlns:a16="http://schemas.microsoft.com/office/drawing/2014/main" id="{9BFD3E5B-021C-4F33-88CE-EF7B534B0203}"/>
            </a:ext>
          </a:extLst>
        </cdr:cNvPr>
        <cdr:cNvSpPr txBox="1"/>
      </cdr:nvSpPr>
      <cdr:spPr>
        <a:xfrm xmlns:a="http://schemas.openxmlformats.org/drawingml/2006/main">
          <a:off x="3310890" y="2430780"/>
          <a:ext cx="1261110" cy="3124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r"/>
          <a:r>
            <a:rPr lang="es-MX" sz="700" dirty="0">
              <a:solidFill>
                <a:srgbClr val="FF0000"/>
              </a:solidFill>
            </a:rPr>
            <a:t>2021 corte</a:t>
          </a:r>
          <a:r>
            <a:rPr lang="es-MX" sz="700" baseline="0" dirty="0">
              <a:solidFill>
                <a:srgbClr val="FF0000"/>
              </a:solidFill>
            </a:rPr>
            <a:t> a mayo</a:t>
          </a:r>
          <a:endParaRPr lang="es-MX" sz="700" dirty="0">
            <a:solidFill>
              <a:srgbClr val="FF0000"/>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0.72417</cdr:x>
      <cdr:y>0.88611</cdr:y>
    </cdr:from>
    <cdr:to>
      <cdr:x>1</cdr:x>
      <cdr:y>1</cdr:y>
    </cdr:to>
    <cdr:sp macro="" textlink="">
      <cdr:nvSpPr>
        <cdr:cNvPr id="2" name="CuadroTexto 1">
          <a:extLst xmlns:a="http://schemas.openxmlformats.org/drawingml/2006/main">
            <a:ext uri="{FF2B5EF4-FFF2-40B4-BE49-F238E27FC236}">
              <a16:creationId xmlns:a16="http://schemas.microsoft.com/office/drawing/2014/main" id="{9BFD3E5B-021C-4F33-88CE-EF7B534B0203}"/>
            </a:ext>
          </a:extLst>
        </cdr:cNvPr>
        <cdr:cNvSpPr txBox="1"/>
      </cdr:nvSpPr>
      <cdr:spPr>
        <a:xfrm xmlns:a="http://schemas.openxmlformats.org/drawingml/2006/main">
          <a:off x="3310890" y="2430780"/>
          <a:ext cx="1261110" cy="3124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r"/>
          <a:r>
            <a:rPr lang="es-MX" sz="700" dirty="0">
              <a:solidFill>
                <a:srgbClr val="FF0000"/>
              </a:solidFill>
            </a:rPr>
            <a:t>2021 corte</a:t>
          </a:r>
          <a:r>
            <a:rPr lang="es-MX" sz="700" baseline="0" dirty="0">
              <a:solidFill>
                <a:srgbClr val="FF0000"/>
              </a:solidFill>
            </a:rPr>
            <a:t> a mayo</a:t>
          </a:r>
          <a:endParaRPr lang="es-MX" sz="700" dirty="0">
            <a:solidFill>
              <a:srgbClr val="FF0000"/>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0.0045</cdr:x>
      <cdr:y>0.01852</cdr:y>
    </cdr:from>
    <cdr:to>
      <cdr:x>0.08461</cdr:x>
      <cdr:y>0.10532</cdr:y>
    </cdr:to>
    <cdr:sp macro="" textlink="">
      <cdr:nvSpPr>
        <cdr:cNvPr id="2" name="CuadroTexto 1">
          <a:extLst xmlns:a="http://schemas.openxmlformats.org/drawingml/2006/main">
            <a:ext uri="{FF2B5EF4-FFF2-40B4-BE49-F238E27FC236}">
              <a16:creationId xmlns:a16="http://schemas.microsoft.com/office/drawing/2014/main" id="{A3E216C7-0B09-42E5-9289-8EA640BB22C5}"/>
            </a:ext>
          </a:extLst>
        </cdr:cNvPr>
        <cdr:cNvSpPr txBox="1"/>
      </cdr:nvSpPr>
      <cdr:spPr>
        <a:xfrm xmlns:a="http://schemas.openxmlformats.org/drawingml/2006/main">
          <a:off x="50800" y="50800"/>
          <a:ext cx="904161" cy="23812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es-MX" sz="80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1"/>
            <a:ext cx="3043343" cy="467072"/>
          </a:xfrm>
          <a:prstGeom prst="rect">
            <a:avLst/>
          </a:prstGeom>
          <a:noFill/>
          <a:ln>
            <a:noFill/>
          </a:ln>
        </p:spPr>
        <p:txBody>
          <a:bodyPr anchorCtr="0" anchor="t" bIns="46650" lIns="93300" spcFirstLastPara="1" rIns="93300" wrap="square" tIns="4665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8133" y="1"/>
            <a:ext cx="3043343" cy="467072"/>
          </a:xfrm>
          <a:prstGeom prst="rect">
            <a:avLst/>
          </a:prstGeom>
          <a:noFill/>
          <a:ln>
            <a:noFill/>
          </a:ln>
        </p:spPr>
        <p:txBody>
          <a:bodyPr anchorCtr="0" anchor="t" bIns="46650" lIns="93300" spcFirstLastPara="1" rIns="93300" wrap="square" tIns="4665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42031"/>
            <a:ext cx="3043343" cy="467071"/>
          </a:xfrm>
          <a:prstGeom prst="rect">
            <a:avLst/>
          </a:prstGeom>
          <a:noFill/>
          <a:ln>
            <a:noFill/>
          </a:ln>
        </p:spPr>
        <p:txBody>
          <a:bodyPr anchorCtr="0" anchor="b" bIns="46650" lIns="93300" spcFirstLastPara="1" rIns="93300" wrap="square" tIns="4665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8133" y="8842031"/>
            <a:ext cx="3043343" cy="467071"/>
          </a:xfrm>
          <a:prstGeom prst="rect">
            <a:avLst/>
          </a:prstGeom>
          <a:noFill/>
          <a:ln>
            <a:noFill/>
          </a:ln>
        </p:spPr>
        <p:txBody>
          <a:bodyPr anchorCtr="0" anchor="b" bIns="46650" lIns="93300" spcFirstLastPara="1" rIns="93300" wrap="square" tIns="46650">
            <a:noAutofit/>
          </a:bodyPr>
          <a:lstStyle/>
          <a:p>
            <a:pPr indent="0" lvl="0" marL="0" marR="0" rtl="0" algn="r">
              <a:spcBef>
                <a:spcPts val="0"/>
              </a:spcBef>
              <a:spcAft>
                <a:spcPts val="0"/>
              </a:spcAft>
              <a:buNone/>
            </a:pPr>
            <a:fld id="{00000000-1234-1234-1234-123412341234}" type="slidenum">
              <a:rPr b="0" i="0" lang="es-MX"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7" name="Google Shape;107;p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95" name="Google Shape;195;p1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03" name="Google Shape;203;p1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1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12" name="Google Shape;212;p1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20" name="Google Shape;220;p1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28" name="Google Shape;228;p1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36" name="Google Shape;236;p1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1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44" name="Google Shape;244;p1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54" name="Google Shape;254;p1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65" name="Google Shape;265;p1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1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75" name="Google Shape;275;p1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15" name="Google Shape;115;p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2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87" name="Google Shape;287;p2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2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99" name="Google Shape;299;p2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2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318" name="Google Shape;318;p2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2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333" name="Google Shape;333;p2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2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353" name="Google Shape;353;p2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2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365" name="Google Shape;365;p2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2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373" name="Google Shape;373;p2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p2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381" name="Google Shape;381;p2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2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389" name="Google Shape;389;p2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2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400" name="Google Shape;400;p2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23" name="Google Shape;123;p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3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408" name="Google Shape;408;p3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p3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416" name="Google Shape;416;p3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3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424" name="Google Shape;424;p3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3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432" name="Google Shape;432;p3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p3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440" name="Google Shape;440;p3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3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448" name="Google Shape;448;p3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3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457" name="Google Shape;457;p3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3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466" name="Google Shape;466;p3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p3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475" name="Google Shape;475;p3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p3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484" name="Google Shape;484;p3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33" name="Google Shape;133;p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p4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493" name="Google Shape;493;p4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4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502" name="Google Shape;502;p4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p4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511" name="Google Shape;511;p4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4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520" name="Google Shape;520;p4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4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529" name="Google Shape;529;p4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4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538" name="Google Shape;538;p4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p4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547" name="Google Shape;547;p4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p4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556" name="Google Shape;556;p4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p4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566" name="Google Shape;566;p4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p4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576" name="Google Shape;576;p4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50" name="Google Shape;150;p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p5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586" name="Google Shape;586;p5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p5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597" name="Google Shape;597;p5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p5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06" name="Google Shape;606;p5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p5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15" name="Google Shape;615;p5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p5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25" name="Google Shape;625;p5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p5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37" name="Google Shape;637;p5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p5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44" name="Google Shape;644;p5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p5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53" name="Google Shape;653;p5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p5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62" name="Google Shape;662;p5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p5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70" name="Google Shape;670;p5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59" name="Google Shape;159;p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p6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77" name="Google Shape;677;p6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2" name="Shape 682"/>
        <p:cNvGrpSpPr/>
        <p:nvPr/>
      </p:nvGrpSpPr>
      <p:grpSpPr>
        <a:xfrm>
          <a:off x="0" y="0"/>
          <a:ext cx="0" cy="0"/>
          <a:chOff x="0" y="0"/>
          <a:chExt cx="0" cy="0"/>
        </a:xfrm>
      </p:grpSpPr>
      <p:sp>
        <p:nvSpPr>
          <p:cNvPr id="683" name="Google Shape;683;p6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84" name="Google Shape;684;p6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p6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95" name="Google Shape;695;p6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2" name="Shape 702"/>
        <p:cNvGrpSpPr/>
        <p:nvPr/>
      </p:nvGrpSpPr>
      <p:grpSpPr>
        <a:xfrm>
          <a:off x="0" y="0"/>
          <a:ext cx="0" cy="0"/>
          <a:chOff x="0" y="0"/>
          <a:chExt cx="0" cy="0"/>
        </a:xfrm>
      </p:grpSpPr>
      <p:sp>
        <p:nvSpPr>
          <p:cNvPr id="703" name="Google Shape;703;p6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04" name="Google Shape;704;p6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p6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13" name="Google Shape;713;p6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0" name="Shape 720"/>
        <p:cNvGrpSpPr/>
        <p:nvPr/>
      </p:nvGrpSpPr>
      <p:grpSpPr>
        <a:xfrm>
          <a:off x="0" y="0"/>
          <a:ext cx="0" cy="0"/>
          <a:chOff x="0" y="0"/>
          <a:chExt cx="0" cy="0"/>
        </a:xfrm>
      </p:grpSpPr>
      <p:sp>
        <p:nvSpPr>
          <p:cNvPr id="721" name="Google Shape;721;p6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22" name="Google Shape;722;p6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8" name="Shape 728"/>
        <p:cNvGrpSpPr/>
        <p:nvPr/>
      </p:nvGrpSpPr>
      <p:grpSpPr>
        <a:xfrm>
          <a:off x="0" y="0"/>
          <a:ext cx="0" cy="0"/>
          <a:chOff x="0" y="0"/>
          <a:chExt cx="0" cy="0"/>
        </a:xfrm>
      </p:grpSpPr>
      <p:sp>
        <p:nvSpPr>
          <p:cNvPr id="729" name="Google Shape;729;p6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30" name="Google Shape;730;p6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7" name="Shape 737"/>
        <p:cNvGrpSpPr/>
        <p:nvPr/>
      </p:nvGrpSpPr>
      <p:grpSpPr>
        <a:xfrm>
          <a:off x="0" y="0"/>
          <a:ext cx="0" cy="0"/>
          <a:chOff x="0" y="0"/>
          <a:chExt cx="0" cy="0"/>
        </a:xfrm>
      </p:grpSpPr>
      <p:sp>
        <p:nvSpPr>
          <p:cNvPr id="738" name="Google Shape;738;p6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39" name="Google Shape;739;p6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p6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48" name="Google Shape;748;p6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p6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57" name="Google Shape;757;p6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71" name="Google Shape;171;p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5" name="Shape 765"/>
        <p:cNvGrpSpPr/>
        <p:nvPr/>
      </p:nvGrpSpPr>
      <p:grpSpPr>
        <a:xfrm>
          <a:off x="0" y="0"/>
          <a:ext cx="0" cy="0"/>
          <a:chOff x="0" y="0"/>
          <a:chExt cx="0" cy="0"/>
        </a:xfrm>
      </p:grpSpPr>
      <p:sp>
        <p:nvSpPr>
          <p:cNvPr id="766" name="Google Shape;766;p7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67" name="Google Shape;767;p7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p7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79" name="Google Shape;779;p7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9" name="Shape 789"/>
        <p:cNvGrpSpPr/>
        <p:nvPr/>
      </p:nvGrpSpPr>
      <p:grpSpPr>
        <a:xfrm>
          <a:off x="0" y="0"/>
          <a:ext cx="0" cy="0"/>
          <a:chOff x="0" y="0"/>
          <a:chExt cx="0" cy="0"/>
        </a:xfrm>
      </p:grpSpPr>
      <p:sp>
        <p:nvSpPr>
          <p:cNvPr id="790" name="Google Shape;790;p7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91" name="Google Shape;791;p7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2" name="Shape 802"/>
        <p:cNvGrpSpPr/>
        <p:nvPr/>
      </p:nvGrpSpPr>
      <p:grpSpPr>
        <a:xfrm>
          <a:off x="0" y="0"/>
          <a:ext cx="0" cy="0"/>
          <a:chOff x="0" y="0"/>
          <a:chExt cx="0" cy="0"/>
        </a:xfrm>
      </p:grpSpPr>
      <p:sp>
        <p:nvSpPr>
          <p:cNvPr id="803" name="Google Shape;803;p7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04" name="Google Shape;804;p7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2" name="Shape 812"/>
        <p:cNvGrpSpPr/>
        <p:nvPr/>
      </p:nvGrpSpPr>
      <p:grpSpPr>
        <a:xfrm>
          <a:off x="0" y="0"/>
          <a:ext cx="0" cy="0"/>
          <a:chOff x="0" y="0"/>
          <a:chExt cx="0" cy="0"/>
        </a:xfrm>
      </p:grpSpPr>
      <p:sp>
        <p:nvSpPr>
          <p:cNvPr id="813" name="Google Shape;813;p7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14" name="Google Shape;814;p7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2" name="Shape 822"/>
        <p:cNvGrpSpPr/>
        <p:nvPr/>
      </p:nvGrpSpPr>
      <p:grpSpPr>
        <a:xfrm>
          <a:off x="0" y="0"/>
          <a:ext cx="0" cy="0"/>
          <a:chOff x="0" y="0"/>
          <a:chExt cx="0" cy="0"/>
        </a:xfrm>
      </p:grpSpPr>
      <p:sp>
        <p:nvSpPr>
          <p:cNvPr id="823" name="Google Shape;823;p7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24" name="Google Shape;824;p7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2" name="Shape 832"/>
        <p:cNvGrpSpPr/>
        <p:nvPr/>
      </p:nvGrpSpPr>
      <p:grpSpPr>
        <a:xfrm>
          <a:off x="0" y="0"/>
          <a:ext cx="0" cy="0"/>
          <a:chOff x="0" y="0"/>
          <a:chExt cx="0" cy="0"/>
        </a:xfrm>
      </p:grpSpPr>
      <p:sp>
        <p:nvSpPr>
          <p:cNvPr id="833" name="Google Shape;833;p7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34" name="Google Shape;834;p7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p7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44" name="Google Shape;844;p7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2" name="Shape 852"/>
        <p:cNvGrpSpPr/>
        <p:nvPr/>
      </p:nvGrpSpPr>
      <p:grpSpPr>
        <a:xfrm>
          <a:off x="0" y="0"/>
          <a:ext cx="0" cy="0"/>
          <a:chOff x="0" y="0"/>
          <a:chExt cx="0" cy="0"/>
        </a:xfrm>
      </p:grpSpPr>
      <p:sp>
        <p:nvSpPr>
          <p:cNvPr id="853" name="Google Shape;853;p7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4" name="Google Shape;854;p78: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55" name="Google Shape;855;p78:notes"/>
          <p:cNvSpPr txBox="1"/>
          <p:nvPr>
            <p:ph idx="12" type="sldNum"/>
          </p:nvPr>
        </p:nvSpPr>
        <p:spPr>
          <a:xfrm>
            <a:off x="3978133" y="8842031"/>
            <a:ext cx="3043343" cy="467071"/>
          </a:xfrm>
          <a:prstGeom prst="rect">
            <a:avLst/>
          </a:prstGeom>
          <a:noFill/>
          <a:ln>
            <a:noFill/>
          </a:ln>
        </p:spPr>
        <p:txBody>
          <a:bodyPr anchorCtr="0" anchor="b" bIns="46650" lIns="93300" spcFirstLastPara="1" rIns="93300" wrap="square" tIns="4665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2" name="Shape 862"/>
        <p:cNvGrpSpPr/>
        <p:nvPr/>
      </p:nvGrpSpPr>
      <p:grpSpPr>
        <a:xfrm>
          <a:off x="0" y="0"/>
          <a:ext cx="0" cy="0"/>
          <a:chOff x="0" y="0"/>
          <a:chExt cx="0" cy="0"/>
        </a:xfrm>
      </p:grpSpPr>
      <p:sp>
        <p:nvSpPr>
          <p:cNvPr id="863" name="Google Shape;863;p7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4" name="Google Shape;864;p79: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65" name="Google Shape;865;p79:notes"/>
          <p:cNvSpPr txBox="1"/>
          <p:nvPr>
            <p:ph idx="12" type="sldNum"/>
          </p:nvPr>
        </p:nvSpPr>
        <p:spPr>
          <a:xfrm>
            <a:off x="3978133" y="8842031"/>
            <a:ext cx="3043343" cy="467071"/>
          </a:xfrm>
          <a:prstGeom prst="rect">
            <a:avLst/>
          </a:prstGeom>
          <a:noFill/>
          <a:ln>
            <a:noFill/>
          </a:ln>
        </p:spPr>
        <p:txBody>
          <a:bodyPr anchorCtr="0" anchor="b" bIns="46650" lIns="93300" spcFirstLastPara="1" rIns="93300" wrap="square" tIns="4665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79" name="Google Shape;179;p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3" name="Shape 873"/>
        <p:cNvGrpSpPr/>
        <p:nvPr/>
      </p:nvGrpSpPr>
      <p:grpSpPr>
        <a:xfrm>
          <a:off x="0" y="0"/>
          <a:ext cx="0" cy="0"/>
          <a:chOff x="0" y="0"/>
          <a:chExt cx="0" cy="0"/>
        </a:xfrm>
      </p:grpSpPr>
      <p:sp>
        <p:nvSpPr>
          <p:cNvPr id="874" name="Google Shape;874;p8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5" name="Google Shape;875;p80: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76" name="Google Shape;876;p80:notes"/>
          <p:cNvSpPr txBox="1"/>
          <p:nvPr>
            <p:ph idx="12" type="sldNum"/>
          </p:nvPr>
        </p:nvSpPr>
        <p:spPr>
          <a:xfrm>
            <a:off x="3978133" y="8842031"/>
            <a:ext cx="3043343" cy="467071"/>
          </a:xfrm>
          <a:prstGeom prst="rect">
            <a:avLst/>
          </a:prstGeom>
          <a:noFill/>
          <a:ln>
            <a:noFill/>
          </a:ln>
        </p:spPr>
        <p:txBody>
          <a:bodyPr anchorCtr="0" anchor="b" bIns="46650" lIns="93300" spcFirstLastPara="1" rIns="93300" wrap="square" tIns="4665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p8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85" name="Google Shape;885;p8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p8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96" name="Google Shape;896;p8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4" name="Shape 904"/>
        <p:cNvGrpSpPr/>
        <p:nvPr/>
      </p:nvGrpSpPr>
      <p:grpSpPr>
        <a:xfrm>
          <a:off x="0" y="0"/>
          <a:ext cx="0" cy="0"/>
          <a:chOff x="0" y="0"/>
          <a:chExt cx="0" cy="0"/>
        </a:xfrm>
      </p:grpSpPr>
      <p:sp>
        <p:nvSpPr>
          <p:cNvPr id="905" name="Google Shape;905;p8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06" name="Google Shape;906;p8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p8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14" name="Google Shape;914;p8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p8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23" name="Google Shape;923;p8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p8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31" name="Google Shape;931;p8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0" name="Shape 940"/>
        <p:cNvGrpSpPr/>
        <p:nvPr/>
      </p:nvGrpSpPr>
      <p:grpSpPr>
        <a:xfrm>
          <a:off x="0" y="0"/>
          <a:ext cx="0" cy="0"/>
          <a:chOff x="0" y="0"/>
          <a:chExt cx="0" cy="0"/>
        </a:xfrm>
      </p:grpSpPr>
      <p:sp>
        <p:nvSpPr>
          <p:cNvPr id="941" name="Google Shape;941;p8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42" name="Google Shape;942;p8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0" name="Shape 950"/>
        <p:cNvGrpSpPr/>
        <p:nvPr/>
      </p:nvGrpSpPr>
      <p:grpSpPr>
        <a:xfrm>
          <a:off x="0" y="0"/>
          <a:ext cx="0" cy="0"/>
          <a:chOff x="0" y="0"/>
          <a:chExt cx="0" cy="0"/>
        </a:xfrm>
      </p:grpSpPr>
      <p:sp>
        <p:nvSpPr>
          <p:cNvPr id="951" name="Google Shape;951;p8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52" name="Google Shape;952;p8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p8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61" name="Google Shape;961;p8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87" name="Google Shape;187;p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p9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72" name="Google Shape;972;p9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0" name="Shape 980"/>
        <p:cNvGrpSpPr/>
        <p:nvPr/>
      </p:nvGrpSpPr>
      <p:grpSpPr>
        <a:xfrm>
          <a:off x="0" y="0"/>
          <a:ext cx="0" cy="0"/>
          <a:chOff x="0" y="0"/>
          <a:chExt cx="0" cy="0"/>
        </a:xfrm>
      </p:grpSpPr>
      <p:sp>
        <p:nvSpPr>
          <p:cNvPr id="981" name="Google Shape;981;p9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82" name="Google Shape;982;p9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9" name="Shape 989"/>
        <p:cNvGrpSpPr/>
        <p:nvPr/>
      </p:nvGrpSpPr>
      <p:grpSpPr>
        <a:xfrm>
          <a:off x="0" y="0"/>
          <a:ext cx="0" cy="0"/>
          <a:chOff x="0" y="0"/>
          <a:chExt cx="0" cy="0"/>
        </a:xfrm>
      </p:grpSpPr>
      <p:sp>
        <p:nvSpPr>
          <p:cNvPr id="990" name="Google Shape;990;p9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91" name="Google Shape;991;p9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8" name="Shape 998"/>
        <p:cNvGrpSpPr/>
        <p:nvPr/>
      </p:nvGrpSpPr>
      <p:grpSpPr>
        <a:xfrm>
          <a:off x="0" y="0"/>
          <a:ext cx="0" cy="0"/>
          <a:chOff x="0" y="0"/>
          <a:chExt cx="0" cy="0"/>
        </a:xfrm>
      </p:grpSpPr>
      <p:sp>
        <p:nvSpPr>
          <p:cNvPr id="999" name="Google Shape;999;p9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00" name="Google Shape;1000;p9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p9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09" name="Google Shape;1009;p9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6" name="Shape 1016"/>
        <p:cNvGrpSpPr/>
        <p:nvPr/>
      </p:nvGrpSpPr>
      <p:grpSpPr>
        <a:xfrm>
          <a:off x="0" y="0"/>
          <a:ext cx="0" cy="0"/>
          <a:chOff x="0" y="0"/>
          <a:chExt cx="0" cy="0"/>
        </a:xfrm>
      </p:grpSpPr>
      <p:sp>
        <p:nvSpPr>
          <p:cNvPr id="1017" name="Google Shape;1017;p9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18" name="Google Shape;1018;p9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p9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25" name="Google Shape;1025;p9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6" name="Shape 1036"/>
        <p:cNvGrpSpPr/>
        <p:nvPr/>
      </p:nvGrpSpPr>
      <p:grpSpPr>
        <a:xfrm>
          <a:off x="0" y="0"/>
          <a:ext cx="0" cy="0"/>
          <a:chOff x="0" y="0"/>
          <a:chExt cx="0" cy="0"/>
        </a:xfrm>
      </p:grpSpPr>
      <p:sp>
        <p:nvSpPr>
          <p:cNvPr id="1037" name="Google Shape;1037;p9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38" name="Google Shape;1038;p9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p9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52" name="Google Shape;1052;p9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7" name="Shape 1057"/>
        <p:cNvGrpSpPr/>
        <p:nvPr/>
      </p:nvGrpSpPr>
      <p:grpSpPr>
        <a:xfrm>
          <a:off x="0" y="0"/>
          <a:ext cx="0" cy="0"/>
          <a:chOff x="0" y="0"/>
          <a:chExt cx="0" cy="0"/>
        </a:xfrm>
      </p:grpSpPr>
      <p:sp>
        <p:nvSpPr>
          <p:cNvPr id="1058" name="Google Shape;1058;p9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59" name="Google Shape;1059;p9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20" name="Shape 20"/>
        <p:cNvGrpSpPr/>
        <p:nvPr/>
      </p:nvGrpSpPr>
      <p:grpSpPr>
        <a:xfrm>
          <a:off x="0" y="0"/>
          <a:ext cx="0" cy="0"/>
          <a:chOff x="0" y="0"/>
          <a:chExt cx="0" cy="0"/>
        </a:xfrm>
      </p:grpSpPr>
      <p:sp>
        <p:nvSpPr>
          <p:cNvPr id="21" name="Google Shape;21;p101"/>
          <p:cNvSpPr txBox="1"/>
          <p:nvPr>
            <p:ph type="ctrTitle"/>
          </p:nvPr>
        </p:nvSpPr>
        <p:spPr>
          <a:xfrm>
            <a:off x="457200" y="1934262"/>
            <a:ext cx="5742296"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595959"/>
              </a:buClr>
              <a:buSzPts val="3600"/>
              <a:buFont typeface="Gill Sans"/>
              <a:buNone/>
              <a:defRPr b="1" sz="3600">
                <a:solidFill>
                  <a:srgbClr val="59595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101"/>
          <p:cNvSpPr txBox="1"/>
          <p:nvPr>
            <p:ph idx="1" type="subTitle"/>
          </p:nvPr>
        </p:nvSpPr>
        <p:spPr>
          <a:xfrm>
            <a:off x="457200" y="3622651"/>
            <a:ext cx="5742296" cy="1752600"/>
          </a:xfrm>
          <a:prstGeom prst="rect">
            <a:avLst/>
          </a:prstGeom>
          <a:noFill/>
          <a:ln>
            <a:noFill/>
          </a:ln>
        </p:spPr>
        <p:txBody>
          <a:bodyPr anchorCtr="0" anchor="t" bIns="45700" lIns="91425" spcFirstLastPara="1" rIns="91425" wrap="square" tIns="45700">
            <a:normAutofit/>
          </a:bodyPr>
          <a:lstStyle>
            <a:lvl1pPr lvl="0" algn="ctr">
              <a:spcBef>
                <a:spcPts val="560"/>
              </a:spcBef>
              <a:spcAft>
                <a:spcPts val="0"/>
              </a:spcAft>
              <a:buClr>
                <a:srgbClr val="888888"/>
              </a:buClr>
              <a:buSzPts val="2800"/>
              <a:buNone/>
              <a:defRPr b="0" sz="2800">
                <a:solidFill>
                  <a:srgbClr val="888888"/>
                </a:solidFill>
              </a:defRPr>
            </a:lvl1pPr>
            <a:lvl2pPr lvl="1" algn="ctr">
              <a:spcBef>
                <a:spcPts val="400"/>
              </a:spcBef>
              <a:spcAft>
                <a:spcPts val="0"/>
              </a:spcAft>
              <a:buClr>
                <a:srgbClr val="888888"/>
              </a:buClr>
              <a:buSzPts val="2000"/>
              <a:buNone/>
              <a:defRPr>
                <a:solidFill>
                  <a:srgbClr val="888888"/>
                </a:solidFill>
              </a:defRPr>
            </a:lvl2pPr>
            <a:lvl3pPr lvl="2" algn="ctr">
              <a:spcBef>
                <a:spcPts val="360"/>
              </a:spcBef>
              <a:spcAft>
                <a:spcPts val="0"/>
              </a:spcAft>
              <a:buClr>
                <a:srgbClr val="888888"/>
              </a:buClr>
              <a:buSzPts val="1800"/>
              <a:buNone/>
              <a:defRPr>
                <a:solidFill>
                  <a:srgbClr val="888888"/>
                </a:solidFill>
              </a:defRPr>
            </a:lvl3pPr>
            <a:lvl4pPr lvl="3" algn="ctr">
              <a:spcBef>
                <a:spcPts val="320"/>
              </a:spcBef>
              <a:spcAft>
                <a:spcPts val="0"/>
              </a:spcAft>
              <a:buClr>
                <a:srgbClr val="888888"/>
              </a:buClr>
              <a:buSzPts val="1600"/>
              <a:buNone/>
              <a:defRPr>
                <a:solidFill>
                  <a:srgbClr val="888888"/>
                </a:solidFill>
              </a:defRPr>
            </a:lvl4pPr>
            <a:lvl5pPr lvl="4" algn="ctr">
              <a:spcBef>
                <a:spcPts val="320"/>
              </a:spcBef>
              <a:spcAft>
                <a:spcPts val="0"/>
              </a:spcAft>
              <a:buClr>
                <a:srgbClr val="888888"/>
              </a:buClr>
              <a:buSzPts val="16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3" name="Google Shape;23;p10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01"/>
          <p:cNvSpPr txBox="1"/>
          <p:nvPr>
            <p:ph idx="11" type="ftr"/>
          </p:nvPr>
        </p:nvSpPr>
        <p:spPr>
          <a:xfrm>
            <a:off x="2857500" y="6492875"/>
            <a:ext cx="34290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01"/>
          <p:cNvSpPr txBox="1"/>
          <p:nvPr>
            <p:ph idx="12" type="sldNum"/>
          </p:nvPr>
        </p:nvSpPr>
        <p:spPr>
          <a:xfrm>
            <a:off x="7010400" y="6492874"/>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7" name="Shape 87"/>
        <p:cNvGrpSpPr/>
        <p:nvPr/>
      </p:nvGrpSpPr>
      <p:grpSpPr>
        <a:xfrm>
          <a:off x="0" y="0"/>
          <a:ext cx="0" cy="0"/>
          <a:chOff x="0" y="0"/>
          <a:chExt cx="0" cy="0"/>
        </a:xfrm>
      </p:grpSpPr>
      <p:sp>
        <p:nvSpPr>
          <p:cNvPr id="88" name="Google Shape;88;p110"/>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89" name="Google Shape;89;p110"/>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110"/>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100" name="Shape 100"/>
        <p:cNvGrpSpPr/>
        <p:nvPr/>
      </p:nvGrpSpPr>
      <p:grpSpPr>
        <a:xfrm>
          <a:off x="0" y="0"/>
          <a:ext cx="0" cy="0"/>
          <a:chOff x="0" y="0"/>
          <a:chExt cx="0" cy="0"/>
        </a:xfrm>
      </p:grpSpPr>
      <p:sp>
        <p:nvSpPr>
          <p:cNvPr id="101" name="Google Shape;101;p114"/>
          <p:cNvSpPr txBox="1"/>
          <p:nvPr>
            <p:ph type="ctrTitle"/>
          </p:nvPr>
        </p:nvSpPr>
        <p:spPr>
          <a:xfrm>
            <a:off x="685800" y="1586728"/>
            <a:ext cx="7772400"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3F3F3F"/>
              </a:buClr>
              <a:buSzPts val="3600"/>
              <a:buFont typeface="Gill Sans"/>
              <a:buNone/>
              <a:defRPr b="1"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14"/>
          <p:cNvSpPr txBox="1"/>
          <p:nvPr>
            <p:ph idx="1" type="subTitle"/>
          </p:nvPr>
        </p:nvSpPr>
        <p:spPr>
          <a:xfrm>
            <a:off x="1383957" y="3404287"/>
            <a:ext cx="6400800" cy="1752600"/>
          </a:xfrm>
          <a:prstGeom prst="rect">
            <a:avLst/>
          </a:prstGeom>
          <a:noFill/>
          <a:ln>
            <a:noFill/>
          </a:ln>
        </p:spPr>
        <p:txBody>
          <a:bodyPr anchorCtr="0" anchor="t" bIns="45700" lIns="91425" spcFirstLastPara="1" rIns="91425" wrap="square" tIns="45700">
            <a:normAutofit/>
          </a:bodyPr>
          <a:lstStyle>
            <a:lvl1pPr lvl="0" algn="ctr">
              <a:spcBef>
                <a:spcPts val="560"/>
              </a:spcBef>
              <a:spcAft>
                <a:spcPts val="0"/>
              </a:spcAft>
              <a:buClr>
                <a:srgbClr val="888888"/>
              </a:buClr>
              <a:buSzPts val="2800"/>
              <a:buNone/>
              <a:defRPr b="0" sz="2800">
                <a:solidFill>
                  <a:srgbClr val="888888"/>
                </a:solidFill>
              </a:defRPr>
            </a:lvl1pPr>
            <a:lvl2pPr lvl="1" algn="ctr">
              <a:spcBef>
                <a:spcPts val="400"/>
              </a:spcBef>
              <a:spcAft>
                <a:spcPts val="0"/>
              </a:spcAft>
              <a:buClr>
                <a:srgbClr val="888888"/>
              </a:buClr>
              <a:buSzPts val="2000"/>
              <a:buNone/>
              <a:defRPr>
                <a:solidFill>
                  <a:srgbClr val="888888"/>
                </a:solidFill>
              </a:defRPr>
            </a:lvl2pPr>
            <a:lvl3pPr lvl="2" algn="ctr">
              <a:spcBef>
                <a:spcPts val="360"/>
              </a:spcBef>
              <a:spcAft>
                <a:spcPts val="0"/>
              </a:spcAft>
              <a:buClr>
                <a:srgbClr val="888888"/>
              </a:buClr>
              <a:buSzPts val="1800"/>
              <a:buNone/>
              <a:defRPr>
                <a:solidFill>
                  <a:srgbClr val="888888"/>
                </a:solidFill>
              </a:defRPr>
            </a:lvl3pPr>
            <a:lvl4pPr lvl="3" algn="ctr">
              <a:spcBef>
                <a:spcPts val="320"/>
              </a:spcBef>
              <a:spcAft>
                <a:spcPts val="0"/>
              </a:spcAft>
              <a:buClr>
                <a:srgbClr val="888888"/>
              </a:buClr>
              <a:buSzPts val="1600"/>
              <a:buNone/>
              <a:defRPr>
                <a:solidFill>
                  <a:srgbClr val="888888"/>
                </a:solidFill>
              </a:defRPr>
            </a:lvl4pPr>
            <a:lvl5pPr lvl="4" algn="ctr">
              <a:spcBef>
                <a:spcPts val="320"/>
              </a:spcBef>
              <a:spcAft>
                <a:spcPts val="0"/>
              </a:spcAft>
              <a:buClr>
                <a:srgbClr val="888888"/>
              </a:buClr>
              <a:buSzPts val="16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03" name="Google Shape;103;p114"/>
          <p:cNvSpPr txBox="1"/>
          <p:nvPr>
            <p:ph idx="11" type="ftr"/>
          </p:nvPr>
        </p:nvSpPr>
        <p:spPr>
          <a:xfrm>
            <a:off x="2868415" y="6492875"/>
            <a:ext cx="3428999"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114"/>
          <p:cNvSpPr txBox="1"/>
          <p:nvPr>
            <p:ph idx="12" type="sldNum"/>
          </p:nvPr>
        </p:nvSpPr>
        <p:spPr>
          <a:xfrm>
            <a:off x="7032232" y="6475719"/>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26" name="Shape 26"/>
        <p:cNvGrpSpPr/>
        <p:nvPr/>
      </p:nvGrpSpPr>
      <p:grpSpPr>
        <a:xfrm>
          <a:off x="0" y="0"/>
          <a:ext cx="0" cy="0"/>
          <a:chOff x="0" y="0"/>
          <a:chExt cx="0" cy="0"/>
        </a:xfrm>
      </p:grpSpPr>
      <p:sp>
        <p:nvSpPr>
          <p:cNvPr id="27" name="Google Shape;27;p111"/>
          <p:cNvSpPr txBox="1"/>
          <p:nvPr>
            <p:ph type="title"/>
          </p:nvPr>
        </p:nvSpPr>
        <p:spPr>
          <a:xfrm>
            <a:off x="2817340" y="0"/>
            <a:ext cx="6326659"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595959"/>
              </a:buClr>
              <a:buSzPts val="2800"/>
              <a:buFont typeface="Gill Sans"/>
              <a:buNone/>
              <a:defRPr>
                <a:solidFill>
                  <a:srgbClr val="59595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11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rgbClr val="595959"/>
              </a:buClr>
              <a:buSzPts val="2400"/>
              <a:buChar char="•"/>
              <a:defRPr>
                <a:solidFill>
                  <a:srgbClr val="595959"/>
                </a:solidFill>
              </a:defRPr>
            </a:lvl1pPr>
            <a:lvl2pPr indent="-355600" lvl="1" marL="914400" algn="l">
              <a:spcBef>
                <a:spcPts val="400"/>
              </a:spcBef>
              <a:spcAft>
                <a:spcPts val="0"/>
              </a:spcAft>
              <a:buClr>
                <a:srgbClr val="595959"/>
              </a:buClr>
              <a:buSzPts val="2000"/>
              <a:buChar char="–"/>
              <a:defRPr>
                <a:solidFill>
                  <a:srgbClr val="595959"/>
                </a:solidFill>
              </a:defRPr>
            </a:lvl2pPr>
            <a:lvl3pPr indent="-342900" lvl="2" marL="1371600" algn="l">
              <a:spcBef>
                <a:spcPts val="360"/>
              </a:spcBef>
              <a:spcAft>
                <a:spcPts val="0"/>
              </a:spcAft>
              <a:buClr>
                <a:srgbClr val="595959"/>
              </a:buClr>
              <a:buSzPts val="1800"/>
              <a:buChar char="•"/>
              <a:defRPr>
                <a:solidFill>
                  <a:srgbClr val="595959"/>
                </a:solidFill>
              </a:defRPr>
            </a:lvl3pPr>
            <a:lvl4pPr indent="-330200" lvl="3" marL="1828800" algn="l">
              <a:spcBef>
                <a:spcPts val="320"/>
              </a:spcBef>
              <a:spcAft>
                <a:spcPts val="0"/>
              </a:spcAft>
              <a:buClr>
                <a:srgbClr val="595959"/>
              </a:buClr>
              <a:buSzPts val="1600"/>
              <a:buChar char="–"/>
              <a:defRPr>
                <a:solidFill>
                  <a:srgbClr val="595959"/>
                </a:solidFill>
              </a:defRPr>
            </a:lvl4pPr>
            <a:lvl5pPr indent="-330200" lvl="4" marL="2286000" algn="l">
              <a:spcBef>
                <a:spcPts val="320"/>
              </a:spcBef>
              <a:spcAft>
                <a:spcPts val="0"/>
              </a:spcAft>
              <a:buClr>
                <a:srgbClr val="595959"/>
              </a:buClr>
              <a:buSzPts val="1600"/>
              <a:buChar char="»"/>
              <a:defRPr>
                <a:solidFill>
                  <a:srgbClr val="595959"/>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9" name="Google Shape;29;p1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11"/>
          <p:cNvSpPr txBox="1"/>
          <p:nvPr>
            <p:ph idx="11" type="ftr"/>
          </p:nvPr>
        </p:nvSpPr>
        <p:spPr>
          <a:xfrm>
            <a:off x="2857500" y="6492875"/>
            <a:ext cx="34290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11"/>
          <p:cNvSpPr txBox="1"/>
          <p:nvPr>
            <p:ph idx="12" type="sldNum"/>
          </p:nvPr>
        </p:nvSpPr>
        <p:spPr>
          <a:xfrm>
            <a:off x="7010400" y="6492874"/>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32" name="Shape 32"/>
        <p:cNvGrpSpPr/>
        <p:nvPr/>
      </p:nvGrpSpPr>
      <p:grpSpPr>
        <a:xfrm>
          <a:off x="0" y="0"/>
          <a:ext cx="0" cy="0"/>
          <a:chOff x="0" y="0"/>
          <a:chExt cx="0" cy="0"/>
        </a:xfrm>
      </p:grpSpPr>
      <p:sp>
        <p:nvSpPr>
          <p:cNvPr id="33" name="Google Shape;33;p112"/>
          <p:cNvSpPr txBox="1"/>
          <p:nvPr>
            <p:ph type="title"/>
          </p:nvPr>
        </p:nvSpPr>
        <p:spPr>
          <a:xfrm>
            <a:off x="2817340" y="0"/>
            <a:ext cx="6326659"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595959"/>
              </a:buClr>
              <a:buSzPts val="2800"/>
              <a:buFont typeface="Gill Sans"/>
              <a:buNone/>
              <a:defRPr>
                <a:solidFill>
                  <a:srgbClr val="59595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 name="Google Shape;34;p1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12"/>
          <p:cNvSpPr txBox="1"/>
          <p:nvPr>
            <p:ph idx="11" type="ftr"/>
          </p:nvPr>
        </p:nvSpPr>
        <p:spPr>
          <a:xfrm>
            <a:off x="2857500" y="6492875"/>
            <a:ext cx="34290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12"/>
          <p:cNvSpPr txBox="1"/>
          <p:nvPr>
            <p:ph idx="12" type="sldNum"/>
          </p:nvPr>
        </p:nvSpPr>
        <p:spPr>
          <a:xfrm>
            <a:off x="7010400" y="6492874"/>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p:cSld name="Contenido">
    <p:spTree>
      <p:nvGrpSpPr>
        <p:cNvPr id="49" name="Shape 49"/>
        <p:cNvGrpSpPr/>
        <p:nvPr/>
      </p:nvGrpSpPr>
      <p:grpSpPr>
        <a:xfrm>
          <a:off x="0" y="0"/>
          <a:ext cx="0" cy="0"/>
          <a:chOff x="0" y="0"/>
          <a:chExt cx="0" cy="0"/>
        </a:xfrm>
      </p:grpSpPr>
      <p:sp>
        <p:nvSpPr>
          <p:cNvPr id="50" name="Google Shape;50;p103"/>
          <p:cNvSpPr txBox="1"/>
          <p:nvPr>
            <p:ph idx="1" type="body"/>
          </p:nvPr>
        </p:nvSpPr>
        <p:spPr>
          <a:xfrm>
            <a:off x="411376" y="1127726"/>
            <a:ext cx="8321247" cy="4602548"/>
          </a:xfrm>
          <a:prstGeom prst="rect">
            <a:avLst/>
          </a:prstGeom>
          <a:noFill/>
          <a:ln>
            <a:noFill/>
          </a:ln>
        </p:spPr>
        <p:txBody>
          <a:bodyPr anchorCtr="0" anchor="t" bIns="45700" lIns="91425" spcFirstLastPara="1" rIns="91425" wrap="square" tIns="45700">
            <a:normAutofit/>
          </a:bodyPr>
          <a:lstStyle>
            <a:lvl1pPr indent="-228600" lvl="0" marL="457200" algn="just">
              <a:lnSpc>
                <a:spcPct val="90000"/>
              </a:lnSpc>
              <a:spcBef>
                <a:spcPts val="1000"/>
              </a:spcBef>
              <a:spcAft>
                <a:spcPts val="0"/>
              </a:spcAft>
              <a:buClr>
                <a:srgbClr val="0C0C0C"/>
              </a:buClr>
              <a:buSzPts val="1800"/>
              <a:buNone/>
              <a:defRPr sz="1800">
                <a:solidFill>
                  <a:srgbClr val="0C0C0C"/>
                </a:solidFill>
                <a:latin typeface="Gill Sans"/>
                <a:ea typeface="Gill Sans"/>
                <a:cs typeface="Gill Sans"/>
                <a:sym typeface="Gill Sans"/>
              </a:defRPr>
            </a:lvl1pPr>
            <a:lvl2pPr indent="-342900" lvl="1" marL="914400" algn="just">
              <a:lnSpc>
                <a:spcPct val="90000"/>
              </a:lnSpc>
              <a:spcBef>
                <a:spcPts val="500"/>
              </a:spcBef>
              <a:spcAft>
                <a:spcPts val="0"/>
              </a:spcAft>
              <a:buClr>
                <a:srgbClr val="0C0C0C"/>
              </a:buClr>
              <a:buSzPts val="1800"/>
              <a:buFont typeface="Gill Sans"/>
              <a:buChar char="•"/>
              <a:defRPr sz="1800">
                <a:solidFill>
                  <a:srgbClr val="0C0C0C"/>
                </a:solidFill>
                <a:latin typeface="Gill Sans"/>
                <a:ea typeface="Gill Sans"/>
                <a:cs typeface="Gill Sans"/>
                <a:sym typeface="Gill Sans"/>
              </a:defRPr>
            </a:lvl2pPr>
            <a:lvl3pPr indent="-342900" lvl="2" marL="1371600" algn="just">
              <a:lnSpc>
                <a:spcPct val="90000"/>
              </a:lnSpc>
              <a:spcBef>
                <a:spcPts val="500"/>
              </a:spcBef>
              <a:spcAft>
                <a:spcPts val="0"/>
              </a:spcAft>
              <a:buClr>
                <a:srgbClr val="0C0C0C"/>
              </a:buClr>
              <a:buSzPts val="1800"/>
              <a:buFont typeface="Gill Sans"/>
              <a:buChar char="•"/>
              <a:defRPr sz="1800">
                <a:solidFill>
                  <a:srgbClr val="0C0C0C"/>
                </a:solidFill>
                <a:latin typeface="Gill Sans"/>
                <a:ea typeface="Gill Sans"/>
                <a:cs typeface="Gill Sans"/>
                <a:sym typeface="Gill Sans"/>
              </a:defRPr>
            </a:lvl3pPr>
            <a:lvl4pPr indent="-342900" lvl="3" marL="1828800" algn="just">
              <a:lnSpc>
                <a:spcPct val="90000"/>
              </a:lnSpc>
              <a:spcBef>
                <a:spcPts val="500"/>
              </a:spcBef>
              <a:spcAft>
                <a:spcPts val="0"/>
              </a:spcAft>
              <a:buClr>
                <a:srgbClr val="0C0C0C"/>
              </a:buClr>
              <a:buSzPts val="1800"/>
              <a:buFont typeface="Gill Sans"/>
              <a:buChar char="•"/>
              <a:defRPr sz="1800">
                <a:solidFill>
                  <a:srgbClr val="0C0C0C"/>
                </a:solidFill>
                <a:latin typeface="Gill Sans"/>
                <a:ea typeface="Gill Sans"/>
                <a:cs typeface="Gill Sans"/>
                <a:sym typeface="Gill Sans"/>
              </a:defRPr>
            </a:lvl4pPr>
            <a:lvl5pPr indent="-342900" lvl="4" marL="2286000" algn="just">
              <a:lnSpc>
                <a:spcPct val="90000"/>
              </a:lnSpc>
              <a:spcBef>
                <a:spcPts val="500"/>
              </a:spcBef>
              <a:spcAft>
                <a:spcPts val="0"/>
              </a:spcAft>
              <a:buClr>
                <a:srgbClr val="0C0C0C"/>
              </a:buClr>
              <a:buSzPts val="1800"/>
              <a:buFont typeface="Gill Sans"/>
              <a:buChar char="•"/>
              <a:defRPr sz="1800">
                <a:solidFill>
                  <a:srgbClr val="0C0C0C"/>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 name="Google Shape;51;p103"/>
          <p:cNvSpPr txBox="1"/>
          <p:nvPr>
            <p:ph idx="12" type="sldNum"/>
          </p:nvPr>
        </p:nvSpPr>
        <p:spPr>
          <a:xfrm>
            <a:off x="7010400" y="6452984"/>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88888"/>
                </a:solidFill>
                <a:latin typeface="Gill Sans"/>
                <a:ea typeface="Gill Sans"/>
                <a:cs typeface="Gill Sans"/>
                <a:sym typeface="Gill Sans"/>
              </a:defRPr>
            </a:lvl1pPr>
            <a:lvl2pPr indent="0" lvl="1" marL="0" algn="r">
              <a:spcBef>
                <a:spcPts val="0"/>
              </a:spcBef>
              <a:buNone/>
              <a:defRPr b="0" i="0" sz="1200" u="none" cap="none" strike="noStrike">
                <a:solidFill>
                  <a:srgbClr val="888888"/>
                </a:solidFill>
                <a:latin typeface="Gill Sans"/>
                <a:ea typeface="Gill Sans"/>
                <a:cs typeface="Gill Sans"/>
                <a:sym typeface="Gill Sans"/>
              </a:defRPr>
            </a:lvl2pPr>
            <a:lvl3pPr indent="0" lvl="2" marL="0" algn="r">
              <a:spcBef>
                <a:spcPts val="0"/>
              </a:spcBef>
              <a:buNone/>
              <a:defRPr b="0" i="0" sz="1200" u="none" cap="none" strike="noStrike">
                <a:solidFill>
                  <a:srgbClr val="888888"/>
                </a:solidFill>
                <a:latin typeface="Gill Sans"/>
                <a:ea typeface="Gill Sans"/>
                <a:cs typeface="Gill Sans"/>
                <a:sym typeface="Gill Sans"/>
              </a:defRPr>
            </a:lvl3pPr>
            <a:lvl4pPr indent="0" lvl="3" marL="0" algn="r">
              <a:spcBef>
                <a:spcPts val="0"/>
              </a:spcBef>
              <a:buNone/>
              <a:defRPr b="0" i="0" sz="1200" u="none" cap="none" strike="noStrike">
                <a:solidFill>
                  <a:srgbClr val="888888"/>
                </a:solidFill>
                <a:latin typeface="Gill Sans"/>
                <a:ea typeface="Gill Sans"/>
                <a:cs typeface="Gill Sans"/>
                <a:sym typeface="Gill Sans"/>
              </a:defRPr>
            </a:lvl4pPr>
            <a:lvl5pPr indent="0" lvl="4" marL="0" algn="r">
              <a:spcBef>
                <a:spcPts val="0"/>
              </a:spcBef>
              <a:buNone/>
              <a:defRPr b="0" i="0" sz="1200" u="none" cap="none" strike="noStrike">
                <a:solidFill>
                  <a:srgbClr val="888888"/>
                </a:solidFill>
                <a:latin typeface="Gill Sans"/>
                <a:ea typeface="Gill Sans"/>
                <a:cs typeface="Gill Sans"/>
                <a:sym typeface="Gill Sans"/>
              </a:defRPr>
            </a:lvl5pPr>
            <a:lvl6pPr indent="0" lvl="5" marL="0" algn="r">
              <a:spcBef>
                <a:spcPts val="0"/>
              </a:spcBef>
              <a:buNone/>
              <a:defRPr b="0" i="0" sz="1200" u="none" cap="none" strike="noStrike">
                <a:solidFill>
                  <a:srgbClr val="888888"/>
                </a:solidFill>
                <a:latin typeface="Gill Sans"/>
                <a:ea typeface="Gill Sans"/>
                <a:cs typeface="Gill Sans"/>
                <a:sym typeface="Gill Sans"/>
              </a:defRPr>
            </a:lvl6pPr>
            <a:lvl7pPr indent="0" lvl="6" marL="0" algn="r">
              <a:spcBef>
                <a:spcPts val="0"/>
              </a:spcBef>
              <a:buNone/>
              <a:defRPr b="0" i="0" sz="1200" u="none" cap="none" strike="noStrike">
                <a:solidFill>
                  <a:srgbClr val="888888"/>
                </a:solidFill>
                <a:latin typeface="Gill Sans"/>
                <a:ea typeface="Gill Sans"/>
                <a:cs typeface="Gill Sans"/>
                <a:sym typeface="Gill Sans"/>
              </a:defRPr>
            </a:lvl7pPr>
            <a:lvl8pPr indent="0" lvl="7" marL="0" algn="r">
              <a:spcBef>
                <a:spcPts val="0"/>
              </a:spcBef>
              <a:buNone/>
              <a:defRPr b="0" i="0" sz="1200" u="none" cap="none" strike="noStrike">
                <a:solidFill>
                  <a:srgbClr val="888888"/>
                </a:solidFill>
                <a:latin typeface="Gill Sans"/>
                <a:ea typeface="Gill Sans"/>
                <a:cs typeface="Gill Sans"/>
                <a:sym typeface="Gill Sans"/>
              </a:defRPr>
            </a:lvl8pPr>
            <a:lvl9pPr indent="0" lvl="8" marL="0" algn="r">
              <a:spcBef>
                <a:spcPts val="0"/>
              </a:spcBef>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s-MX"/>
              <a:t>‹#›</a:t>
            </a:fld>
            <a:endParaRPr/>
          </a:p>
        </p:txBody>
      </p:sp>
      <p:sp>
        <p:nvSpPr>
          <p:cNvPr id="52" name="Google Shape;52;p103"/>
          <p:cNvSpPr txBox="1"/>
          <p:nvPr>
            <p:ph type="title"/>
          </p:nvPr>
        </p:nvSpPr>
        <p:spPr>
          <a:xfrm>
            <a:off x="1689100" y="51986"/>
            <a:ext cx="6736566" cy="445059"/>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 name="Google Shape;53;p103"/>
          <p:cNvSpPr txBox="1"/>
          <p:nvPr>
            <p:ph idx="11" type="ftr"/>
          </p:nvPr>
        </p:nvSpPr>
        <p:spPr>
          <a:xfrm>
            <a:off x="2872426" y="6438238"/>
            <a:ext cx="33991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ntenido">
  <p:cSld name="2_Contenido">
    <p:spTree>
      <p:nvGrpSpPr>
        <p:cNvPr id="54" name="Shape 54"/>
        <p:cNvGrpSpPr/>
        <p:nvPr/>
      </p:nvGrpSpPr>
      <p:grpSpPr>
        <a:xfrm>
          <a:off x="0" y="0"/>
          <a:ext cx="0" cy="0"/>
          <a:chOff x="0" y="0"/>
          <a:chExt cx="0" cy="0"/>
        </a:xfrm>
      </p:grpSpPr>
      <p:sp>
        <p:nvSpPr>
          <p:cNvPr id="55" name="Google Shape;55;p109"/>
          <p:cNvSpPr txBox="1"/>
          <p:nvPr>
            <p:ph idx="1" type="body"/>
          </p:nvPr>
        </p:nvSpPr>
        <p:spPr>
          <a:xfrm>
            <a:off x="580768" y="787400"/>
            <a:ext cx="7154562" cy="41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0C0C0C"/>
              </a:buClr>
              <a:buSzPts val="2400"/>
              <a:buNone/>
              <a:defRPr b="1" sz="2400">
                <a:solidFill>
                  <a:srgbClr val="0C0C0C"/>
                </a:solidFill>
                <a:latin typeface="Gill Sans"/>
                <a:ea typeface="Gill Sans"/>
                <a:cs typeface="Gill Sans"/>
                <a:sym typeface="Gill Sans"/>
              </a:defRPr>
            </a:lvl1pPr>
            <a:lvl2pPr indent="-330200" lvl="1" marL="914400" algn="l">
              <a:lnSpc>
                <a:spcPct val="90000"/>
              </a:lnSpc>
              <a:spcBef>
                <a:spcPts val="500"/>
              </a:spcBef>
              <a:spcAft>
                <a:spcPts val="0"/>
              </a:spcAft>
              <a:buClr>
                <a:srgbClr val="6E56A0"/>
              </a:buClr>
              <a:buSzPts val="1600"/>
              <a:buChar char="•"/>
              <a:defRPr b="1" sz="1600">
                <a:solidFill>
                  <a:srgbClr val="6E56A0"/>
                </a:solidFill>
                <a:latin typeface="Century Gothic"/>
                <a:ea typeface="Century Gothic"/>
                <a:cs typeface="Century Gothic"/>
                <a:sym typeface="Century Gothic"/>
              </a:defRPr>
            </a:lvl2pPr>
            <a:lvl3pPr indent="-330200" lvl="2" marL="1371600" algn="l">
              <a:lnSpc>
                <a:spcPct val="90000"/>
              </a:lnSpc>
              <a:spcBef>
                <a:spcPts val="500"/>
              </a:spcBef>
              <a:spcAft>
                <a:spcPts val="0"/>
              </a:spcAft>
              <a:buClr>
                <a:srgbClr val="6E56A0"/>
              </a:buClr>
              <a:buSzPts val="1600"/>
              <a:buChar char="•"/>
              <a:defRPr b="1" sz="1600">
                <a:solidFill>
                  <a:srgbClr val="6E56A0"/>
                </a:solidFill>
                <a:latin typeface="Century Gothic"/>
                <a:ea typeface="Century Gothic"/>
                <a:cs typeface="Century Gothic"/>
                <a:sym typeface="Century Gothic"/>
              </a:defRPr>
            </a:lvl3pPr>
            <a:lvl4pPr indent="-330200" lvl="3" marL="1828800" algn="l">
              <a:lnSpc>
                <a:spcPct val="90000"/>
              </a:lnSpc>
              <a:spcBef>
                <a:spcPts val="500"/>
              </a:spcBef>
              <a:spcAft>
                <a:spcPts val="0"/>
              </a:spcAft>
              <a:buClr>
                <a:srgbClr val="6E56A0"/>
              </a:buClr>
              <a:buSzPts val="1600"/>
              <a:buChar char="•"/>
              <a:defRPr b="1" sz="1600">
                <a:solidFill>
                  <a:srgbClr val="6E56A0"/>
                </a:solidFill>
                <a:latin typeface="Century Gothic"/>
                <a:ea typeface="Century Gothic"/>
                <a:cs typeface="Century Gothic"/>
                <a:sym typeface="Century Gothic"/>
              </a:defRPr>
            </a:lvl4pPr>
            <a:lvl5pPr indent="-330200" lvl="4" marL="2286000" algn="l">
              <a:lnSpc>
                <a:spcPct val="90000"/>
              </a:lnSpc>
              <a:spcBef>
                <a:spcPts val="500"/>
              </a:spcBef>
              <a:spcAft>
                <a:spcPts val="0"/>
              </a:spcAft>
              <a:buClr>
                <a:srgbClr val="6E56A0"/>
              </a:buClr>
              <a:buSzPts val="1600"/>
              <a:buChar char="•"/>
              <a:defRPr b="1" sz="1600">
                <a:solidFill>
                  <a:srgbClr val="6E56A0"/>
                </a:solidFill>
                <a:latin typeface="Century Gothic"/>
                <a:ea typeface="Century Gothic"/>
                <a:cs typeface="Century Gothic"/>
                <a:sym typeface="Century Gothic"/>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 name="Google Shape;56;p109"/>
          <p:cNvSpPr txBox="1"/>
          <p:nvPr>
            <p:ph idx="2" type="body"/>
          </p:nvPr>
        </p:nvSpPr>
        <p:spPr>
          <a:xfrm>
            <a:off x="580768" y="1470454"/>
            <a:ext cx="8106032" cy="4713759"/>
          </a:xfrm>
          <a:prstGeom prst="rect">
            <a:avLst/>
          </a:prstGeom>
          <a:noFill/>
          <a:ln>
            <a:noFill/>
          </a:ln>
        </p:spPr>
        <p:txBody>
          <a:bodyPr anchorCtr="0" anchor="t" bIns="45700" lIns="91425" spcFirstLastPara="1" rIns="91425" wrap="square" tIns="45700">
            <a:normAutofit/>
          </a:bodyPr>
          <a:lstStyle>
            <a:lvl1pPr indent="-228600" lvl="0" marL="457200" algn="just">
              <a:lnSpc>
                <a:spcPct val="90000"/>
              </a:lnSpc>
              <a:spcBef>
                <a:spcPts val="1000"/>
              </a:spcBef>
              <a:spcAft>
                <a:spcPts val="0"/>
              </a:spcAft>
              <a:buClr>
                <a:srgbClr val="0C0C0C"/>
              </a:buClr>
              <a:buSzPts val="1800"/>
              <a:buNone/>
              <a:defRPr sz="1800">
                <a:solidFill>
                  <a:srgbClr val="0C0C0C"/>
                </a:solidFill>
                <a:latin typeface="Gill Sans"/>
                <a:ea typeface="Gill Sans"/>
                <a:cs typeface="Gill Sans"/>
                <a:sym typeface="Gill Sans"/>
              </a:defRPr>
            </a:lvl1pPr>
            <a:lvl2pPr indent="-342900" lvl="1" marL="914400" algn="just">
              <a:lnSpc>
                <a:spcPct val="90000"/>
              </a:lnSpc>
              <a:spcBef>
                <a:spcPts val="500"/>
              </a:spcBef>
              <a:spcAft>
                <a:spcPts val="0"/>
              </a:spcAft>
              <a:buClr>
                <a:srgbClr val="0C0C0C"/>
              </a:buClr>
              <a:buSzPts val="1800"/>
              <a:buFont typeface="Gill Sans"/>
              <a:buChar char="•"/>
              <a:defRPr sz="1800">
                <a:solidFill>
                  <a:srgbClr val="0C0C0C"/>
                </a:solidFill>
                <a:latin typeface="Gill Sans"/>
                <a:ea typeface="Gill Sans"/>
                <a:cs typeface="Gill Sans"/>
                <a:sym typeface="Gill Sans"/>
              </a:defRPr>
            </a:lvl2pPr>
            <a:lvl3pPr indent="-342900" lvl="2" marL="1371600" algn="just">
              <a:lnSpc>
                <a:spcPct val="90000"/>
              </a:lnSpc>
              <a:spcBef>
                <a:spcPts val="500"/>
              </a:spcBef>
              <a:spcAft>
                <a:spcPts val="0"/>
              </a:spcAft>
              <a:buClr>
                <a:srgbClr val="0C0C0C"/>
              </a:buClr>
              <a:buSzPts val="1800"/>
              <a:buFont typeface="Gill Sans"/>
              <a:buChar char="•"/>
              <a:defRPr sz="1800">
                <a:solidFill>
                  <a:srgbClr val="0C0C0C"/>
                </a:solidFill>
                <a:latin typeface="Gill Sans"/>
                <a:ea typeface="Gill Sans"/>
                <a:cs typeface="Gill Sans"/>
                <a:sym typeface="Gill Sans"/>
              </a:defRPr>
            </a:lvl3pPr>
            <a:lvl4pPr indent="-342900" lvl="3" marL="1828800" algn="just">
              <a:lnSpc>
                <a:spcPct val="90000"/>
              </a:lnSpc>
              <a:spcBef>
                <a:spcPts val="500"/>
              </a:spcBef>
              <a:spcAft>
                <a:spcPts val="0"/>
              </a:spcAft>
              <a:buClr>
                <a:srgbClr val="0C0C0C"/>
              </a:buClr>
              <a:buSzPts val="1800"/>
              <a:buFont typeface="Gill Sans"/>
              <a:buChar char="•"/>
              <a:defRPr sz="1800">
                <a:solidFill>
                  <a:srgbClr val="0C0C0C"/>
                </a:solidFill>
                <a:latin typeface="Gill Sans"/>
                <a:ea typeface="Gill Sans"/>
                <a:cs typeface="Gill Sans"/>
                <a:sym typeface="Gill Sans"/>
              </a:defRPr>
            </a:lvl4pPr>
            <a:lvl5pPr indent="-342900" lvl="4" marL="2286000" algn="just">
              <a:lnSpc>
                <a:spcPct val="90000"/>
              </a:lnSpc>
              <a:spcBef>
                <a:spcPts val="500"/>
              </a:spcBef>
              <a:spcAft>
                <a:spcPts val="0"/>
              </a:spcAft>
              <a:buClr>
                <a:srgbClr val="0C0C0C"/>
              </a:buClr>
              <a:buSzPts val="1800"/>
              <a:buFont typeface="Gill Sans"/>
              <a:buChar char="•"/>
              <a:defRPr sz="1800">
                <a:solidFill>
                  <a:srgbClr val="0C0C0C"/>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 name="Google Shape;57;p10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rgbClr val="888888"/>
                </a:solidFill>
                <a:latin typeface="Gill Sans"/>
                <a:ea typeface="Gill Sans"/>
                <a:cs typeface="Gill Sans"/>
                <a:sym typeface="Gill Sans"/>
              </a:defRPr>
            </a:lvl1pPr>
            <a:lvl2pPr indent="0" lvl="1" marL="0" algn="r">
              <a:spcBef>
                <a:spcPts val="0"/>
              </a:spcBef>
              <a:buNone/>
              <a:defRPr sz="1200">
                <a:solidFill>
                  <a:srgbClr val="888888"/>
                </a:solidFill>
                <a:latin typeface="Gill Sans"/>
                <a:ea typeface="Gill Sans"/>
                <a:cs typeface="Gill Sans"/>
                <a:sym typeface="Gill Sans"/>
              </a:defRPr>
            </a:lvl2pPr>
            <a:lvl3pPr indent="0" lvl="2" marL="0" algn="r">
              <a:spcBef>
                <a:spcPts val="0"/>
              </a:spcBef>
              <a:buNone/>
              <a:defRPr sz="1200">
                <a:solidFill>
                  <a:srgbClr val="888888"/>
                </a:solidFill>
                <a:latin typeface="Gill Sans"/>
                <a:ea typeface="Gill Sans"/>
                <a:cs typeface="Gill Sans"/>
                <a:sym typeface="Gill Sans"/>
              </a:defRPr>
            </a:lvl3pPr>
            <a:lvl4pPr indent="0" lvl="3" marL="0" algn="r">
              <a:spcBef>
                <a:spcPts val="0"/>
              </a:spcBef>
              <a:buNone/>
              <a:defRPr sz="1200">
                <a:solidFill>
                  <a:srgbClr val="888888"/>
                </a:solidFill>
                <a:latin typeface="Gill Sans"/>
                <a:ea typeface="Gill Sans"/>
                <a:cs typeface="Gill Sans"/>
                <a:sym typeface="Gill Sans"/>
              </a:defRPr>
            </a:lvl4pPr>
            <a:lvl5pPr indent="0" lvl="4" marL="0" algn="r">
              <a:spcBef>
                <a:spcPts val="0"/>
              </a:spcBef>
              <a:buNone/>
              <a:defRPr sz="1200">
                <a:solidFill>
                  <a:srgbClr val="888888"/>
                </a:solidFill>
                <a:latin typeface="Gill Sans"/>
                <a:ea typeface="Gill Sans"/>
                <a:cs typeface="Gill Sans"/>
                <a:sym typeface="Gill Sans"/>
              </a:defRPr>
            </a:lvl5pPr>
            <a:lvl6pPr indent="0" lvl="5" marL="0" algn="r">
              <a:spcBef>
                <a:spcPts val="0"/>
              </a:spcBef>
              <a:buNone/>
              <a:defRPr sz="1200">
                <a:solidFill>
                  <a:srgbClr val="888888"/>
                </a:solidFill>
                <a:latin typeface="Gill Sans"/>
                <a:ea typeface="Gill Sans"/>
                <a:cs typeface="Gill Sans"/>
                <a:sym typeface="Gill Sans"/>
              </a:defRPr>
            </a:lvl6pPr>
            <a:lvl7pPr indent="0" lvl="6" marL="0" algn="r">
              <a:spcBef>
                <a:spcPts val="0"/>
              </a:spcBef>
              <a:buNone/>
              <a:defRPr sz="1200">
                <a:solidFill>
                  <a:srgbClr val="888888"/>
                </a:solidFill>
                <a:latin typeface="Gill Sans"/>
                <a:ea typeface="Gill Sans"/>
                <a:cs typeface="Gill Sans"/>
                <a:sym typeface="Gill Sans"/>
              </a:defRPr>
            </a:lvl7pPr>
            <a:lvl8pPr indent="0" lvl="7" marL="0" algn="r">
              <a:spcBef>
                <a:spcPts val="0"/>
              </a:spcBef>
              <a:buNone/>
              <a:defRPr sz="1200">
                <a:solidFill>
                  <a:srgbClr val="888888"/>
                </a:solidFill>
                <a:latin typeface="Gill Sans"/>
                <a:ea typeface="Gill Sans"/>
                <a:cs typeface="Gill Sans"/>
                <a:sym typeface="Gill Sans"/>
              </a:defRPr>
            </a:lvl8pPr>
            <a:lvl9pPr indent="0" lvl="8" marL="0" algn="r">
              <a:spcBef>
                <a:spcPts val="0"/>
              </a:spcBef>
              <a:buNone/>
              <a:defRPr sz="1200">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p:cSld name="Contenido">
    <p:spTree>
      <p:nvGrpSpPr>
        <p:cNvPr id="67" name="Shape 67"/>
        <p:cNvGrpSpPr/>
        <p:nvPr/>
      </p:nvGrpSpPr>
      <p:grpSpPr>
        <a:xfrm>
          <a:off x="0" y="0"/>
          <a:ext cx="0" cy="0"/>
          <a:chOff x="0" y="0"/>
          <a:chExt cx="0" cy="0"/>
        </a:xfrm>
      </p:grpSpPr>
      <p:sp>
        <p:nvSpPr>
          <p:cNvPr id="68" name="Google Shape;68;p105"/>
          <p:cNvSpPr txBox="1"/>
          <p:nvPr>
            <p:ph idx="1" type="body"/>
          </p:nvPr>
        </p:nvSpPr>
        <p:spPr>
          <a:xfrm>
            <a:off x="518984" y="1072120"/>
            <a:ext cx="8106032" cy="4713759"/>
          </a:xfrm>
          <a:prstGeom prst="rect">
            <a:avLst/>
          </a:prstGeom>
          <a:noFill/>
          <a:ln>
            <a:noFill/>
          </a:ln>
        </p:spPr>
        <p:txBody>
          <a:bodyPr anchorCtr="0" anchor="t" bIns="45700" lIns="91425" spcFirstLastPara="1" rIns="91425" wrap="square" tIns="45700">
            <a:normAutofit/>
          </a:bodyPr>
          <a:lstStyle>
            <a:lvl1pPr indent="-228600" lvl="0" marL="457200" algn="just">
              <a:lnSpc>
                <a:spcPct val="90000"/>
              </a:lnSpc>
              <a:spcBef>
                <a:spcPts val="1000"/>
              </a:spcBef>
              <a:spcAft>
                <a:spcPts val="0"/>
              </a:spcAft>
              <a:buClr>
                <a:srgbClr val="0C0C0C"/>
              </a:buClr>
              <a:buSzPts val="1800"/>
              <a:buNone/>
              <a:defRPr sz="1800">
                <a:solidFill>
                  <a:srgbClr val="0C0C0C"/>
                </a:solidFill>
                <a:latin typeface="Gill Sans"/>
                <a:ea typeface="Gill Sans"/>
                <a:cs typeface="Gill Sans"/>
                <a:sym typeface="Gill Sans"/>
              </a:defRPr>
            </a:lvl1pPr>
            <a:lvl2pPr indent="-342900" lvl="1" marL="914400" algn="just">
              <a:lnSpc>
                <a:spcPct val="90000"/>
              </a:lnSpc>
              <a:spcBef>
                <a:spcPts val="500"/>
              </a:spcBef>
              <a:spcAft>
                <a:spcPts val="0"/>
              </a:spcAft>
              <a:buClr>
                <a:srgbClr val="0C0C0C"/>
              </a:buClr>
              <a:buSzPts val="1800"/>
              <a:buFont typeface="Gill Sans"/>
              <a:buChar char="•"/>
              <a:defRPr sz="1800">
                <a:solidFill>
                  <a:srgbClr val="0C0C0C"/>
                </a:solidFill>
                <a:latin typeface="Gill Sans"/>
                <a:ea typeface="Gill Sans"/>
                <a:cs typeface="Gill Sans"/>
                <a:sym typeface="Gill Sans"/>
              </a:defRPr>
            </a:lvl2pPr>
            <a:lvl3pPr indent="-342900" lvl="2" marL="1371600" algn="just">
              <a:lnSpc>
                <a:spcPct val="90000"/>
              </a:lnSpc>
              <a:spcBef>
                <a:spcPts val="500"/>
              </a:spcBef>
              <a:spcAft>
                <a:spcPts val="0"/>
              </a:spcAft>
              <a:buClr>
                <a:srgbClr val="0C0C0C"/>
              </a:buClr>
              <a:buSzPts val="1800"/>
              <a:buFont typeface="Gill Sans"/>
              <a:buChar char="•"/>
              <a:defRPr sz="1800">
                <a:solidFill>
                  <a:srgbClr val="0C0C0C"/>
                </a:solidFill>
                <a:latin typeface="Gill Sans"/>
                <a:ea typeface="Gill Sans"/>
                <a:cs typeface="Gill Sans"/>
                <a:sym typeface="Gill Sans"/>
              </a:defRPr>
            </a:lvl3pPr>
            <a:lvl4pPr indent="-342900" lvl="3" marL="1828800" algn="just">
              <a:lnSpc>
                <a:spcPct val="90000"/>
              </a:lnSpc>
              <a:spcBef>
                <a:spcPts val="500"/>
              </a:spcBef>
              <a:spcAft>
                <a:spcPts val="0"/>
              </a:spcAft>
              <a:buClr>
                <a:srgbClr val="0C0C0C"/>
              </a:buClr>
              <a:buSzPts val="1800"/>
              <a:buFont typeface="Gill Sans"/>
              <a:buChar char="•"/>
              <a:defRPr sz="1800">
                <a:solidFill>
                  <a:srgbClr val="0C0C0C"/>
                </a:solidFill>
                <a:latin typeface="Gill Sans"/>
                <a:ea typeface="Gill Sans"/>
                <a:cs typeface="Gill Sans"/>
                <a:sym typeface="Gill Sans"/>
              </a:defRPr>
            </a:lvl4pPr>
            <a:lvl5pPr indent="-342900" lvl="4" marL="2286000" algn="just">
              <a:lnSpc>
                <a:spcPct val="90000"/>
              </a:lnSpc>
              <a:spcBef>
                <a:spcPts val="500"/>
              </a:spcBef>
              <a:spcAft>
                <a:spcPts val="0"/>
              </a:spcAft>
              <a:buClr>
                <a:srgbClr val="0C0C0C"/>
              </a:buClr>
              <a:buSzPts val="1800"/>
              <a:buFont typeface="Gill Sans"/>
              <a:buChar char="•"/>
              <a:defRPr sz="1800">
                <a:solidFill>
                  <a:srgbClr val="0C0C0C"/>
                </a:solidFill>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 name="Google Shape;69;p105"/>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88888"/>
                </a:solidFill>
                <a:latin typeface="Gill Sans"/>
                <a:ea typeface="Gill Sans"/>
                <a:cs typeface="Gill Sans"/>
                <a:sym typeface="Gill Sans"/>
              </a:defRPr>
            </a:lvl1pPr>
            <a:lvl2pPr indent="0" lvl="1" marL="0" algn="r">
              <a:spcBef>
                <a:spcPts val="0"/>
              </a:spcBef>
              <a:buNone/>
              <a:defRPr b="0" i="0" sz="1200" u="none" cap="none" strike="noStrike">
                <a:solidFill>
                  <a:srgbClr val="888888"/>
                </a:solidFill>
                <a:latin typeface="Gill Sans"/>
                <a:ea typeface="Gill Sans"/>
                <a:cs typeface="Gill Sans"/>
                <a:sym typeface="Gill Sans"/>
              </a:defRPr>
            </a:lvl2pPr>
            <a:lvl3pPr indent="0" lvl="2" marL="0" algn="r">
              <a:spcBef>
                <a:spcPts val="0"/>
              </a:spcBef>
              <a:buNone/>
              <a:defRPr b="0" i="0" sz="1200" u="none" cap="none" strike="noStrike">
                <a:solidFill>
                  <a:srgbClr val="888888"/>
                </a:solidFill>
                <a:latin typeface="Gill Sans"/>
                <a:ea typeface="Gill Sans"/>
                <a:cs typeface="Gill Sans"/>
                <a:sym typeface="Gill Sans"/>
              </a:defRPr>
            </a:lvl3pPr>
            <a:lvl4pPr indent="0" lvl="3" marL="0" algn="r">
              <a:spcBef>
                <a:spcPts val="0"/>
              </a:spcBef>
              <a:buNone/>
              <a:defRPr b="0" i="0" sz="1200" u="none" cap="none" strike="noStrike">
                <a:solidFill>
                  <a:srgbClr val="888888"/>
                </a:solidFill>
                <a:latin typeface="Gill Sans"/>
                <a:ea typeface="Gill Sans"/>
                <a:cs typeface="Gill Sans"/>
                <a:sym typeface="Gill Sans"/>
              </a:defRPr>
            </a:lvl4pPr>
            <a:lvl5pPr indent="0" lvl="4" marL="0" algn="r">
              <a:spcBef>
                <a:spcPts val="0"/>
              </a:spcBef>
              <a:buNone/>
              <a:defRPr b="0" i="0" sz="1200" u="none" cap="none" strike="noStrike">
                <a:solidFill>
                  <a:srgbClr val="888888"/>
                </a:solidFill>
                <a:latin typeface="Gill Sans"/>
                <a:ea typeface="Gill Sans"/>
                <a:cs typeface="Gill Sans"/>
                <a:sym typeface="Gill Sans"/>
              </a:defRPr>
            </a:lvl5pPr>
            <a:lvl6pPr indent="0" lvl="5" marL="0" algn="r">
              <a:spcBef>
                <a:spcPts val="0"/>
              </a:spcBef>
              <a:buNone/>
              <a:defRPr b="0" i="0" sz="1200" u="none" cap="none" strike="noStrike">
                <a:solidFill>
                  <a:srgbClr val="888888"/>
                </a:solidFill>
                <a:latin typeface="Gill Sans"/>
                <a:ea typeface="Gill Sans"/>
                <a:cs typeface="Gill Sans"/>
                <a:sym typeface="Gill Sans"/>
              </a:defRPr>
            </a:lvl6pPr>
            <a:lvl7pPr indent="0" lvl="6" marL="0" algn="r">
              <a:spcBef>
                <a:spcPts val="0"/>
              </a:spcBef>
              <a:buNone/>
              <a:defRPr b="0" i="0" sz="1200" u="none" cap="none" strike="noStrike">
                <a:solidFill>
                  <a:srgbClr val="888888"/>
                </a:solidFill>
                <a:latin typeface="Gill Sans"/>
                <a:ea typeface="Gill Sans"/>
                <a:cs typeface="Gill Sans"/>
                <a:sym typeface="Gill Sans"/>
              </a:defRPr>
            </a:lvl7pPr>
            <a:lvl8pPr indent="0" lvl="7" marL="0" algn="r">
              <a:spcBef>
                <a:spcPts val="0"/>
              </a:spcBef>
              <a:buNone/>
              <a:defRPr b="0" i="0" sz="1200" u="none" cap="none" strike="noStrike">
                <a:solidFill>
                  <a:srgbClr val="888888"/>
                </a:solidFill>
                <a:latin typeface="Gill Sans"/>
                <a:ea typeface="Gill Sans"/>
                <a:cs typeface="Gill Sans"/>
                <a:sym typeface="Gill Sans"/>
              </a:defRPr>
            </a:lvl8pPr>
            <a:lvl9pPr indent="0" lvl="8" marL="0" algn="r">
              <a:spcBef>
                <a:spcPts val="0"/>
              </a:spcBef>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s-MX"/>
              <a:t>‹#›</a:t>
            </a:fld>
            <a:endParaRPr/>
          </a:p>
        </p:txBody>
      </p:sp>
      <p:sp>
        <p:nvSpPr>
          <p:cNvPr id="70" name="Google Shape;70;p105"/>
          <p:cNvSpPr txBox="1"/>
          <p:nvPr>
            <p:ph type="title"/>
          </p:nvPr>
        </p:nvSpPr>
        <p:spPr>
          <a:xfrm>
            <a:off x="1697366" y="28511"/>
            <a:ext cx="6742300" cy="48934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105"/>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72" name="Shape 72"/>
        <p:cNvGrpSpPr/>
        <p:nvPr/>
      </p:nvGrpSpPr>
      <p:grpSpPr>
        <a:xfrm>
          <a:off x="0" y="0"/>
          <a:ext cx="0" cy="0"/>
          <a:chOff x="0" y="0"/>
          <a:chExt cx="0" cy="0"/>
        </a:xfrm>
      </p:grpSpPr>
      <p:sp>
        <p:nvSpPr>
          <p:cNvPr id="73" name="Google Shape;73;p10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0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06"/>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76" name="Google Shape;76;p10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0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p:cSld name="Diapositiva de título">
    <p:spTree>
      <p:nvGrpSpPr>
        <p:cNvPr id="78" name="Shape 78"/>
        <p:cNvGrpSpPr/>
        <p:nvPr/>
      </p:nvGrpSpPr>
      <p:grpSpPr>
        <a:xfrm>
          <a:off x="0" y="0"/>
          <a:ext cx="0" cy="0"/>
          <a:chOff x="0" y="0"/>
          <a:chExt cx="0" cy="0"/>
        </a:xfrm>
      </p:grpSpPr>
      <p:sp>
        <p:nvSpPr>
          <p:cNvPr id="79" name="Google Shape;79;p107"/>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80" name="Google Shape;80;p10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10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ido">
  <p:cSld name="1_Contenido">
    <p:spTree>
      <p:nvGrpSpPr>
        <p:cNvPr id="82" name="Shape 82"/>
        <p:cNvGrpSpPr/>
        <p:nvPr/>
      </p:nvGrpSpPr>
      <p:grpSpPr>
        <a:xfrm>
          <a:off x="0" y="0"/>
          <a:ext cx="0" cy="0"/>
          <a:chOff x="0" y="0"/>
          <a:chExt cx="0" cy="0"/>
        </a:xfrm>
      </p:grpSpPr>
      <p:sp>
        <p:nvSpPr>
          <p:cNvPr id="83" name="Google Shape;83;p108"/>
          <p:cNvSpPr txBox="1"/>
          <p:nvPr>
            <p:ph idx="1" type="body"/>
          </p:nvPr>
        </p:nvSpPr>
        <p:spPr>
          <a:xfrm>
            <a:off x="1338349" y="114301"/>
            <a:ext cx="6683433" cy="3302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800"/>
              <a:buNone/>
              <a:defRPr b="1" sz="1800">
                <a:solidFill>
                  <a:schemeClr val="lt1"/>
                </a:solidFill>
                <a:latin typeface="Century Gothic"/>
                <a:ea typeface="Century Gothic"/>
                <a:cs typeface="Century Gothic"/>
                <a:sym typeface="Century Gothic"/>
              </a:defRPr>
            </a:lvl1pPr>
            <a:lvl2pPr indent="-228600" lvl="1" marL="914400" algn="l">
              <a:lnSpc>
                <a:spcPct val="90000"/>
              </a:lnSpc>
              <a:spcBef>
                <a:spcPts val="500"/>
              </a:spcBef>
              <a:spcAft>
                <a:spcPts val="0"/>
              </a:spcAft>
              <a:buClr>
                <a:schemeClr val="lt1"/>
              </a:buClr>
              <a:buSzPts val="1800"/>
              <a:buNone/>
              <a:defRPr b="1" sz="1800">
                <a:solidFill>
                  <a:schemeClr val="lt1"/>
                </a:solidFill>
                <a:latin typeface="Century Gothic"/>
                <a:ea typeface="Century Gothic"/>
                <a:cs typeface="Century Gothic"/>
                <a:sym typeface="Century Gothic"/>
              </a:defRPr>
            </a:lvl2pPr>
            <a:lvl3pPr indent="-228600" lvl="2" marL="1371600" algn="l">
              <a:lnSpc>
                <a:spcPct val="90000"/>
              </a:lnSpc>
              <a:spcBef>
                <a:spcPts val="500"/>
              </a:spcBef>
              <a:spcAft>
                <a:spcPts val="0"/>
              </a:spcAft>
              <a:buClr>
                <a:schemeClr val="lt1"/>
              </a:buClr>
              <a:buSzPts val="1800"/>
              <a:buNone/>
              <a:defRPr b="1" sz="1800">
                <a:solidFill>
                  <a:schemeClr val="lt1"/>
                </a:solidFill>
                <a:latin typeface="Century Gothic"/>
                <a:ea typeface="Century Gothic"/>
                <a:cs typeface="Century Gothic"/>
                <a:sym typeface="Century Gothic"/>
              </a:defRPr>
            </a:lvl3pPr>
            <a:lvl4pPr indent="-228600" lvl="3" marL="1828800" algn="l">
              <a:lnSpc>
                <a:spcPct val="90000"/>
              </a:lnSpc>
              <a:spcBef>
                <a:spcPts val="500"/>
              </a:spcBef>
              <a:spcAft>
                <a:spcPts val="0"/>
              </a:spcAft>
              <a:buClr>
                <a:schemeClr val="lt1"/>
              </a:buClr>
              <a:buSzPts val="1800"/>
              <a:buNone/>
              <a:defRPr b="1" sz="1800">
                <a:solidFill>
                  <a:schemeClr val="lt1"/>
                </a:solidFill>
                <a:latin typeface="Century Gothic"/>
                <a:ea typeface="Century Gothic"/>
                <a:cs typeface="Century Gothic"/>
                <a:sym typeface="Century Gothic"/>
              </a:defRPr>
            </a:lvl4pPr>
            <a:lvl5pPr indent="-228600" lvl="4" marL="2286000" algn="l">
              <a:lnSpc>
                <a:spcPct val="90000"/>
              </a:lnSpc>
              <a:spcBef>
                <a:spcPts val="500"/>
              </a:spcBef>
              <a:spcAft>
                <a:spcPts val="0"/>
              </a:spcAft>
              <a:buClr>
                <a:schemeClr val="lt1"/>
              </a:buClr>
              <a:buSzPts val="1800"/>
              <a:buNone/>
              <a:defRPr b="1" sz="1800">
                <a:solidFill>
                  <a:schemeClr val="lt1"/>
                </a:solidFill>
                <a:latin typeface="Century Gothic"/>
                <a:ea typeface="Century Gothic"/>
                <a:cs typeface="Century Gothic"/>
                <a:sym typeface="Century Gothic"/>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 name="Google Shape;84;p108"/>
          <p:cNvSpPr txBox="1"/>
          <p:nvPr>
            <p:ph idx="2" type="body"/>
          </p:nvPr>
        </p:nvSpPr>
        <p:spPr>
          <a:xfrm>
            <a:off x="241300" y="787400"/>
            <a:ext cx="8636000" cy="4191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6E56A0"/>
              </a:buClr>
              <a:buSzPts val="1600"/>
              <a:buNone/>
              <a:defRPr b="1" sz="1600">
                <a:solidFill>
                  <a:srgbClr val="6E56A0"/>
                </a:solidFill>
                <a:latin typeface="Century Gothic"/>
                <a:ea typeface="Century Gothic"/>
                <a:cs typeface="Century Gothic"/>
                <a:sym typeface="Century Gothic"/>
              </a:defRPr>
            </a:lvl1pPr>
            <a:lvl2pPr indent="-330200" lvl="1" marL="914400" algn="l">
              <a:lnSpc>
                <a:spcPct val="90000"/>
              </a:lnSpc>
              <a:spcBef>
                <a:spcPts val="500"/>
              </a:spcBef>
              <a:spcAft>
                <a:spcPts val="0"/>
              </a:spcAft>
              <a:buClr>
                <a:srgbClr val="6E56A0"/>
              </a:buClr>
              <a:buSzPts val="1600"/>
              <a:buChar char="•"/>
              <a:defRPr b="1" sz="1600">
                <a:solidFill>
                  <a:srgbClr val="6E56A0"/>
                </a:solidFill>
                <a:latin typeface="Century Gothic"/>
                <a:ea typeface="Century Gothic"/>
                <a:cs typeface="Century Gothic"/>
                <a:sym typeface="Century Gothic"/>
              </a:defRPr>
            </a:lvl2pPr>
            <a:lvl3pPr indent="-330200" lvl="2" marL="1371600" algn="l">
              <a:lnSpc>
                <a:spcPct val="90000"/>
              </a:lnSpc>
              <a:spcBef>
                <a:spcPts val="500"/>
              </a:spcBef>
              <a:spcAft>
                <a:spcPts val="0"/>
              </a:spcAft>
              <a:buClr>
                <a:srgbClr val="6E56A0"/>
              </a:buClr>
              <a:buSzPts val="1600"/>
              <a:buChar char="•"/>
              <a:defRPr b="1" sz="1600">
                <a:solidFill>
                  <a:srgbClr val="6E56A0"/>
                </a:solidFill>
                <a:latin typeface="Century Gothic"/>
                <a:ea typeface="Century Gothic"/>
                <a:cs typeface="Century Gothic"/>
                <a:sym typeface="Century Gothic"/>
              </a:defRPr>
            </a:lvl3pPr>
            <a:lvl4pPr indent="-330200" lvl="3" marL="1828800" algn="l">
              <a:lnSpc>
                <a:spcPct val="90000"/>
              </a:lnSpc>
              <a:spcBef>
                <a:spcPts val="500"/>
              </a:spcBef>
              <a:spcAft>
                <a:spcPts val="0"/>
              </a:spcAft>
              <a:buClr>
                <a:srgbClr val="6E56A0"/>
              </a:buClr>
              <a:buSzPts val="1600"/>
              <a:buChar char="•"/>
              <a:defRPr b="1" sz="1600">
                <a:solidFill>
                  <a:srgbClr val="6E56A0"/>
                </a:solidFill>
                <a:latin typeface="Century Gothic"/>
                <a:ea typeface="Century Gothic"/>
                <a:cs typeface="Century Gothic"/>
                <a:sym typeface="Century Gothic"/>
              </a:defRPr>
            </a:lvl4pPr>
            <a:lvl5pPr indent="-330200" lvl="4" marL="2286000" algn="l">
              <a:lnSpc>
                <a:spcPct val="90000"/>
              </a:lnSpc>
              <a:spcBef>
                <a:spcPts val="500"/>
              </a:spcBef>
              <a:spcAft>
                <a:spcPts val="0"/>
              </a:spcAft>
              <a:buClr>
                <a:srgbClr val="6E56A0"/>
              </a:buClr>
              <a:buSzPts val="1600"/>
              <a:buChar char="•"/>
              <a:defRPr b="1" sz="1600">
                <a:solidFill>
                  <a:srgbClr val="6E56A0"/>
                </a:solidFill>
                <a:latin typeface="Century Gothic"/>
                <a:ea typeface="Century Gothic"/>
                <a:cs typeface="Century Gothic"/>
                <a:sym typeface="Century Gothic"/>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108"/>
          <p:cNvSpPr txBox="1"/>
          <p:nvPr>
            <p:ph idx="3" type="body"/>
          </p:nvPr>
        </p:nvSpPr>
        <p:spPr>
          <a:xfrm>
            <a:off x="266701" y="1384300"/>
            <a:ext cx="8648700" cy="4940300"/>
          </a:xfrm>
          <a:prstGeom prst="rect">
            <a:avLst/>
          </a:prstGeom>
          <a:noFill/>
          <a:ln>
            <a:noFill/>
          </a:ln>
        </p:spPr>
        <p:txBody>
          <a:bodyPr anchorCtr="0" anchor="t" bIns="45700" lIns="91425" spcFirstLastPara="1" rIns="91425" wrap="square" tIns="45700">
            <a:normAutofit/>
          </a:bodyPr>
          <a:lstStyle>
            <a:lvl1pPr indent="-228600" lvl="0" marL="457200" algn="just">
              <a:lnSpc>
                <a:spcPct val="90000"/>
              </a:lnSpc>
              <a:spcBef>
                <a:spcPts val="1000"/>
              </a:spcBef>
              <a:spcAft>
                <a:spcPts val="0"/>
              </a:spcAft>
              <a:buClr>
                <a:srgbClr val="3F3F3F"/>
              </a:buClr>
              <a:buSzPts val="1400"/>
              <a:buNone/>
              <a:defRPr sz="1400">
                <a:solidFill>
                  <a:srgbClr val="3F3F3F"/>
                </a:solidFill>
                <a:latin typeface="Century Gothic"/>
                <a:ea typeface="Century Gothic"/>
                <a:cs typeface="Century Gothic"/>
                <a:sym typeface="Century Gothic"/>
              </a:defRPr>
            </a:lvl1pPr>
            <a:lvl2pPr indent="-317500" lvl="1" marL="914400" algn="just">
              <a:lnSpc>
                <a:spcPct val="90000"/>
              </a:lnSpc>
              <a:spcBef>
                <a:spcPts val="500"/>
              </a:spcBef>
              <a:spcAft>
                <a:spcPts val="0"/>
              </a:spcAft>
              <a:buClr>
                <a:srgbClr val="3F3F3F"/>
              </a:buClr>
              <a:buSzPts val="1400"/>
              <a:buFont typeface="Century Gothic"/>
              <a:buChar char="•"/>
              <a:defRPr sz="1400">
                <a:solidFill>
                  <a:srgbClr val="3F3F3F"/>
                </a:solidFill>
                <a:latin typeface="Century Gothic"/>
                <a:ea typeface="Century Gothic"/>
                <a:cs typeface="Century Gothic"/>
                <a:sym typeface="Century Gothic"/>
              </a:defRPr>
            </a:lvl2pPr>
            <a:lvl3pPr indent="-317500" lvl="2" marL="1371600" algn="just">
              <a:lnSpc>
                <a:spcPct val="90000"/>
              </a:lnSpc>
              <a:spcBef>
                <a:spcPts val="500"/>
              </a:spcBef>
              <a:spcAft>
                <a:spcPts val="0"/>
              </a:spcAft>
              <a:buClr>
                <a:srgbClr val="3F3F3F"/>
              </a:buClr>
              <a:buSzPts val="1400"/>
              <a:buFont typeface="Century Gothic"/>
              <a:buChar char="•"/>
              <a:defRPr sz="1400">
                <a:solidFill>
                  <a:srgbClr val="3F3F3F"/>
                </a:solidFill>
                <a:latin typeface="Century Gothic"/>
                <a:ea typeface="Century Gothic"/>
                <a:cs typeface="Century Gothic"/>
                <a:sym typeface="Century Gothic"/>
              </a:defRPr>
            </a:lvl3pPr>
            <a:lvl4pPr indent="-317500" lvl="3" marL="1828800" algn="just">
              <a:lnSpc>
                <a:spcPct val="90000"/>
              </a:lnSpc>
              <a:spcBef>
                <a:spcPts val="500"/>
              </a:spcBef>
              <a:spcAft>
                <a:spcPts val="0"/>
              </a:spcAft>
              <a:buClr>
                <a:srgbClr val="3F3F3F"/>
              </a:buClr>
              <a:buSzPts val="1400"/>
              <a:buFont typeface="Century Gothic"/>
              <a:buChar char="•"/>
              <a:defRPr sz="1400">
                <a:solidFill>
                  <a:srgbClr val="3F3F3F"/>
                </a:solidFill>
                <a:latin typeface="Century Gothic"/>
                <a:ea typeface="Century Gothic"/>
                <a:cs typeface="Century Gothic"/>
                <a:sym typeface="Century Gothic"/>
              </a:defRPr>
            </a:lvl4pPr>
            <a:lvl5pPr indent="-317500" lvl="4" marL="2286000" algn="just">
              <a:lnSpc>
                <a:spcPct val="90000"/>
              </a:lnSpc>
              <a:spcBef>
                <a:spcPts val="500"/>
              </a:spcBef>
              <a:spcAft>
                <a:spcPts val="0"/>
              </a:spcAft>
              <a:buClr>
                <a:srgbClr val="3F3F3F"/>
              </a:buClr>
              <a:buSzPts val="1400"/>
              <a:buFont typeface="Century Gothic"/>
              <a:buChar char="•"/>
              <a:defRPr sz="1400">
                <a:solidFill>
                  <a:srgbClr val="3F3F3F"/>
                </a:solidFill>
                <a:latin typeface="Century Gothic"/>
                <a:ea typeface="Century Gothic"/>
                <a:cs typeface="Century Gothic"/>
                <a:sym typeface="Century Gothic"/>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 name="Google Shape;86;p108"/>
          <p:cNvSpPr txBox="1"/>
          <p:nvPr>
            <p:ph idx="12" type="sldNum"/>
          </p:nvPr>
        </p:nvSpPr>
        <p:spPr>
          <a:xfrm>
            <a:off x="8643966" y="6492900"/>
            <a:ext cx="454911"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1" sz="1051">
                <a:solidFill>
                  <a:srgbClr val="3F3F3F"/>
                </a:solidFill>
                <a:latin typeface="Century Gothic"/>
                <a:ea typeface="Century Gothic"/>
                <a:cs typeface="Century Gothic"/>
                <a:sym typeface="Century Gothic"/>
              </a:defRPr>
            </a:lvl1pPr>
            <a:lvl2pPr indent="0" lvl="1" marL="0" algn="r">
              <a:spcBef>
                <a:spcPts val="0"/>
              </a:spcBef>
              <a:buNone/>
              <a:defRPr b="1" sz="1051">
                <a:solidFill>
                  <a:srgbClr val="3F3F3F"/>
                </a:solidFill>
                <a:latin typeface="Century Gothic"/>
                <a:ea typeface="Century Gothic"/>
                <a:cs typeface="Century Gothic"/>
                <a:sym typeface="Century Gothic"/>
              </a:defRPr>
            </a:lvl2pPr>
            <a:lvl3pPr indent="0" lvl="2" marL="0" algn="r">
              <a:spcBef>
                <a:spcPts val="0"/>
              </a:spcBef>
              <a:buNone/>
              <a:defRPr b="1" sz="1051">
                <a:solidFill>
                  <a:srgbClr val="3F3F3F"/>
                </a:solidFill>
                <a:latin typeface="Century Gothic"/>
                <a:ea typeface="Century Gothic"/>
                <a:cs typeface="Century Gothic"/>
                <a:sym typeface="Century Gothic"/>
              </a:defRPr>
            </a:lvl3pPr>
            <a:lvl4pPr indent="0" lvl="3" marL="0" algn="r">
              <a:spcBef>
                <a:spcPts val="0"/>
              </a:spcBef>
              <a:buNone/>
              <a:defRPr b="1" sz="1051">
                <a:solidFill>
                  <a:srgbClr val="3F3F3F"/>
                </a:solidFill>
                <a:latin typeface="Century Gothic"/>
                <a:ea typeface="Century Gothic"/>
                <a:cs typeface="Century Gothic"/>
                <a:sym typeface="Century Gothic"/>
              </a:defRPr>
            </a:lvl4pPr>
            <a:lvl5pPr indent="0" lvl="4" marL="0" algn="r">
              <a:spcBef>
                <a:spcPts val="0"/>
              </a:spcBef>
              <a:buNone/>
              <a:defRPr b="1" sz="1051">
                <a:solidFill>
                  <a:srgbClr val="3F3F3F"/>
                </a:solidFill>
                <a:latin typeface="Century Gothic"/>
                <a:ea typeface="Century Gothic"/>
                <a:cs typeface="Century Gothic"/>
                <a:sym typeface="Century Gothic"/>
              </a:defRPr>
            </a:lvl5pPr>
            <a:lvl6pPr indent="0" lvl="5" marL="0" algn="r">
              <a:spcBef>
                <a:spcPts val="0"/>
              </a:spcBef>
              <a:buNone/>
              <a:defRPr b="1" sz="1051">
                <a:solidFill>
                  <a:srgbClr val="3F3F3F"/>
                </a:solidFill>
                <a:latin typeface="Century Gothic"/>
                <a:ea typeface="Century Gothic"/>
                <a:cs typeface="Century Gothic"/>
                <a:sym typeface="Century Gothic"/>
              </a:defRPr>
            </a:lvl6pPr>
            <a:lvl7pPr indent="0" lvl="6" marL="0" algn="r">
              <a:spcBef>
                <a:spcPts val="0"/>
              </a:spcBef>
              <a:buNone/>
              <a:defRPr b="1" sz="1051">
                <a:solidFill>
                  <a:srgbClr val="3F3F3F"/>
                </a:solidFill>
                <a:latin typeface="Century Gothic"/>
                <a:ea typeface="Century Gothic"/>
                <a:cs typeface="Century Gothic"/>
                <a:sym typeface="Century Gothic"/>
              </a:defRPr>
            </a:lvl7pPr>
            <a:lvl8pPr indent="0" lvl="7" marL="0" algn="r">
              <a:spcBef>
                <a:spcPts val="0"/>
              </a:spcBef>
              <a:buNone/>
              <a:defRPr b="1" sz="1051">
                <a:solidFill>
                  <a:srgbClr val="3F3F3F"/>
                </a:solidFill>
                <a:latin typeface="Century Gothic"/>
                <a:ea typeface="Century Gothic"/>
                <a:cs typeface="Century Gothic"/>
                <a:sym typeface="Century Gothic"/>
              </a:defRPr>
            </a:lvl8pPr>
            <a:lvl9pPr indent="0" lvl="8" marL="0" algn="r">
              <a:spcBef>
                <a:spcPts val="0"/>
              </a:spcBef>
              <a:buNone/>
              <a:defRPr b="1" sz="1051">
                <a:solidFill>
                  <a:srgbClr val="3F3F3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6.jpg"/><Relationship Id="rId2" Type="http://schemas.openxmlformats.org/officeDocument/2006/relationships/image" Target="../media/image4.png"/><Relationship Id="rId3" Type="http://schemas.openxmlformats.org/officeDocument/2006/relationships/image" Target="../media/image2.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theme" Target="../theme/theme4.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11.png"/><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3.jpg"/><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theme" Target="../theme/theme3.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3.jpg"/><Relationship Id="rId3" Type="http://schemas.openxmlformats.org/officeDocument/2006/relationships/image" Target="../media/image11.png"/><Relationship Id="rId4" Type="http://schemas.openxmlformats.org/officeDocument/2006/relationships/slideLayout" Target="../slideLayouts/slideLayout6.xml"/><Relationship Id="rId9" Type="http://schemas.openxmlformats.org/officeDocument/2006/relationships/theme" Target="../theme/theme5.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slideLayout" Target="../slideLayouts/slideLayout9.xml"/><Relationship Id="rId8"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1" Type="http://schemas.openxmlformats.org/officeDocument/2006/relationships/image" Target="../media/image10.jpg"/><Relationship Id="rId2" Type="http://schemas.openxmlformats.org/officeDocument/2006/relationships/image" Target="../media/image5.jpg"/><Relationship Id="rId3" Type="http://schemas.openxmlformats.org/officeDocument/2006/relationships/image" Target="../media/image12.jpg"/><Relationship Id="rId4" Type="http://schemas.openxmlformats.org/officeDocument/2006/relationships/slideLayout" Target="../slideLayouts/slideLayout11.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pic>
        <p:nvPicPr>
          <p:cNvPr id="10" name="Google Shape;10;p100"/>
          <p:cNvPicPr preferRelativeResize="0"/>
          <p:nvPr/>
        </p:nvPicPr>
        <p:blipFill rotWithShape="1">
          <a:blip r:embed="rId2">
            <a:alphaModFix/>
          </a:blip>
          <a:srcRect b="0" l="0" r="0" t="0"/>
          <a:stretch/>
        </p:blipFill>
        <p:spPr>
          <a:xfrm>
            <a:off x="-3445" y="1968881"/>
            <a:ext cx="9150889" cy="2920237"/>
          </a:xfrm>
          <a:prstGeom prst="rect">
            <a:avLst/>
          </a:prstGeom>
          <a:noFill/>
          <a:ln>
            <a:noFill/>
          </a:ln>
        </p:spPr>
      </p:pic>
      <p:pic>
        <p:nvPicPr>
          <p:cNvPr id="11" name="Google Shape;11;p100"/>
          <p:cNvPicPr preferRelativeResize="0"/>
          <p:nvPr/>
        </p:nvPicPr>
        <p:blipFill rotWithShape="1">
          <a:blip r:embed="rId3">
            <a:alphaModFix/>
          </a:blip>
          <a:srcRect b="0" l="0" r="0" t="0"/>
          <a:stretch/>
        </p:blipFill>
        <p:spPr>
          <a:xfrm>
            <a:off x="5967748" y="1683446"/>
            <a:ext cx="2719052" cy="3670110"/>
          </a:xfrm>
          <a:prstGeom prst="rect">
            <a:avLst/>
          </a:prstGeom>
          <a:noFill/>
          <a:ln>
            <a:noFill/>
          </a:ln>
        </p:spPr>
      </p:pic>
      <p:sp>
        <p:nvSpPr>
          <p:cNvPr id="12" name="Google Shape;12;p100"/>
          <p:cNvSpPr txBox="1"/>
          <p:nvPr>
            <p:ph type="title"/>
          </p:nvPr>
        </p:nvSpPr>
        <p:spPr>
          <a:xfrm>
            <a:off x="2817340" y="0"/>
            <a:ext cx="6326659"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595959"/>
              </a:buClr>
              <a:buSzPts val="2800"/>
              <a:buFont typeface="Gill Sans"/>
              <a:buNone/>
              <a:defRPr b="1" i="0" sz="2800" u="none" cap="none" strike="noStrike">
                <a:solidFill>
                  <a:srgbClr val="595959"/>
                </a:solidFill>
                <a:latin typeface="Gill Sans"/>
                <a:ea typeface="Gill Sans"/>
                <a:cs typeface="Gill Sans"/>
                <a:sym typeface="Gill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0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14" name="Google Shape;14;p100"/>
          <p:cNvSpPr txBox="1"/>
          <p:nvPr>
            <p:ph idx="11" type="ftr"/>
          </p:nvPr>
        </p:nvSpPr>
        <p:spPr>
          <a:xfrm>
            <a:off x="2857500" y="6492875"/>
            <a:ext cx="34290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15" name="Google Shape;15;p100"/>
          <p:cNvSpPr txBox="1"/>
          <p:nvPr>
            <p:ph idx="12" type="sldNum"/>
          </p:nvPr>
        </p:nvSpPr>
        <p:spPr>
          <a:xfrm>
            <a:off x="7010400" y="6492874"/>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Gill Sans"/>
                <a:ea typeface="Gill Sans"/>
                <a:cs typeface="Gill Sans"/>
                <a:sym typeface="Gill Sans"/>
              </a:defRPr>
            </a:lvl1pPr>
            <a:lvl2pPr indent="0" lvl="1" marL="0" marR="0" rtl="0" algn="r">
              <a:spcBef>
                <a:spcPts val="0"/>
              </a:spcBef>
              <a:buNone/>
              <a:defRPr b="0" i="0" sz="1200" u="none" cap="none" strike="noStrike">
                <a:solidFill>
                  <a:srgbClr val="888888"/>
                </a:solidFill>
                <a:latin typeface="Gill Sans"/>
                <a:ea typeface="Gill Sans"/>
                <a:cs typeface="Gill Sans"/>
                <a:sym typeface="Gill Sans"/>
              </a:defRPr>
            </a:lvl2pPr>
            <a:lvl3pPr indent="0" lvl="2" marL="0" marR="0" rtl="0" algn="r">
              <a:spcBef>
                <a:spcPts val="0"/>
              </a:spcBef>
              <a:buNone/>
              <a:defRPr b="0" i="0" sz="1200" u="none" cap="none" strike="noStrike">
                <a:solidFill>
                  <a:srgbClr val="888888"/>
                </a:solidFill>
                <a:latin typeface="Gill Sans"/>
                <a:ea typeface="Gill Sans"/>
                <a:cs typeface="Gill Sans"/>
                <a:sym typeface="Gill Sans"/>
              </a:defRPr>
            </a:lvl3pPr>
            <a:lvl4pPr indent="0" lvl="3" marL="0" marR="0" rtl="0" algn="r">
              <a:spcBef>
                <a:spcPts val="0"/>
              </a:spcBef>
              <a:buNone/>
              <a:defRPr b="0" i="0" sz="1200" u="none" cap="none" strike="noStrike">
                <a:solidFill>
                  <a:srgbClr val="888888"/>
                </a:solidFill>
                <a:latin typeface="Gill Sans"/>
                <a:ea typeface="Gill Sans"/>
                <a:cs typeface="Gill Sans"/>
                <a:sym typeface="Gill Sans"/>
              </a:defRPr>
            </a:lvl4pPr>
            <a:lvl5pPr indent="0" lvl="4" marL="0" marR="0" rtl="0" algn="r">
              <a:spcBef>
                <a:spcPts val="0"/>
              </a:spcBef>
              <a:buNone/>
              <a:defRPr b="0" i="0" sz="1200" u="none" cap="none" strike="noStrike">
                <a:solidFill>
                  <a:srgbClr val="888888"/>
                </a:solidFill>
                <a:latin typeface="Gill Sans"/>
                <a:ea typeface="Gill Sans"/>
                <a:cs typeface="Gill Sans"/>
                <a:sym typeface="Gill Sans"/>
              </a:defRPr>
            </a:lvl5pPr>
            <a:lvl6pPr indent="0" lvl="5" marL="0" marR="0" rtl="0" algn="r">
              <a:spcBef>
                <a:spcPts val="0"/>
              </a:spcBef>
              <a:buNone/>
              <a:defRPr b="0" i="0" sz="1200" u="none" cap="none" strike="noStrike">
                <a:solidFill>
                  <a:srgbClr val="888888"/>
                </a:solidFill>
                <a:latin typeface="Gill Sans"/>
                <a:ea typeface="Gill Sans"/>
                <a:cs typeface="Gill Sans"/>
                <a:sym typeface="Gill Sans"/>
              </a:defRPr>
            </a:lvl6pPr>
            <a:lvl7pPr indent="0" lvl="6" marL="0" marR="0" rtl="0" algn="r">
              <a:spcBef>
                <a:spcPts val="0"/>
              </a:spcBef>
              <a:buNone/>
              <a:defRPr b="0" i="0" sz="1200" u="none" cap="none" strike="noStrike">
                <a:solidFill>
                  <a:srgbClr val="888888"/>
                </a:solidFill>
                <a:latin typeface="Gill Sans"/>
                <a:ea typeface="Gill Sans"/>
                <a:cs typeface="Gill Sans"/>
                <a:sym typeface="Gill Sans"/>
              </a:defRPr>
            </a:lvl7pPr>
            <a:lvl8pPr indent="0" lvl="7" marL="0" marR="0" rtl="0" algn="r">
              <a:spcBef>
                <a:spcPts val="0"/>
              </a:spcBef>
              <a:buNone/>
              <a:defRPr b="0" i="0" sz="1200" u="none" cap="none" strike="noStrike">
                <a:solidFill>
                  <a:srgbClr val="888888"/>
                </a:solidFill>
                <a:latin typeface="Gill Sans"/>
                <a:ea typeface="Gill Sans"/>
                <a:cs typeface="Gill Sans"/>
                <a:sym typeface="Gill Sans"/>
              </a:defRPr>
            </a:lvl8pPr>
            <a:lvl9pPr indent="0" lvl="8" marL="0" marR="0" rtl="0" algn="r">
              <a:spcBef>
                <a:spcPts val="0"/>
              </a:spcBef>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s-MX"/>
              <a:t>‹#›</a:t>
            </a:fld>
            <a:endParaRPr/>
          </a:p>
        </p:txBody>
      </p:sp>
      <p:sp>
        <p:nvSpPr>
          <p:cNvPr id="16" name="Google Shape;16;p100"/>
          <p:cNvSpPr/>
          <p:nvPr/>
        </p:nvSpPr>
        <p:spPr>
          <a:xfrm>
            <a:off x="-6351" y="1179738"/>
            <a:ext cx="9150350" cy="4498521"/>
          </a:xfrm>
          <a:prstGeom prst="rect">
            <a:avLst/>
          </a:prstGeom>
          <a:solidFill>
            <a:srgbClr val="F2F2F2">
              <a:alpha val="6784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050" u="none" cap="none" strike="noStrike">
              <a:solidFill>
                <a:srgbClr val="595959"/>
              </a:solidFill>
              <a:latin typeface="Gill Sans"/>
              <a:ea typeface="Gill Sans"/>
              <a:cs typeface="Gill Sans"/>
              <a:sym typeface="Gill Sans"/>
            </a:endParaRPr>
          </a:p>
        </p:txBody>
      </p:sp>
      <p:pic>
        <p:nvPicPr>
          <p:cNvPr id="17" name="Google Shape;17;p100"/>
          <p:cNvPicPr preferRelativeResize="0"/>
          <p:nvPr/>
        </p:nvPicPr>
        <p:blipFill rotWithShape="1">
          <a:blip r:embed="rId3">
            <a:alphaModFix/>
          </a:blip>
          <a:srcRect b="0" l="0" r="0" t="0"/>
          <a:stretch/>
        </p:blipFill>
        <p:spPr>
          <a:xfrm>
            <a:off x="5967748" y="1683446"/>
            <a:ext cx="2719052" cy="3670110"/>
          </a:xfrm>
          <a:prstGeom prst="rect">
            <a:avLst/>
          </a:prstGeom>
          <a:noFill/>
          <a:ln>
            <a:noFill/>
          </a:ln>
        </p:spPr>
      </p:pic>
      <p:sp>
        <p:nvSpPr>
          <p:cNvPr id="18" name="Google Shape;18;p100"/>
          <p:cNvSpPr/>
          <p:nvPr/>
        </p:nvSpPr>
        <p:spPr>
          <a:xfrm>
            <a:off x="-6351" y="1193386"/>
            <a:ext cx="9150350" cy="4498521"/>
          </a:xfrm>
          <a:prstGeom prst="rect">
            <a:avLst/>
          </a:prstGeom>
          <a:solidFill>
            <a:srgbClr val="F2F2F2">
              <a:alpha val="6784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200" u="none" cap="none" strike="noStrike">
              <a:solidFill>
                <a:srgbClr val="595959"/>
              </a:solidFill>
              <a:latin typeface="Gill Sans"/>
              <a:ea typeface="Gill Sans"/>
              <a:cs typeface="Gill Sans"/>
              <a:sym typeface="Gill Sans"/>
            </a:endParaRPr>
          </a:p>
        </p:txBody>
      </p:sp>
      <p:sp>
        <p:nvSpPr>
          <p:cNvPr id="19" name="Google Shape;19;p100"/>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81000" lvl="0" marL="457200" marR="0" rtl="0" algn="l">
              <a:spcBef>
                <a:spcPts val="480"/>
              </a:spcBef>
              <a:spcAft>
                <a:spcPts val="0"/>
              </a:spcAft>
              <a:buClr>
                <a:srgbClr val="595959"/>
              </a:buClr>
              <a:buSzPts val="2400"/>
              <a:buFont typeface="Arial"/>
              <a:buChar char="•"/>
              <a:defRPr b="0" i="0" sz="2400" u="none" cap="none" strike="noStrike">
                <a:solidFill>
                  <a:srgbClr val="595959"/>
                </a:solidFill>
                <a:latin typeface="Gill Sans"/>
                <a:ea typeface="Gill Sans"/>
                <a:cs typeface="Gill Sans"/>
                <a:sym typeface="Gill Sans"/>
              </a:defRPr>
            </a:lvl1pPr>
            <a:lvl2pPr indent="-355600" lvl="1" marL="914400" marR="0" rtl="0" algn="l">
              <a:spcBef>
                <a:spcPts val="400"/>
              </a:spcBef>
              <a:spcAft>
                <a:spcPts val="0"/>
              </a:spcAft>
              <a:buClr>
                <a:srgbClr val="595959"/>
              </a:buClr>
              <a:buSzPts val="2000"/>
              <a:buFont typeface="Arial"/>
              <a:buChar char="–"/>
              <a:defRPr b="0" i="0" sz="2000" u="none" cap="none" strike="noStrike">
                <a:solidFill>
                  <a:srgbClr val="595959"/>
                </a:solidFill>
                <a:latin typeface="Gill Sans"/>
                <a:ea typeface="Gill Sans"/>
                <a:cs typeface="Gill Sans"/>
                <a:sym typeface="Gill Sans"/>
              </a:defRPr>
            </a:lvl2pPr>
            <a:lvl3pPr indent="-342900" lvl="2" marL="1371600" marR="0" rtl="0" algn="l">
              <a:spcBef>
                <a:spcPts val="360"/>
              </a:spcBef>
              <a:spcAft>
                <a:spcPts val="0"/>
              </a:spcAft>
              <a:buClr>
                <a:srgbClr val="595959"/>
              </a:buClr>
              <a:buSzPts val="1800"/>
              <a:buFont typeface="Arial"/>
              <a:buChar char="•"/>
              <a:defRPr b="0" i="0" sz="1800" u="none" cap="none" strike="noStrike">
                <a:solidFill>
                  <a:srgbClr val="595959"/>
                </a:solidFill>
                <a:latin typeface="Gill Sans"/>
                <a:ea typeface="Gill Sans"/>
                <a:cs typeface="Gill Sans"/>
                <a:sym typeface="Gill Sans"/>
              </a:defRPr>
            </a:lvl3pPr>
            <a:lvl4pPr indent="-330200" lvl="3" marL="1828800" marR="0" rtl="0" algn="l">
              <a:spcBef>
                <a:spcPts val="320"/>
              </a:spcBef>
              <a:spcAft>
                <a:spcPts val="0"/>
              </a:spcAft>
              <a:buClr>
                <a:srgbClr val="595959"/>
              </a:buClr>
              <a:buSzPts val="1600"/>
              <a:buFont typeface="Arial"/>
              <a:buChar char="–"/>
              <a:defRPr b="0" i="0" sz="1600" u="none" cap="none" strike="noStrike">
                <a:solidFill>
                  <a:srgbClr val="595959"/>
                </a:solidFill>
                <a:latin typeface="Gill Sans"/>
                <a:ea typeface="Gill Sans"/>
                <a:cs typeface="Gill Sans"/>
                <a:sym typeface="Gill Sans"/>
              </a:defRPr>
            </a:lvl4pPr>
            <a:lvl5pPr indent="-330200" lvl="4" marL="2286000" marR="0" rtl="0" algn="l">
              <a:spcBef>
                <a:spcPts val="320"/>
              </a:spcBef>
              <a:spcAft>
                <a:spcPts val="0"/>
              </a:spcAft>
              <a:buClr>
                <a:srgbClr val="595959"/>
              </a:buClr>
              <a:buSzPts val="1600"/>
              <a:buFont typeface="Arial"/>
              <a:buChar char="»"/>
              <a:defRPr b="0" i="0" sz="1600" u="none" cap="none" strike="noStrike">
                <a:solidFill>
                  <a:srgbClr val="595959"/>
                </a:solidFill>
                <a:latin typeface="Gill Sans"/>
                <a:ea typeface="Gill Sans"/>
                <a:cs typeface="Gill Sans"/>
                <a:sym typeface="Gill San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Gill Sans"/>
                <a:ea typeface="Gill Sans"/>
                <a:cs typeface="Gill Sans"/>
                <a:sym typeface="Gill San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Gill Sans"/>
                <a:ea typeface="Gill Sans"/>
                <a:cs typeface="Gill Sans"/>
                <a:sym typeface="Gill San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Gill Sans"/>
                <a:ea typeface="Gill Sans"/>
                <a:cs typeface="Gill Sans"/>
                <a:sym typeface="Gill San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Gill Sans"/>
                <a:ea typeface="Gill Sans"/>
                <a:cs typeface="Gill Sans"/>
                <a:sym typeface="Gill Sans"/>
              </a:defRPr>
            </a:lvl9pPr>
          </a:lstStyle>
          <a:p/>
        </p:txBody>
      </p:sp>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7" name="Shape 37"/>
        <p:cNvGrpSpPr/>
        <p:nvPr/>
      </p:nvGrpSpPr>
      <p:grpSpPr>
        <a:xfrm>
          <a:off x="0" y="0"/>
          <a:ext cx="0" cy="0"/>
          <a:chOff x="0" y="0"/>
          <a:chExt cx="0" cy="0"/>
        </a:xfrm>
      </p:grpSpPr>
      <p:pic>
        <p:nvPicPr>
          <p:cNvPr id="38" name="Google Shape;38;p102"/>
          <p:cNvPicPr preferRelativeResize="0"/>
          <p:nvPr/>
        </p:nvPicPr>
        <p:blipFill rotWithShape="1">
          <a:blip r:embed="rId1">
            <a:alphaModFix/>
          </a:blip>
          <a:srcRect b="0" l="0" r="0" t="0"/>
          <a:stretch/>
        </p:blipFill>
        <p:spPr>
          <a:xfrm>
            <a:off x="5323499" y="1763858"/>
            <a:ext cx="2719052" cy="3670110"/>
          </a:xfrm>
          <a:prstGeom prst="rect">
            <a:avLst/>
          </a:prstGeom>
          <a:noFill/>
          <a:ln>
            <a:noFill/>
          </a:ln>
        </p:spPr>
      </p:pic>
      <p:pic>
        <p:nvPicPr>
          <p:cNvPr id="39" name="Google Shape;39;p102"/>
          <p:cNvPicPr preferRelativeResize="0"/>
          <p:nvPr/>
        </p:nvPicPr>
        <p:blipFill rotWithShape="1">
          <a:blip r:embed="rId2">
            <a:alphaModFix/>
          </a:blip>
          <a:srcRect b="18796" l="2545" r="66225" t="24150"/>
          <a:stretch/>
        </p:blipFill>
        <p:spPr>
          <a:xfrm>
            <a:off x="8439665" y="7184"/>
            <a:ext cx="704335" cy="733040"/>
          </a:xfrm>
          <a:prstGeom prst="rect">
            <a:avLst/>
          </a:prstGeom>
          <a:noFill/>
          <a:ln>
            <a:noFill/>
          </a:ln>
        </p:spPr>
      </p:pic>
      <p:sp>
        <p:nvSpPr>
          <p:cNvPr id="40" name="Google Shape;40;p102"/>
          <p:cNvSpPr/>
          <p:nvPr/>
        </p:nvSpPr>
        <p:spPr>
          <a:xfrm>
            <a:off x="1689100" y="-2"/>
            <a:ext cx="6736566" cy="576817"/>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Gill Sans"/>
              <a:buNone/>
            </a:pPr>
            <a:r>
              <a:t/>
            </a:r>
            <a:endParaRPr b="1" i="0" sz="2400" u="none" cap="none" strike="noStrike">
              <a:solidFill>
                <a:srgbClr val="FFFFFF"/>
              </a:solidFill>
              <a:latin typeface="Arial"/>
              <a:ea typeface="Arial"/>
              <a:cs typeface="Arial"/>
              <a:sym typeface="Arial"/>
            </a:endParaRPr>
          </a:p>
        </p:txBody>
      </p:sp>
      <p:pic>
        <p:nvPicPr>
          <p:cNvPr id="41" name="Google Shape;41;p102"/>
          <p:cNvPicPr preferRelativeResize="0"/>
          <p:nvPr/>
        </p:nvPicPr>
        <p:blipFill rotWithShape="1">
          <a:blip r:embed="rId3">
            <a:alphaModFix/>
          </a:blip>
          <a:srcRect b="0" l="0" r="0" t="0"/>
          <a:stretch/>
        </p:blipFill>
        <p:spPr>
          <a:xfrm>
            <a:off x="-31275" y="2137955"/>
            <a:ext cx="9175275" cy="2987299"/>
          </a:xfrm>
          <a:prstGeom prst="rect">
            <a:avLst/>
          </a:prstGeom>
          <a:noFill/>
          <a:ln>
            <a:noFill/>
          </a:ln>
        </p:spPr>
      </p:pic>
      <p:pic>
        <p:nvPicPr>
          <p:cNvPr id="42" name="Google Shape;42;p102"/>
          <p:cNvPicPr preferRelativeResize="0"/>
          <p:nvPr/>
        </p:nvPicPr>
        <p:blipFill rotWithShape="1">
          <a:blip r:embed="rId4">
            <a:alphaModFix/>
          </a:blip>
          <a:srcRect b="15262" l="1538" r="770" t="20344"/>
          <a:stretch/>
        </p:blipFill>
        <p:spPr>
          <a:xfrm>
            <a:off x="-15639" y="6686393"/>
            <a:ext cx="9175275" cy="185824"/>
          </a:xfrm>
          <a:prstGeom prst="rect">
            <a:avLst/>
          </a:prstGeom>
          <a:noFill/>
          <a:ln>
            <a:noFill/>
          </a:ln>
        </p:spPr>
      </p:pic>
      <p:pic>
        <p:nvPicPr>
          <p:cNvPr id="43" name="Google Shape;43;p102"/>
          <p:cNvPicPr preferRelativeResize="0"/>
          <p:nvPr/>
        </p:nvPicPr>
        <p:blipFill rotWithShape="1">
          <a:blip r:embed="rId5">
            <a:alphaModFix/>
          </a:blip>
          <a:srcRect b="7969" l="0" r="0" t="7992"/>
          <a:stretch/>
        </p:blipFill>
        <p:spPr>
          <a:xfrm>
            <a:off x="552" y="0"/>
            <a:ext cx="1688548" cy="576815"/>
          </a:xfrm>
          <a:prstGeom prst="rect">
            <a:avLst/>
          </a:prstGeom>
          <a:noFill/>
          <a:ln>
            <a:noFill/>
          </a:ln>
        </p:spPr>
      </p:pic>
      <p:sp>
        <p:nvSpPr>
          <p:cNvPr id="44" name="Google Shape;44;p102"/>
          <p:cNvSpPr/>
          <p:nvPr/>
        </p:nvSpPr>
        <p:spPr>
          <a:xfrm>
            <a:off x="1" y="1618693"/>
            <a:ext cx="9144000" cy="3960440"/>
          </a:xfrm>
          <a:prstGeom prst="rect">
            <a:avLst/>
          </a:prstGeom>
          <a:solidFill>
            <a:schemeClr val="lt1">
              <a:alpha val="8784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Gill Sans"/>
              <a:buNone/>
            </a:pPr>
            <a:r>
              <a:t/>
            </a:r>
            <a:endParaRPr b="0" i="0" sz="1800" u="none" cap="none" strike="noStrike">
              <a:solidFill>
                <a:srgbClr val="FFFFFF"/>
              </a:solidFill>
              <a:latin typeface="Calibri"/>
              <a:ea typeface="Calibri"/>
              <a:cs typeface="Calibri"/>
              <a:sym typeface="Calibri"/>
            </a:endParaRPr>
          </a:p>
        </p:txBody>
      </p:sp>
      <p:sp>
        <p:nvSpPr>
          <p:cNvPr id="45" name="Google Shape;45;p102"/>
          <p:cNvSpPr txBox="1"/>
          <p:nvPr>
            <p:ph idx="12" type="sldNum"/>
          </p:nvPr>
        </p:nvSpPr>
        <p:spPr>
          <a:xfrm>
            <a:off x="6946181" y="6451886"/>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Gill Sans"/>
                <a:ea typeface="Gill Sans"/>
                <a:cs typeface="Gill Sans"/>
                <a:sym typeface="Gill Sans"/>
              </a:defRPr>
            </a:lvl1pPr>
            <a:lvl2pPr indent="0" lvl="1" marL="0" marR="0" rtl="0" algn="r">
              <a:spcBef>
                <a:spcPts val="0"/>
              </a:spcBef>
              <a:buNone/>
              <a:defRPr b="0" i="0" sz="1200" u="none" cap="none" strike="noStrike">
                <a:solidFill>
                  <a:srgbClr val="888888"/>
                </a:solidFill>
                <a:latin typeface="Gill Sans"/>
                <a:ea typeface="Gill Sans"/>
                <a:cs typeface="Gill Sans"/>
                <a:sym typeface="Gill Sans"/>
              </a:defRPr>
            </a:lvl2pPr>
            <a:lvl3pPr indent="0" lvl="2" marL="0" marR="0" rtl="0" algn="r">
              <a:spcBef>
                <a:spcPts val="0"/>
              </a:spcBef>
              <a:buNone/>
              <a:defRPr b="0" i="0" sz="1200" u="none" cap="none" strike="noStrike">
                <a:solidFill>
                  <a:srgbClr val="888888"/>
                </a:solidFill>
                <a:latin typeface="Gill Sans"/>
                <a:ea typeface="Gill Sans"/>
                <a:cs typeface="Gill Sans"/>
                <a:sym typeface="Gill Sans"/>
              </a:defRPr>
            </a:lvl3pPr>
            <a:lvl4pPr indent="0" lvl="3" marL="0" marR="0" rtl="0" algn="r">
              <a:spcBef>
                <a:spcPts val="0"/>
              </a:spcBef>
              <a:buNone/>
              <a:defRPr b="0" i="0" sz="1200" u="none" cap="none" strike="noStrike">
                <a:solidFill>
                  <a:srgbClr val="888888"/>
                </a:solidFill>
                <a:latin typeface="Gill Sans"/>
                <a:ea typeface="Gill Sans"/>
                <a:cs typeface="Gill Sans"/>
                <a:sym typeface="Gill Sans"/>
              </a:defRPr>
            </a:lvl4pPr>
            <a:lvl5pPr indent="0" lvl="4" marL="0" marR="0" rtl="0" algn="r">
              <a:spcBef>
                <a:spcPts val="0"/>
              </a:spcBef>
              <a:buNone/>
              <a:defRPr b="0" i="0" sz="1200" u="none" cap="none" strike="noStrike">
                <a:solidFill>
                  <a:srgbClr val="888888"/>
                </a:solidFill>
                <a:latin typeface="Gill Sans"/>
                <a:ea typeface="Gill Sans"/>
                <a:cs typeface="Gill Sans"/>
                <a:sym typeface="Gill Sans"/>
              </a:defRPr>
            </a:lvl5pPr>
            <a:lvl6pPr indent="0" lvl="5" marL="0" marR="0" rtl="0" algn="r">
              <a:spcBef>
                <a:spcPts val="0"/>
              </a:spcBef>
              <a:buNone/>
              <a:defRPr b="0" i="0" sz="1200" u="none" cap="none" strike="noStrike">
                <a:solidFill>
                  <a:srgbClr val="888888"/>
                </a:solidFill>
                <a:latin typeface="Gill Sans"/>
                <a:ea typeface="Gill Sans"/>
                <a:cs typeface="Gill Sans"/>
                <a:sym typeface="Gill Sans"/>
              </a:defRPr>
            </a:lvl6pPr>
            <a:lvl7pPr indent="0" lvl="6" marL="0" marR="0" rtl="0" algn="r">
              <a:spcBef>
                <a:spcPts val="0"/>
              </a:spcBef>
              <a:buNone/>
              <a:defRPr b="0" i="0" sz="1200" u="none" cap="none" strike="noStrike">
                <a:solidFill>
                  <a:srgbClr val="888888"/>
                </a:solidFill>
                <a:latin typeface="Gill Sans"/>
                <a:ea typeface="Gill Sans"/>
                <a:cs typeface="Gill Sans"/>
                <a:sym typeface="Gill Sans"/>
              </a:defRPr>
            </a:lvl7pPr>
            <a:lvl8pPr indent="0" lvl="7" marL="0" marR="0" rtl="0" algn="r">
              <a:spcBef>
                <a:spcPts val="0"/>
              </a:spcBef>
              <a:buNone/>
              <a:defRPr b="0" i="0" sz="1200" u="none" cap="none" strike="noStrike">
                <a:solidFill>
                  <a:srgbClr val="888888"/>
                </a:solidFill>
                <a:latin typeface="Gill Sans"/>
                <a:ea typeface="Gill Sans"/>
                <a:cs typeface="Gill Sans"/>
                <a:sym typeface="Gill Sans"/>
              </a:defRPr>
            </a:lvl8pPr>
            <a:lvl9pPr indent="0" lvl="8" marL="0" marR="0" rtl="0" algn="r">
              <a:spcBef>
                <a:spcPts val="0"/>
              </a:spcBef>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s-MX"/>
              <a:t>‹#›</a:t>
            </a:fld>
            <a:endParaRPr/>
          </a:p>
        </p:txBody>
      </p:sp>
      <p:sp>
        <p:nvSpPr>
          <p:cNvPr id="46" name="Google Shape;46;p102"/>
          <p:cNvSpPr txBox="1"/>
          <p:nvPr>
            <p:ph type="title"/>
          </p:nvPr>
        </p:nvSpPr>
        <p:spPr>
          <a:xfrm>
            <a:off x="1689100" y="51986"/>
            <a:ext cx="6736566" cy="445059"/>
          </a:xfrm>
          <a:prstGeom prst="rect">
            <a:avLst/>
          </a:prstGeom>
          <a:noFill/>
          <a:ln>
            <a:noFill/>
          </a:ln>
        </p:spPr>
        <p:txBody>
          <a:bodyPr anchorCtr="0" anchor="ctr" bIns="45700" lIns="91425" spcFirstLastPara="1" rIns="91425" wrap="square" tIns="45700">
            <a:noAutofit/>
          </a:bodyPr>
          <a:lstStyle>
            <a:lvl1pPr lvl="0" marR="0" rtl="0" algn="ctr">
              <a:lnSpc>
                <a:spcPct val="90000"/>
              </a:lnSpc>
              <a:spcBef>
                <a:spcPts val="0"/>
              </a:spcBef>
              <a:spcAft>
                <a:spcPts val="0"/>
              </a:spcAft>
              <a:buClr>
                <a:schemeClr val="lt1"/>
              </a:buClr>
              <a:buSzPts val="2400"/>
              <a:buFont typeface="Gill Sans"/>
              <a:buNone/>
              <a:defRPr b="1" i="0" sz="2400" u="none" cap="none" strike="noStrike">
                <a:solidFill>
                  <a:schemeClr val="lt1"/>
                </a:solidFill>
                <a:latin typeface="Gill Sans"/>
                <a:ea typeface="Gill Sans"/>
                <a:cs typeface="Gill Sans"/>
                <a:sym typeface="Gill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7" name="Google Shape;47;p102"/>
          <p:cNvSpPr txBox="1"/>
          <p:nvPr>
            <p:ph idx="1" type="body"/>
          </p:nvPr>
        </p:nvSpPr>
        <p:spPr>
          <a:xfrm>
            <a:off x="552965" y="1142761"/>
            <a:ext cx="7886700" cy="4351338"/>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000"/>
              </a:spcBef>
              <a:spcAft>
                <a:spcPts val="0"/>
              </a:spcAft>
              <a:buClr>
                <a:schemeClr val="dk1"/>
              </a:buClr>
              <a:buSzPts val="2400"/>
              <a:buFont typeface="Arial"/>
              <a:buChar char="•"/>
              <a:defRPr b="0" i="0" sz="2400" u="none" cap="none" strike="noStrike">
                <a:solidFill>
                  <a:schemeClr val="dk1"/>
                </a:solidFill>
                <a:latin typeface="Gill Sans"/>
                <a:ea typeface="Gill Sans"/>
                <a:cs typeface="Gill Sans"/>
                <a:sym typeface="Gill Sans"/>
              </a:defRPr>
            </a:lvl1pPr>
            <a:lvl2pPr indent="-355600" lvl="1" marL="9144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Gill Sans"/>
                <a:ea typeface="Gill Sans"/>
                <a:cs typeface="Gill Sans"/>
                <a:sym typeface="Gill Sans"/>
              </a:defRPr>
            </a:lvl2pPr>
            <a:lvl3pPr indent="-342900" lvl="2" marL="1371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3pPr>
            <a:lvl4pPr indent="-330200" lvl="3" marL="1828800" marR="0" rtl="0" algn="l">
              <a:lnSpc>
                <a:spcPct val="90000"/>
              </a:lnSpc>
              <a:spcBef>
                <a:spcPts val="500"/>
              </a:spcBef>
              <a:spcAft>
                <a:spcPts val="0"/>
              </a:spcAft>
              <a:buClr>
                <a:schemeClr val="dk1"/>
              </a:buClr>
              <a:buSzPts val="1600"/>
              <a:buFont typeface="Arial"/>
              <a:buChar char="•"/>
              <a:defRPr b="0" i="0" sz="1600" u="none" cap="none" strike="noStrike">
                <a:solidFill>
                  <a:schemeClr val="dk1"/>
                </a:solidFill>
                <a:latin typeface="Gill Sans"/>
                <a:ea typeface="Gill Sans"/>
                <a:cs typeface="Gill Sans"/>
                <a:sym typeface="Gill Sans"/>
              </a:defRPr>
            </a:lvl4pPr>
            <a:lvl5pPr indent="-330200" lvl="4" marL="2286000" marR="0" rtl="0" algn="l">
              <a:lnSpc>
                <a:spcPct val="90000"/>
              </a:lnSpc>
              <a:spcBef>
                <a:spcPts val="500"/>
              </a:spcBef>
              <a:spcAft>
                <a:spcPts val="0"/>
              </a:spcAft>
              <a:buClr>
                <a:schemeClr val="dk1"/>
              </a:buClr>
              <a:buSzPts val="1600"/>
              <a:buFont typeface="Arial"/>
              <a:buChar char="•"/>
              <a:defRPr b="0" i="0" sz="1600" u="none" cap="none" strike="noStrike">
                <a:solidFill>
                  <a:schemeClr val="dk1"/>
                </a:solidFill>
                <a:latin typeface="Gill Sans"/>
                <a:ea typeface="Gill Sans"/>
                <a:cs typeface="Gill Sans"/>
                <a:sym typeface="Gill Sans"/>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9pPr>
          </a:lstStyle>
          <a:p/>
        </p:txBody>
      </p:sp>
      <p:sp>
        <p:nvSpPr>
          <p:cNvPr id="48" name="Google Shape;48;p102"/>
          <p:cNvSpPr txBox="1"/>
          <p:nvPr>
            <p:ph idx="11" type="ftr"/>
          </p:nvPr>
        </p:nvSpPr>
        <p:spPr>
          <a:xfrm>
            <a:off x="2879249" y="6438238"/>
            <a:ext cx="3385498"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Tree>
  </p:cSld>
  <p:clrMap accent1="accent1" accent2="accent2" accent3="accent3" accent4="accent4" accent5="accent5" accent6="accent6" bg1="lt1" bg2="dk2" tx1="dk1" tx2="lt2" folHlink="folHlink" hlink="hlink"/>
  <p:sldLayoutIdLst>
    <p:sldLayoutId id="2147483653" r:id="rId6"/>
    <p:sldLayoutId id="2147483654" r:id="rId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8" name="Shape 58"/>
        <p:cNvGrpSpPr/>
        <p:nvPr/>
      </p:nvGrpSpPr>
      <p:grpSpPr>
        <a:xfrm>
          <a:off x="0" y="0"/>
          <a:ext cx="0" cy="0"/>
          <a:chOff x="0" y="0"/>
          <a:chExt cx="0" cy="0"/>
        </a:xfrm>
      </p:grpSpPr>
      <p:sp>
        <p:nvSpPr>
          <p:cNvPr id="59" name="Google Shape;59;p104"/>
          <p:cNvSpPr/>
          <p:nvPr/>
        </p:nvSpPr>
        <p:spPr>
          <a:xfrm>
            <a:off x="1673461" y="0"/>
            <a:ext cx="6750564" cy="558801"/>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Gill Sans"/>
              <a:buNone/>
            </a:pPr>
            <a:r>
              <a:t/>
            </a:r>
            <a:endParaRPr b="0" i="0" sz="1800" u="none" cap="none" strike="noStrike">
              <a:solidFill>
                <a:srgbClr val="FFFFFF"/>
              </a:solidFill>
              <a:latin typeface="Calibri"/>
              <a:ea typeface="Calibri"/>
              <a:cs typeface="Calibri"/>
              <a:sym typeface="Calibri"/>
            </a:endParaRPr>
          </a:p>
        </p:txBody>
      </p:sp>
      <p:pic>
        <p:nvPicPr>
          <p:cNvPr id="60" name="Google Shape;60;p104"/>
          <p:cNvPicPr preferRelativeResize="0"/>
          <p:nvPr/>
        </p:nvPicPr>
        <p:blipFill rotWithShape="1">
          <a:blip r:embed="rId1">
            <a:alphaModFix/>
          </a:blip>
          <a:srcRect b="15262" l="1538" r="770" t="20344"/>
          <a:stretch/>
        </p:blipFill>
        <p:spPr>
          <a:xfrm>
            <a:off x="-15639" y="6686393"/>
            <a:ext cx="9175275" cy="185824"/>
          </a:xfrm>
          <a:prstGeom prst="rect">
            <a:avLst/>
          </a:prstGeom>
          <a:noFill/>
          <a:ln>
            <a:noFill/>
          </a:ln>
        </p:spPr>
      </p:pic>
      <p:pic>
        <p:nvPicPr>
          <p:cNvPr id="61" name="Google Shape;61;p104"/>
          <p:cNvPicPr preferRelativeResize="0"/>
          <p:nvPr/>
        </p:nvPicPr>
        <p:blipFill rotWithShape="1">
          <a:blip r:embed="rId2">
            <a:alphaModFix/>
          </a:blip>
          <a:srcRect b="9525" l="0" r="0" t="7539"/>
          <a:stretch/>
        </p:blipFill>
        <p:spPr>
          <a:xfrm>
            <a:off x="-15639" y="1"/>
            <a:ext cx="1689100" cy="558800"/>
          </a:xfrm>
          <a:prstGeom prst="rect">
            <a:avLst/>
          </a:prstGeom>
          <a:noFill/>
          <a:ln>
            <a:noFill/>
          </a:ln>
        </p:spPr>
      </p:pic>
      <p:sp>
        <p:nvSpPr>
          <p:cNvPr id="62" name="Google Shape;62;p104"/>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Gill Sans"/>
                <a:ea typeface="Gill Sans"/>
                <a:cs typeface="Gill Sans"/>
                <a:sym typeface="Gill Sans"/>
              </a:defRPr>
            </a:lvl1pPr>
            <a:lvl2pPr indent="0" lvl="1" marL="0" marR="0" rtl="0" algn="r">
              <a:spcBef>
                <a:spcPts val="0"/>
              </a:spcBef>
              <a:buNone/>
              <a:defRPr b="0" i="0" sz="1200" u="none" cap="none" strike="noStrike">
                <a:solidFill>
                  <a:srgbClr val="888888"/>
                </a:solidFill>
                <a:latin typeface="Gill Sans"/>
                <a:ea typeface="Gill Sans"/>
                <a:cs typeface="Gill Sans"/>
                <a:sym typeface="Gill Sans"/>
              </a:defRPr>
            </a:lvl2pPr>
            <a:lvl3pPr indent="0" lvl="2" marL="0" marR="0" rtl="0" algn="r">
              <a:spcBef>
                <a:spcPts val="0"/>
              </a:spcBef>
              <a:buNone/>
              <a:defRPr b="0" i="0" sz="1200" u="none" cap="none" strike="noStrike">
                <a:solidFill>
                  <a:srgbClr val="888888"/>
                </a:solidFill>
                <a:latin typeface="Gill Sans"/>
                <a:ea typeface="Gill Sans"/>
                <a:cs typeface="Gill Sans"/>
                <a:sym typeface="Gill Sans"/>
              </a:defRPr>
            </a:lvl3pPr>
            <a:lvl4pPr indent="0" lvl="3" marL="0" marR="0" rtl="0" algn="r">
              <a:spcBef>
                <a:spcPts val="0"/>
              </a:spcBef>
              <a:buNone/>
              <a:defRPr b="0" i="0" sz="1200" u="none" cap="none" strike="noStrike">
                <a:solidFill>
                  <a:srgbClr val="888888"/>
                </a:solidFill>
                <a:latin typeface="Gill Sans"/>
                <a:ea typeface="Gill Sans"/>
                <a:cs typeface="Gill Sans"/>
                <a:sym typeface="Gill Sans"/>
              </a:defRPr>
            </a:lvl4pPr>
            <a:lvl5pPr indent="0" lvl="4" marL="0" marR="0" rtl="0" algn="r">
              <a:spcBef>
                <a:spcPts val="0"/>
              </a:spcBef>
              <a:buNone/>
              <a:defRPr b="0" i="0" sz="1200" u="none" cap="none" strike="noStrike">
                <a:solidFill>
                  <a:srgbClr val="888888"/>
                </a:solidFill>
                <a:latin typeface="Gill Sans"/>
                <a:ea typeface="Gill Sans"/>
                <a:cs typeface="Gill Sans"/>
                <a:sym typeface="Gill Sans"/>
              </a:defRPr>
            </a:lvl5pPr>
            <a:lvl6pPr indent="0" lvl="5" marL="0" marR="0" rtl="0" algn="r">
              <a:spcBef>
                <a:spcPts val="0"/>
              </a:spcBef>
              <a:buNone/>
              <a:defRPr b="0" i="0" sz="1200" u="none" cap="none" strike="noStrike">
                <a:solidFill>
                  <a:srgbClr val="888888"/>
                </a:solidFill>
                <a:latin typeface="Gill Sans"/>
                <a:ea typeface="Gill Sans"/>
                <a:cs typeface="Gill Sans"/>
                <a:sym typeface="Gill Sans"/>
              </a:defRPr>
            </a:lvl6pPr>
            <a:lvl7pPr indent="0" lvl="6" marL="0" marR="0" rtl="0" algn="r">
              <a:spcBef>
                <a:spcPts val="0"/>
              </a:spcBef>
              <a:buNone/>
              <a:defRPr b="0" i="0" sz="1200" u="none" cap="none" strike="noStrike">
                <a:solidFill>
                  <a:srgbClr val="888888"/>
                </a:solidFill>
                <a:latin typeface="Gill Sans"/>
                <a:ea typeface="Gill Sans"/>
                <a:cs typeface="Gill Sans"/>
                <a:sym typeface="Gill Sans"/>
              </a:defRPr>
            </a:lvl7pPr>
            <a:lvl8pPr indent="0" lvl="7" marL="0" marR="0" rtl="0" algn="r">
              <a:spcBef>
                <a:spcPts val="0"/>
              </a:spcBef>
              <a:buNone/>
              <a:defRPr b="0" i="0" sz="1200" u="none" cap="none" strike="noStrike">
                <a:solidFill>
                  <a:srgbClr val="888888"/>
                </a:solidFill>
                <a:latin typeface="Gill Sans"/>
                <a:ea typeface="Gill Sans"/>
                <a:cs typeface="Gill Sans"/>
                <a:sym typeface="Gill Sans"/>
              </a:defRPr>
            </a:lvl8pPr>
            <a:lvl9pPr indent="0" lvl="8" marL="0" marR="0" rtl="0" algn="r">
              <a:spcBef>
                <a:spcPts val="0"/>
              </a:spcBef>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s-MX"/>
              <a:t>‹#›</a:t>
            </a:fld>
            <a:endParaRPr/>
          </a:p>
        </p:txBody>
      </p:sp>
      <p:pic>
        <p:nvPicPr>
          <p:cNvPr id="63" name="Google Shape;63;p104"/>
          <p:cNvPicPr preferRelativeResize="0"/>
          <p:nvPr/>
        </p:nvPicPr>
        <p:blipFill rotWithShape="1">
          <a:blip r:embed="rId3">
            <a:alphaModFix/>
          </a:blip>
          <a:srcRect b="18796" l="2545" r="66225" t="24150"/>
          <a:stretch/>
        </p:blipFill>
        <p:spPr>
          <a:xfrm>
            <a:off x="8439665" y="7184"/>
            <a:ext cx="704335" cy="733040"/>
          </a:xfrm>
          <a:prstGeom prst="rect">
            <a:avLst/>
          </a:prstGeom>
          <a:noFill/>
          <a:ln>
            <a:noFill/>
          </a:ln>
        </p:spPr>
      </p:pic>
      <p:sp>
        <p:nvSpPr>
          <p:cNvPr id="64" name="Google Shape;64;p104"/>
          <p:cNvSpPr txBox="1"/>
          <p:nvPr>
            <p:ph type="title"/>
          </p:nvPr>
        </p:nvSpPr>
        <p:spPr>
          <a:xfrm>
            <a:off x="1697365" y="33030"/>
            <a:ext cx="6742300" cy="489346"/>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lt1"/>
              </a:buClr>
              <a:buSzPts val="2400"/>
              <a:buFont typeface="Gill Sans"/>
              <a:buNone/>
              <a:defRPr b="1" i="0" sz="2400" u="none" cap="none" strike="noStrike">
                <a:solidFill>
                  <a:schemeClr val="lt1"/>
                </a:solidFill>
                <a:latin typeface="Gill Sans"/>
                <a:ea typeface="Gill Sans"/>
                <a:cs typeface="Gill Sans"/>
                <a:sym typeface="Gill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5" name="Google Shape;65;p104"/>
          <p:cNvSpPr txBox="1"/>
          <p:nvPr>
            <p:ph idx="1" type="body"/>
          </p:nvPr>
        </p:nvSpPr>
        <p:spPr>
          <a:xfrm>
            <a:off x="419644" y="1139836"/>
            <a:ext cx="7886700" cy="4351338"/>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000"/>
              </a:spcBef>
              <a:spcAft>
                <a:spcPts val="0"/>
              </a:spcAft>
              <a:buClr>
                <a:schemeClr val="dk1"/>
              </a:buClr>
              <a:buSzPts val="2400"/>
              <a:buFont typeface="Arial"/>
              <a:buChar char="•"/>
              <a:defRPr b="0" i="0" sz="2400" u="none" cap="none" strike="noStrike">
                <a:solidFill>
                  <a:schemeClr val="dk1"/>
                </a:solidFill>
                <a:latin typeface="Gill Sans"/>
                <a:ea typeface="Gill Sans"/>
                <a:cs typeface="Gill Sans"/>
                <a:sym typeface="Gill Sans"/>
              </a:defRPr>
            </a:lvl1pPr>
            <a:lvl2pPr indent="-355600" lvl="1" marL="9144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Gill Sans"/>
                <a:ea typeface="Gill Sans"/>
                <a:cs typeface="Gill Sans"/>
                <a:sym typeface="Gill Sans"/>
              </a:defRPr>
            </a:lvl2pPr>
            <a:lvl3pPr indent="-342900" lvl="2" marL="1371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3pPr>
            <a:lvl4pPr indent="-330200" lvl="3" marL="1828800" marR="0" rtl="0" algn="l">
              <a:lnSpc>
                <a:spcPct val="90000"/>
              </a:lnSpc>
              <a:spcBef>
                <a:spcPts val="500"/>
              </a:spcBef>
              <a:spcAft>
                <a:spcPts val="0"/>
              </a:spcAft>
              <a:buClr>
                <a:schemeClr val="dk1"/>
              </a:buClr>
              <a:buSzPts val="1600"/>
              <a:buFont typeface="Arial"/>
              <a:buChar char="•"/>
              <a:defRPr b="0" i="0" sz="1600" u="none" cap="none" strike="noStrike">
                <a:solidFill>
                  <a:schemeClr val="dk1"/>
                </a:solidFill>
                <a:latin typeface="Gill Sans"/>
                <a:ea typeface="Gill Sans"/>
                <a:cs typeface="Gill Sans"/>
                <a:sym typeface="Gill Sans"/>
              </a:defRPr>
            </a:lvl4pPr>
            <a:lvl5pPr indent="-330200" lvl="4" marL="2286000" marR="0" rtl="0" algn="l">
              <a:lnSpc>
                <a:spcPct val="90000"/>
              </a:lnSpc>
              <a:spcBef>
                <a:spcPts val="500"/>
              </a:spcBef>
              <a:spcAft>
                <a:spcPts val="0"/>
              </a:spcAft>
              <a:buClr>
                <a:schemeClr val="dk1"/>
              </a:buClr>
              <a:buSzPts val="1600"/>
              <a:buFont typeface="Arial"/>
              <a:buChar char="•"/>
              <a:defRPr b="0" i="0" sz="1600" u="none" cap="none" strike="noStrike">
                <a:solidFill>
                  <a:schemeClr val="dk1"/>
                </a:solidFill>
                <a:latin typeface="Gill Sans"/>
                <a:ea typeface="Gill Sans"/>
                <a:cs typeface="Gill Sans"/>
                <a:sym typeface="Gill Sans"/>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ill Sans"/>
                <a:ea typeface="Gill Sans"/>
                <a:cs typeface="Gill Sans"/>
                <a:sym typeface="Gill Sans"/>
              </a:defRPr>
            </a:lvl9pPr>
          </a:lstStyle>
          <a:p/>
        </p:txBody>
      </p:sp>
      <p:sp>
        <p:nvSpPr>
          <p:cNvPr id="66" name="Google Shape;66;p104"/>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Tree>
  </p:cSld>
  <p:clrMap accent1="accent1" accent2="accent2" accent3="accent3" accent4="accent4" accent5="accent5" accent6="accent6" bg1="lt1" bg2="dk2" tx1="dk1" tx2="lt2" folHlink="folHlink" hlink="hlink"/>
  <p:sldLayoutIdLst>
    <p:sldLayoutId id="2147483656" r:id="rId4"/>
    <p:sldLayoutId id="2147483657" r:id="rId5"/>
    <p:sldLayoutId id="2147483658" r:id="rId6"/>
    <p:sldLayoutId id="2147483659" r:id="rId7"/>
    <p:sldLayoutId id="2147483660"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1" name="Shape 91"/>
        <p:cNvGrpSpPr/>
        <p:nvPr/>
      </p:nvGrpSpPr>
      <p:grpSpPr>
        <a:xfrm>
          <a:off x="0" y="0"/>
          <a:ext cx="0" cy="0"/>
          <a:chOff x="0" y="0"/>
          <a:chExt cx="0" cy="0"/>
        </a:xfrm>
      </p:grpSpPr>
      <p:sp>
        <p:nvSpPr>
          <p:cNvPr id="92" name="Google Shape;92;p113"/>
          <p:cNvSpPr/>
          <p:nvPr/>
        </p:nvSpPr>
        <p:spPr>
          <a:xfrm>
            <a:off x="10916" y="-2"/>
            <a:ext cx="9143999" cy="6858000"/>
          </a:xfrm>
          <a:prstGeom prst="rect">
            <a:avLst/>
          </a:prstGeom>
          <a:solidFill>
            <a:srgbClr val="F2F2F2"/>
          </a:solidFill>
          <a:ln cap="flat" cmpd="sng" w="9525">
            <a:solidFill>
              <a:srgbClr val="F2F2F2"/>
            </a:solidFill>
            <a:prstDash val="solid"/>
            <a:round/>
            <a:headEnd len="sm" w="sm" type="none"/>
            <a:tailEnd len="sm" w="sm" type="none"/>
          </a:ln>
          <a:effectLst>
            <a:outerShdw blurRad="50800" rotWithShape="0" dir="2700000" dist="38100">
              <a:srgbClr val="000000">
                <a:alpha val="6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3" name="Google Shape;93;p113"/>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81000" lvl="0" marL="457200" marR="0" rtl="0" algn="l">
              <a:spcBef>
                <a:spcPts val="480"/>
              </a:spcBef>
              <a:spcAft>
                <a:spcPts val="0"/>
              </a:spcAft>
              <a:buClr>
                <a:srgbClr val="3F3F3F"/>
              </a:buClr>
              <a:buSzPts val="2400"/>
              <a:buFont typeface="Arial"/>
              <a:buChar char="•"/>
              <a:defRPr b="0" i="0" sz="2400" u="none" cap="none" strike="noStrike">
                <a:solidFill>
                  <a:srgbClr val="3F3F3F"/>
                </a:solidFill>
                <a:latin typeface="Gill Sans"/>
                <a:ea typeface="Gill Sans"/>
                <a:cs typeface="Gill Sans"/>
                <a:sym typeface="Gill Sans"/>
              </a:defRPr>
            </a:lvl1pPr>
            <a:lvl2pPr indent="-355600" lvl="1" marL="914400" marR="0" rtl="0" algn="l">
              <a:spcBef>
                <a:spcPts val="400"/>
              </a:spcBef>
              <a:spcAft>
                <a:spcPts val="0"/>
              </a:spcAft>
              <a:buClr>
                <a:srgbClr val="3F3F3F"/>
              </a:buClr>
              <a:buSzPts val="2000"/>
              <a:buFont typeface="Arial"/>
              <a:buChar char="–"/>
              <a:defRPr b="0" i="0" sz="2000" u="none" cap="none" strike="noStrike">
                <a:solidFill>
                  <a:srgbClr val="3F3F3F"/>
                </a:solidFill>
                <a:latin typeface="Gill Sans"/>
                <a:ea typeface="Gill Sans"/>
                <a:cs typeface="Gill Sans"/>
                <a:sym typeface="Gill Sans"/>
              </a:defRPr>
            </a:lvl2pPr>
            <a:lvl3pPr indent="-342900" lvl="2" marL="1371600" marR="0" rtl="0" algn="l">
              <a:spcBef>
                <a:spcPts val="360"/>
              </a:spcBef>
              <a:spcAft>
                <a:spcPts val="0"/>
              </a:spcAft>
              <a:buClr>
                <a:srgbClr val="3F3F3F"/>
              </a:buClr>
              <a:buSzPts val="1800"/>
              <a:buFont typeface="Arial"/>
              <a:buChar char="•"/>
              <a:defRPr b="0" i="0" sz="1800" u="none" cap="none" strike="noStrike">
                <a:solidFill>
                  <a:srgbClr val="3F3F3F"/>
                </a:solidFill>
                <a:latin typeface="Gill Sans"/>
                <a:ea typeface="Gill Sans"/>
                <a:cs typeface="Gill Sans"/>
                <a:sym typeface="Gill Sans"/>
              </a:defRPr>
            </a:lvl3pPr>
            <a:lvl4pPr indent="-330200" lvl="3" marL="1828800" marR="0" rtl="0" algn="l">
              <a:spcBef>
                <a:spcPts val="320"/>
              </a:spcBef>
              <a:spcAft>
                <a:spcPts val="0"/>
              </a:spcAft>
              <a:buClr>
                <a:srgbClr val="3F3F3F"/>
              </a:buClr>
              <a:buSzPts val="1600"/>
              <a:buFont typeface="Arial"/>
              <a:buChar char="–"/>
              <a:defRPr b="0" i="0" sz="1600" u="none" cap="none" strike="noStrike">
                <a:solidFill>
                  <a:srgbClr val="3F3F3F"/>
                </a:solidFill>
                <a:latin typeface="Gill Sans"/>
                <a:ea typeface="Gill Sans"/>
                <a:cs typeface="Gill Sans"/>
                <a:sym typeface="Gill Sans"/>
              </a:defRPr>
            </a:lvl4pPr>
            <a:lvl5pPr indent="-330200" lvl="4" marL="2286000" marR="0" rtl="0" algn="l">
              <a:spcBef>
                <a:spcPts val="320"/>
              </a:spcBef>
              <a:spcAft>
                <a:spcPts val="0"/>
              </a:spcAft>
              <a:buClr>
                <a:srgbClr val="3F3F3F"/>
              </a:buClr>
              <a:buSzPts val="1600"/>
              <a:buFont typeface="Arial"/>
              <a:buChar char="»"/>
              <a:defRPr b="0" i="0" sz="1600" u="none" cap="none" strike="noStrike">
                <a:solidFill>
                  <a:srgbClr val="3F3F3F"/>
                </a:solidFill>
                <a:latin typeface="Gill Sans"/>
                <a:ea typeface="Gill Sans"/>
                <a:cs typeface="Gill Sans"/>
                <a:sym typeface="Gill San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Gill Sans"/>
                <a:ea typeface="Gill Sans"/>
                <a:cs typeface="Gill Sans"/>
                <a:sym typeface="Gill San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Gill Sans"/>
                <a:ea typeface="Gill Sans"/>
                <a:cs typeface="Gill Sans"/>
                <a:sym typeface="Gill San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Gill Sans"/>
                <a:ea typeface="Gill Sans"/>
                <a:cs typeface="Gill Sans"/>
                <a:sym typeface="Gill San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Gill Sans"/>
                <a:ea typeface="Gill Sans"/>
                <a:cs typeface="Gill Sans"/>
                <a:sym typeface="Gill Sans"/>
              </a:defRPr>
            </a:lvl9pPr>
          </a:lstStyle>
          <a:p/>
        </p:txBody>
      </p:sp>
      <p:sp>
        <p:nvSpPr>
          <p:cNvPr id="94" name="Google Shape;94;p113"/>
          <p:cNvSpPr txBox="1"/>
          <p:nvPr>
            <p:ph idx="11" type="ftr"/>
          </p:nvPr>
        </p:nvSpPr>
        <p:spPr>
          <a:xfrm>
            <a:off x="2868415" y="6492875"/>
            <a:ext cx="3428999"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95" name="Google Shape;95;p113"/>
          <p:cNvSpPr txBox="1"/>
          <p:nvPr>
            <p:ph idx="12" type="sldNum"/>
          </p:nvPr>
        </p:nvSpPr>
        <p:spPr>
          <a:xfrm>
            <a:off x="7032232" y="6475719"/>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Gill Sans"/>
                <a:ea typeface="Gill Sans"/>
                <a:cs typeface="Gill Sans"/>
                <a:sym typeface="Gill Sans"/>
              </a:defRPr>
            </a:lvl1pPr>
            <a:lvl2pPr indent="0" lvl="1" marL="0" marR="0" rtl="0" algn="r">
              <a:spcBef>
                <a:spcPts val="0"/>
              </a:spcBef>
              <a:buNone/>
              <a:defRPr sz="1200">
                <a:solidFill>
                  <a:srgbClr val="888888"/>
                </a:solidFill>
                <a:latin typeface="Gill Sans"/>
                <a:ea typeface="Gill Sans"/>
                <a:cs typeface="Gill Sans"/>
                <a:sym typeface="Gill Sans"/>
              </a:defRPr>
            </a:lvl2pPr>
            <a:lvl3pPr indent="0" lvl="2" marL="0" marR="0" rtl="0" algn="r">
              <a:spcBef>
                <a:spcPts val="0"/>
              </a:spcBef>
              <a:buNone/>
              <a:defRPr sz="1200">
                <a:solidFill>
                  <a:srgbClr val="888888"/>
                </a:solidFill>
                <a:latin typeface="Gill Sans"/>
                <a:ea typeface="Gill Sans"/>
                <a:cs typeface="Gill Sans"/>
                <a:sym typeface="Gill Sans"/>
              </a:defRPr>
            </a:lvl3pPr>
            <a:lvl4pPr indent="0" lvl="3" marL="0" marR="0" rtl="0" algn="r">
              <a:spcBef>
                <a:spcPts val="0"/>
              </a:spcBef>
              <a:buNone/>
              <a:defRPr sz="1200">
                <a:solidFill>
                  <a:srgbClr val="888888"/>
                </a:solidFill>
                <a:latin typeface="Gill Sans"/>
                <a:ea typeface="Gill Sans"/>
                <a:cs typeface="Gill Sans"/>
                <a:sym typeface="Gill Sans"/>
              </a:defRPr>
            </a:lvl4pPr>
            <a:lvl5pPr indent="0" lvl="4" marL="0" marR="0" rtl="0" algn="r">
              <a:spcBef>
                <a:spcPts val="0"/>
              </a:spcBef>
              <a:buNone/>
              <a:defRPr sz="1200">
                <a:solidFill>
                  <a:srgbClr val="888888"/>
                </a:solidFill>
                <a:latin typeface="Gill Sans"/>
                <a:ea typeface="Gill Sans"/>
                <a:cs typeface="Gill Sans"/>
                <a:sym typeface="Gill Sans"/>
              </a:defRPr>
            </a:lvl5pPr>
            <a:lvl6pPr indent="0" lvl="5" marL="0" marR="0" rtl="0" algn="r">
              <a:spcBef>
                <a:spcPts val="0"/>
              </a:spcBef>
              <a:buNone/>
              <a:defRPr sz="1200">
                <a:solidFill>
                  <a:srgbClr val="888888"/>
                </a:solidFill>
                <a:latin typeface="Gill Sans"/>
                <a:ea typeface="Gill Sans"/>
                <a:cs typeface="Gill Sans"/>
                <a:sym typeface="Gill Sans"/>
              </a:defRPr>
            </a:lvl6pPr>
            <a:lvl7pPr indent="0" lvl="6" marL="0" marR="0" rtl="0" algn="r">
              <a:spcBef>
                <a:spcPts val="0"/>
              </a:spcBef>
              <a:buNone/>
              <a:defRPr sz="1200">
                <a:solidFill>
                  <a:srgbClr val="888888"/>
                </a:solidFill>
                <a:latin typeface="Gill Sans"/>
                <a:ea typeface="Gill Sans"/>
                <a:cs typeface="Gill Sans"/>
                <a:sym typeface="Gill Sans"/>
              </a:defRPr>
            </a:lvl7pPr>
            <a:lvl8pPr indent="0" lvl="7" marL="0" marR="0" rtl="0" algn="r">
              <a:spcBef>
                <a:spcPts val="0"/>
              </a:spcBef>
              <a:buNone/>
              <a:defRPr sz="1200">
                <a:solidFill>
                  <a:srgbClr val="888888"/>
                </a:solidFill>
                <a:latin typeface="Gill Sans"/>
                <a:ea typeface="Gill Sans"/>
                <a:cs typeface="Gill Sans"/>
                <a:sym typeface="Gill Sans"/>
              </a:defRPr>
            </a:lvl8pPr>
            <a:lvl9pPr indent="0" lvl="8" marL="0" marR="0" rtl="0" algn="r">
              <a:spcBef>
                <a:spcPts val="0"/>
              </a:spcBef>
              <a:buNone/>
              <a:defRPr sz="1200">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s-MX"/>
              <a:t>‹#›</a:t>
            </a:fld>
            <a:endParaRPr/>
          </a:p>
        </p:txBody>
      </p:sp>
      <p:pic>
        <p:nvPicPr>
          <p:cNvPr id="96" name="Google Shape;96;p113"/>
          <p:cNvPicPr preferRelativeResize="0"/>
          <p:nvPr/>
        </p:nvPicPr>
        <p:blipFill rotWithShape="1">
          <a:blip r:embed="rId2">
            <a:alphaModFix/>
          </a:blip>
          <a:srcRect b="10643" l="0" r="0" t="8645"/>
          <a:stretch/>
        </p:blipFill>
        <p:spPr>
          <a:xfrm>
            <a:off x="-1" y="-1"/>
            <a:ext cx="1701802" cy="546101"/>
          </a:xfrm>
          <a:prstGeom prst="rect">
            <a:avLst/>
          </a:prstGeom>
          <a:noFill/>
          <a:ln>
            <a:noFill/>
          </a:ln>
        </p:spPr>
      </p:pic>
      <p:sp>
        <p:nvSpPr>
          <p:cNvPr id="97" name="Google Shape;97;p113"/>
          <p:cNvSpPr/>
          <p:nvPr/>
        </p:nvSpPr>
        <p:spPr>
          <a:xfrm>
            <a:off x="1701801" y="-2"/>
            <a:ext cx="7442199" cy="546099"/>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Gill Sans"/>
              <a:buNone/>
            </a:pPr>
            <a:r>
              <a:t/>
            </a:r>
            <a:endParaRPr b="0" i="0" sz="1800" u="none" cap="none" strike="noStrike">
              <a:solidFill>
                <a:srgbClr val="FFFFFF"/>
              </a:solidFill>
              <a:latin typeface="Calibri"/>
              <a:ea typeface="Calibri"/>
              <a:cs typeface="Calibri"/>
              <a:sym typeface="Calibri"/>
            </a:endParaRPr>
          </a:p>
        </p:txBody>
      </p:sp>
      <p:sp>
        <p:nvSpPr>
          <p:cNvPr id="98" name="Google Shape;98;p113"/>
          <p:cNvSpPr txBox="1"/>
          <p:nvPr>
            <p:ph type="title"/>
          </p:nvPr>
        </p:nvSpPr>
        <p:spPr>
          <a:xfrm>
            <a:off x="1701801" y="0"/>
            <a:ext cx="7431283" cy="546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chemeClr val="lt1"/>
              </a:buClr>
              <a:buSzPts val="2400"/>
              <a:buFont typeface="Gill Sans"/>
              <a:buNone/>
              <a:defRPr b="1" i="0" sz="2400" u="none" cap="none" strike="noStrike">
                <a:solidFill>
                  <a:schemeClr val="lt1"/>
                </a:solidFill>
                <a:latin typeface="Gill Sans"/>
                <a:ea typeface="Gill Sans"/>
                <a:cs typeface="Gill Sans"/>
                <a:sym typeface="Gill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99" name="Google Shape;99;p113"/>
          <p:cNvPicPr preferRelativeResize="0"/>
          <p:nvPr/>
        </p:nvPicPr>
        <p:blipFill rotWithShape="1">
          <a:blip r:embed="rId3">
            <a:alphaModFix/>
          </a:blip>
          <a:srcRect b="9677" l="21007" r="13164" t="16595"/>
          <a:stretch/>
        </p:blipFill>
        <p:spPr>
          <a:xfrm>
            <a:off x="232011" y="5575063"/>
            <a:ext cx="1023583" cy="114641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2" r:id="rId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24.png"/><Relationship Id="rId4" Type="http://schemas.openxmlformats.org/officeDocument/2006/relationships/image" Target="../media/image29.png"/><Relationship Id="rId5"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26.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30.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1" Type="http://schemas.openxmlformats.org/officeDocument/2006/relationships/slide" Target="/ppt/slides/slide61.xml"/><Relationship Id="rId10" Type="http://schemas.openxmlformats.org/officeDocument/2006/relationships/slide" Target="/ppt/slides/slide59.xml"/><Relationship Id="rId13" Type="http://schemas.openxmlformats.org/officeDocument/2006/relationships/slide" Target="/ppt/slides/slide91.xml"/><Relationship Id="rId12" Type="http://schemas.openxmlformats.org/officeDocument/2006/relationships/slide" Target="/ppt/slides/slide86.xml"/><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slide" Target="/ppt/slides/slide3.xml"/><Relationship Id="rId4" Type="http://schemas.openxmlformats.org/officeDocument/2006/relationships/slide" Target="/ppt/slides/slide5.xml"/><Relationship Id="rId9" Type="http://schemas.openxmlformats.org/officeDocument/2006/relationships/slide" Target="/ppt/slides/slide58.xml"/><Relationship Id="rId15" Type="http://schemas.openxmlformats.org/officeDocument/2006/relationships/slide" Target="/ppt/slides/slide98.xml"/><Relationship Id="rId14" Type="http://schemas.openxmlformats.org/officeDocument/2006/relationships/slide" Target="/ppt/slides/slide95.xml"/><Relationship Id="rId16" Type="http://schemas.openxmlformats.org/officeDocument/2006/relationships/slide" Target="/ppt/slides/slide99.xml"/><Relationship Id="rId5" Type="http://schemas.openxmlformats.org/officeDocument/2006/relationships/slide" Target="/ppt/slides/slide16.xml"/><Relationship Id="rId6" Type="http://schemas.openxmlformats.org/officeDocument/2006/relationships/slide" Target="/ppt/slides/slide48.xml"/><Relationship Id="rId7" Type="http://schemas.openxmlformats.org/officeDocument/2006/relationships/slide" Target="/ppt/slides/slide55.xml"/><Relationship Id="rId8" Type="http://schemas.openxmlformats.org/officeDocument/2006/relationships/slide" Target="/ppt/slides/slide5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27.png"/><Relationship Id="rId4" Type="http://schemas.openxmlformats.org/officeDocument/2006/relationships/image" Target="../media/image34.png"/><Relationship Id="rId5" Type="http://schemas.openxmlformats.org/officeDocument/2006/relationships/image" Target="../media/image3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38.png"/><Relationship Id="rId4" Type="http://schemas.openxmlformats.org/officeDocument/2006/relationships/image" Target="../media/image21.png"/><Relationship Id="rId5" Type="http://schemas.openxmlformats.org/officeDocument/2006/relationships/image" Target="../media/image36.png"/><Relationship Id="rId6" Type="http://schemas.openxmlformats.org/officeDocument/2006/relationships/image" Target="../media/image32.png"/><Relationship Id="rId7" Type="http://schemas.openxmlformats.org/officeDocument/2006/relationships/image" Target="../media/image3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39.png"/><Relationship Id="rId4" Type="http://schemas.openxmlformats.org/officeDocument/2006/relationships/image" Target="../media/image28.png"/><Relationship Id="rId5" Type="http://schemas.openxmlformats.org/officeDocument/2006/relationships/image" Target="../media/image40.png"/><Relationship Id="rId6" Type="http://schemas.openxmlformats.org/officeDocument/2006/relationships/image" Target="../media/image3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43.png"/><Relationship Id="rId4" Type="http://schemas.openxmlformats.org/officeDocument/2006/relationships/image" Target="../media/image92.png"/><Relationship Id="rId5" Type="http://schemas.openxmlformats.org/officeDocument/2006/relationships/image" Target="../media/image45.png"/><Relationship Id="rId6" Type="http://schemas.openxmlformats.org/officeDocument/2006/relationships/image" Target="../media/image37.png"/><Relationship Id="rId7" Type="http://schemas.openxmlformats.org/officeDocument/2006/relationships/image" Target="../media/image42.png"/><Relationship Id="rId8" Type="http://schemas.openxmlformats.org/officeDocument/2006/relationships/image" Target="../media/image4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46.png"/><Relationship Id="rId4" Type="http://schemas.openxmlformats.org/officeDocument/2006/relationships/image" Target="../media/image54.png"/><Relationship Id="rId5" Type="http://schemas.openxmlformats.org/officeDocument/2006/relationships/image" Target="../media/image5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4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5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5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 Id="rId3" Type="http://schemas.openxmlformats.org/officeDocument/2006/relationships/image" Target="../media/image47.png"/><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about:blank" TargetMode="Externa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4.xml"/><Relationship Id="rId3" Type="http://schemas.openxmlformats.org/officeDocument/2006/relationships/image" Target="../media/image5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5.xml"/><Relationship Id="rId3" Type="http://schemas.openxmlformats.org/officeDocument/2006/relationships/image" Target="../media/image4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6.xml"/><Relationship Id="rId3" Type="http://schemas.openxmlformats.org/officeDocument/2006/relationships/image" Target="../media/image4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7.xml"/><Relationship Id="rId3" Type="http://schemas.openxmlformats.org/officeDocument/2006/relationships/image" Target="../media/image5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8.xml"/><Relationship Id="rId3" Type="http://schemas.openxmlformats.org/officeDocument/2006/relationships/image" Target="../media/image5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9.xml"/><Relationship Id="rId3" Type="http://schemas.openxmlformats.org/officeDocument/2006/relationships/image" Target="../media/image5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hyperlink" Target="about:blank" TargetMode="External"/><Relationship Id="rId4" Type="http://schemas.openxmlformats.org/officeDocument/2006/relationships/image" Target="../media/image9.png"/><Relationship Id="rId9" Type="http://schemas.openxmlformats.org/officeDocument/2006/relationships/image" Target="../media/image8.png"/><Relationship Id="rId5" Type="http://schemas.openxmlformats.org/officeDocument/2006/relationships/hyperlink" Target="about:blank" TargetMode="External"/><Relationship Id="rId6" Type="http://schemas.openxmlformats.org/officeDocument/2006/relationships/image" Target="../media/image14.png"/><Relationship Id="rId7" Type="http://schemas.openxmlformats.org/officeDocument/2006/relationships/hyperlink" Target="about:blank" TargetMode="External"/><Relationship Id="rId8" Type="http://schemas.openxmlformats.org/officeDocument/2006/relationships/hyperlink" Target="about:blank"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0.xml"/><Relationship Id="rId3" Type="http://schemas.openxmlformats.org/officeDocument/2006/relationships/image" Target="../media/image6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1.xml"/><Relationship Id="rId3" Type="http://schemas.openxmlformats.org/officeDocument/2006/relationships/image" Target="../media/image5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2.xml"/><Relationship Id="rId3" Type="http://schemas.openxmlformats.org/officeDocument/2006/relationships/image" Target="../media/image5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3.xml"/><Relationship Id="rId3" Type="http://schemas.openxmlformats.org/officeDocument/2006/relationships/image" Target="../media/image6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4.xml"/><Relationship Id="rId3" Type="http://schemas.openxmlformats.org/officeDocument/2006/relationships/image" Target="../media/image7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5.xml"/><Relationship Id="rId3" Type="http://schemas.openxmlformats.org/officeDocument/2006/relationships/image" Target="../media/image6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6.xml"/><Relationship Id="rId3" Type="http://schemas.openxmlformats.org/officeDocument/2006/relationships/image" Target="../media/image6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7.xml"/><Relationship Id="rId3" Type="http://schemas.openxmlformats.org/officeDocument/2006/relationships/image" Target="../media/image6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9.xml"/><Relationship Id="rId3" Type="http://schemas.openxmlformats.org/officeDocument/2006/relationships/vmlDrawing" Target="../drawings/vmlDrawing2.vml"/><Relationship Id="rId4" Type="http://schemas.openxmlformats.org/officeDocument/2006/relationships/image" Target="../media/image69.png"/><Relationship Id="rId5" Type="http://schemas.openxmlformats.org/officeDocument/2006/relationships/package" Target="../embeddings/Microsoft_Excel_Sheet2.xlsx"/><Relationship Id="rId6" Type="http://schemas.openxmlformats.org/officeDocument/2006/relationships/package" Target="../embeddings/Microsoft_Excel_Sheet2.xlsx"/><Relationship Id="rId7" Type="http://schemas.openxmlformats.org/officeDocument/2006/relationships/image" Target="../media/image6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0.xml"/><Relationship Id="rId3" Type="http://schemas.openxmlformats.org/officeDocument/2006/relationships/vmlDrawing" Target="../drawings/vmlDrawing3.vml"/><Relationship Id="rId4" Type="http://schemas.openxmlformats.org/officeDocument/2006/relationships/image" Target="../media/image65.png"/><Relationship Id="rId5" Type="http://schemas.openxmlformats.org/officeDocument/2006/relationships/package" Target="../embeddings/Microsoft_Excel_Sheet3.xlsx"/><Relationship Id="rId6" Type="http://schemas.openxmlformats.org/officeDocument/2006/relationships/package" Target="../embeddings/Microsoft_Excel_Sheet3.xlsx"/><Relationship Id="rId7" Type="http://schemas.openxmlformats.org/officeDocument/2006/relationships/image" Target="../media/image7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1.xml"/><Relationship Id="rId3" Type="http://schemas.openxmlformats.org/officeDocument/2006/relationships/vmlDrawing" Target="../drawings/vmlDrawing4.vml"/><Relationship Id="rId4" Type="http://schemas.openxmlformats.org/officeDocument/2006/relationships/package" Target="../embeddings/Microsoft_Excel_Sheet4.xlsx"/><Relationship Id="rId5" Type="http://schemas.openxmlformats.org/officeDocument/2006/relationships/package" Target="../embeddings/Microsoft_Excel_Sheet4.xlsx"/><Relationship Id="rId6" Type="http://schemas.openxmlformats.org/officeDocument/2006/relationships/image" Target="../media/image7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2.xml"/><Relationship Id="rId3" Type="http://schemas.openxmlformats.org/officeDocument/2006/relationships/vmlDrawing" Target="../drawings/vmlDrawing5.vml"/><Relationship Id="rId4" Type="http://schemas.openxmlformats.org/officeDocument/2006/relationships/package" Target="../embeddings/Microsoft_Excel_Sheet5.xlsx"/><Relationship Id="rId5" Type="http://schemas.openxmlformats.org/officeDocument/2006/relationships/package" Target="../embeddings/Microsoft_Excel_Sheet5.xlsx"/><Relationship Id="rId6" Type="http://schemas.openxmlformats.org/officeDocument/2006/relationships/image" Target="../media/image6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3.xml"/><Relationship Id="rId3" Type="http://schemas.openxmlformats.org/officeDocument/2006/relationships/vmlDrawing" Target="../drawings/vmlDrawing6.vml"/><Relationship Id="rId4" Type="http://schemas.openxmlformats.org/officeDocument/2006/relationships/package" Target="../embeddings/Microsoft_Excel_Sheet6.xlsx"/><Relationship Id="rId5" Type="http://schemas.openxmlformats.org/officeDocument/2006/relationships/package" Target="../embeddings/Microsoft_Excel_Sheet6.xlsx"/><Relationship Id="rId6" Type="http://schemas.openxmlformats.org/officeDocument/2006/relationships/image" Target="../media/image7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4.xml"/><Relationship Id="rId3" Type="http://schemas.openxmlformats.org/officeDocument/2006/relationships/image" Target="../media/image75.png"/><Relationship Id="rId4" Type="http://schemas.openxmlformats.org/officeDocument/2006/relationships/chart" Target="../charts/char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 Id="rId3" Type="http://schemas.openxmlformats.org/officeDocument/2006/relationships/hyperlink" Target="about:blank" TargetMode="External"/><Relationship Id="rId4" Type="http://schemas.openxmlformats.org/officeDocument/2006/relationships/image" Target="../media/image14.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hyperlink" Target="about:blank" TargetMode="External"/><Relationship Id="rId4" Type="http://schemas.openxmlformats.org/officeDocument/2006/relationships/image" Target="../media/image14.png"/><Relationship Id="rId5" Type="http://schemas.openxmlformats.org/officeDocument/2006/relationships/hyperlink" Target="about:blank" TargetMode="External"/><Relationship Id="rId6" Type="http://schemas.openxmlformats.org/officeDocument/2006/relationships/image" Target="../media/image1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vmlDrawing" Target="../drawings/vmlDrawing1.vml"/><Relationship Id="rId4" Type="http://schemas.openxmlformats.org/officeDocument/2006/relationships/package" Target="../embeddings/Microsoft_Excel_Sheet1.xlsx"/><Relationship Id="rId5" Type="http://schemas.openxmlformats.org/officeDocument/2006/relationships/package" Target="../embeddings/Microsoft_Excel_Sheet1.xlsx"/><Relationship Id="rId6" Type="http://schemas.openxmlformats.org/officeDocument/2006/relationships/image" Target="../media/image18.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0.xml"/><Relationship Id="rId3" Type="http://schemas.openxmlformats.org/officeDocument/2006/relationships/image" Target="../media/image81.png"/><Relationship Id="rId4" Type="http://schemas.openxmlformats.org/officeDocument/2006/relationships/image" Target="../media/image74.png"/><Relationship Id="rId5" Type="http://schemas.openxmlformats.org/officeDocument/2006/relationships/chart" Target="../charts/chart2.xml"/><Relationship Id="rId6" Type="http://schemas.openxmlformats.org/officeDocument/2006/relationships/chart" Target="../charts/char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1.xml"/><Relationship Id="rId3" Type="http://schemas.openxmlformats.org/officeDocument/2006/relationships/image" Target="../media/image80.png"/><Relationship Id="rId4" Type="http://schemas.openxmlformats.org/officeDocument/2006/relationships/image" Target="../media/image76.png"/><Relationship Id="rId5" Type="http://schemas.openxmlformats.org/officeDocument/2006/relationships/chart" Target="../charts/chart4.xml"/><Relationship Id="rId6" Type="http://schemas.openxmlformats.org/officeDocument/2006/relationships/chart" Target="../charts/char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2.xml"/><Relationship Id="rId3" Type="http://schemas.openxmlformats.org/officeDocument/2006/relationships/image" Target="../media/image77.png"/><Relationship Id="rId4" Type="http://schemas.openxmlformats.org/officeDocument/2006/relationships/image" Target="../media/image78.png"/><Relationship Id="rId5" Type="http://schemas.openxmlformats.org/officeDocument/2006/relationships/image" Target="../media/image85.png"/><Relationship Id="rId6" Type="http://schemas.openxmlformats.org/officeDocument/2006/relationships/image" Target="../media/image8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3.xml"/><Relationship Id="rId3" Type="http://schemas.openxmlformats.org/officeDocument/2006/relationships/vmlDrawing" Target="../drawings/vmlDrawing7.vml"/><Relationship Id="rId4" Type="http://schemas.openxmlformats.org/officeDocument/2006/relationships/package" Target="../embeddings/Microsoft_Excel_Sheet11.xlsx"/><Relationship Id="rId5" Type="http://schemas.openxmlformats.org/officeDocument/2006/relationships/package" Target="../embeddings/Microsoft_Excel_Sheet11.xlsx"/><Relationship Id="rId6" Type="http://schemas.openxmlformats.org/officeDocument/2006/relationships/image" Target="../media/image88.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4.xml"/><Relationship Id="rId3" Type="http://schemas.openxmlformats.org/officeDocument/2006/relationships/vmlDrawing" Target="../drawings/vmlDrawing8.vml"/><Relationship Id="rId4" Type="http://schemas.openxmlformats.org/officeDocument/2006/relationships/package" Target="../embeddings/Microsoft_Excel_Sheet12.xlsx"/><Relationship Id="rId5" Type="http://schemas.openxmlformats.org/officeDocument/2006/relationships/package" Target="../embeddings/Microsoft_Excel_Sheet12.xlsx"/><Relationship Id="rId6" Type="http://schemas.openxmlformats.org/officeDocument/2006/relationships/image" Target="../media/image8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5.xml"/><Relationship Id="rId3" Type="http://schemas.openxmlformats.org/officeDocument/2006/relationships/vmlDrawing" Target="../drawings/vmlDrawing9.vml"/><Relationship Id="rId4" Type="http://schemas.openxmlformats.org/officeDocument/2006/relationships/package" Target="../embeddings/Microsoft_Excel_Sheet13.xlsx"/><Relationship Id="rId5" Type="http://schemas.openxmlformats.org/officeDocument/2006/relationships/package" Target="../embeddings/Microsoft_Excel_Sheet13.xlsx"/><Relationship Id="rId6" Type="http://schemas.openxmlformats.org/officeDocument/2006/relationships/image" Target="../media/image8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6.xml"/><Relationship Id="rId3" Type="http://schemas.openxmlformats.org/officeDocument/2006/relationships/vmlDrawing" Target="../drawings/vmlDrawing10.vml"/><Relationship Id="rId4" Type="http://schemas.openxmlformats.org/officeDocument/2006/relationships/package" Target="../embeddings/Microsoft_Excel_Sheet14.xlsx"/><Relationship Id="rId5" Type="http://schemas.openxmlformats.org/officeDocument/2006/relationships/package" Target="../embeddings/Microsoft_Excel_Sheet14.xlsx"/><Relationship Id="rId6" Type="http://schemas.openxmlformats.org/officeDocument/2006/relationships/image" Target="../media/image79.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7.xml"/><Relationship Id="rId3" Type="http://schemas.openxmlformats.org/officeDocument/2006/relationships/chart" Target="../charts/char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9.xml"/><Relationship Id="rId3" Type="http://schemas.openxmlformats.org/officeDocument/2006/relationships/chart" Target="../charts/char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0.xml"/><Relationship Id="rId3" Type="http://schemas.openxmlformats.org/officeDocument/2006/relationships/chart" Target="../charts/chart8.xml"/><Relationship Id="rId4" Type="http://schemas.openxmlformats.org/officeDocument/2006/relationships/chart" Target="../charts/chart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1.xml"/><Relationship Id="rId3" Type="http://schemas.openxmlformats.org/officeDocument/2006/relationships/image" Target="../media/image82.png"/><Relationship Id="rId4" Type="http://schemas.openxmlformats.org/officeDocument/2006/relationships/image" Target="../media/image8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2.xml"/><Relationship Id="rId3" Type="http://schemas.openxmlformats.org/officeDocument/2006/relationships/chart" Target="../charts/char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6.xml"/><Relationship Id="rId3" Type="http://schemas.openxmlformats.org/officeDocument/2006/relationships/image" Target="../media/image91.png"/><Relationship Id="rId4" Type="http://schemas.openxmlformats.org/officeDocument/2006/relationships/image" Target="../media/image86.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7.xml"/><Relationship Id="rId3" Type="http://schemas.openxmlformats.org/officeDocument/2006/relationships/image" Target="../media/image9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9.xml"/><Relationship Id="rId3" Type="http://schemas.openxmlformats.org/officeDocument/2006/relationships/image" Target="../media/image98.png"/><Relationship Id="rId4" Type="http://schemas.openxmlformats.org/officeDocument/2006/relationships/image" Target="../media/image9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3.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0.xml"/><Relationship Id="rId3" Type="http://schemas.openxmlformats.org/officeDocument/2006/relationships/image" Target="../media/image93.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6.xml"/><Relationship Id="rId3" Type="http://schemas.openxmlformats.org/officeDocument/2006/relationships/image" Target="../media/image94.jpg"/><Relationship Id="rId4" Type="http://schemas.openxmlformats.org/officeDocument/2006/relationships/image" Target="../media/image97.jpg"/><Relationship Id="rId5" Type="http://schemas.openxmlformats.org/officeDocument/2006/relationships/image" Target="../media/image96.jp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9.xml"/><Relationship Id="rId3" Type="http://schemas.openxmlformats.org/officeDocument/2006/relationships/hyperlink" Target="about:blank" TargetMode="External"/><Relationship Id="rId4" Type="http://schemas.openxmlformats.org/officeDocument/2006/relationships/image" Target="../media/image14.png"/><Relationship Id="rId5" Type="http://schemas.openxmlformats.org/officeDocument/2006/relationships/hyperlink" Target="about:blank" TargetMode="External"/><Relationship Id="rId6" Type="http://schemas.openxmlformats.org/officeDocument/2006/relationships/hyperlink" Target="about:blank"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
          <p:cNvSpPr txBox="1"/>
          <p:nvPr>
            <p:ph type="ctrTitle"/>
          </p:nvPr>
        </p:nvSpPr>
        <p:spPr>
          <a:xfrm>
            <a:off x="457200" y="2693987"/>
            <a:ext cx="5742296" cy="14700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595959"/>
              </a:buClr>
              <a:buSzPts val="3600"/>
              <a:buFont typeface="Gill Sans"/>
              <a:buNone/>
            </a:pPr>
            <a:r>
              <a:rPr lang="es-MX"/>
              <a:t>Sesión Ordinaria de Consejo Directivo</a:t>
            </a:r>
            <a:endParaRPr/>
          </a:p>
        </p:txBody>
      </p:sp>
      <p:sp>
        <p:nvSpPr>
          <p:cNvPr id="110" name="Google Shape;110;p1"/>
          <p:cNvSpPr txBox="1"/>
          <p:nvPr>
            <p:ph idx="1" type="subTitle"/>
          </p:nvPr>
        </p:nvSpPr>
        <p:spPr>
          <a:xfrm>
            <a:off x="544203" y="4164012"/>
            <a:ext cx="5742296" cy="1211239"/>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rgbClr val="888888"/>
              </a:buClr>
              <a:buSzPts val="2800"/>
              <a:buNone/>
            </a:pPr>
            <a:r>
              <a:rPr lang="es-MX"/>
              <a:t>06/2021</a:t>
            </a:r>
            <a:endParaRPr/>
          </a:p>
        </p:txBody>
      </p:sp>
      <p:sp>
        <p:nvSpPr>
          <p:cNvPr id="111" name="Google Shape;111;p1"/>
          <p:cNvSpPr txBox="1"/>
          <p:nvPr>
            <p:ph idx="11" type="ftr"/>
          </p:nvPr>
        </p:nvSpPr>
        <p:spPr>
          <a:xfrm>
            <a:off x="2857500" y="6533104"/>
            <a:ext cx="3428999"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112" name="Google Shape;112;p1"/>
          <p:cNvSpPr txBox="1"/>
          <p:nvPr>
            <p:ph idx="12" type="sldNum"/>
          </p:nvPr>
        </p:nvSpPr>
        <p:spPr>
          <a:xfrm>
            <a:off x="7010400" y="649287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10"/>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198" name="Google Shape;198;p10"/>
          <p:cNvSpPr txBox="1"/>
          <p:nvPr>
            <p:ph type="title"/>
          </p:nvPr>
        </p:nvSpPr>
        <p:spPr>
          <a:xfrm>
            <a:off x="1697366" y="28511"/>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000"/>
              <a:buFont typeface="Gill Sans"/>
              <a:buNone/>
            </a:pPr>
            <a:r>
              <a:rPr lang="es-MX" sz="2000"/>
              <a:t>Anexos a los Estados Financieros mayo 2021</a:t>
            </a:r>
            <a:endParaRPr/>
          </a:p>
        </p:txBody>
      </p:sp>
      <p:sp>
        <p:nvSpPr>
          <p:cNvPr id="199" name="Google Shape;199;p10"/>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pic>
        <p:nvPicPr>
          <p:cNvPr id="200" name="Google Shape;200;p10"/>
          <p:cNvPicPr preferRelativeResize="0"/>
          <p:nvPr/>
        </p:nvPicPr>
        <p:blipFill rotWithShape="1">
          <a:blip r:embed="rId3">
            <a:alphaModFix/>
          </a:blip>
          <a:srcRect b="0" l="0" r="0" t="0"/>
          <a:stretch/>
        </p:blipFill>
        <p:spPr>
          <a:xfrm>
            <a:off x="309525" y="772292"/>
            <a:ext cx="8524950" cy="531341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11"/>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206" name="Google Shape;206;p11"/>
          <p:cNvSpPr txBox="1"/>
          <p:nvPr>
            <p:ph type="title"/>
          </p:nvPr>
        </p:nvSpPr>
        <p:spPr>
          <a:xfrm>
            <a:off x="1648047" y="42159"/>
            <a:ext cx="6791619"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000"/>
              <a:buFont typeface="Gill Sans"/>
              <a:buNone/>
            </a:pPr>
            <a:r>
              <a:rPr lang="es-MX" sz="2000"/>
              <a:t>Comentarios a los Estados Financieros mayo 2021</a:t>
            </a:r>
            <a:endParaRPr/>
          </a:p>
        </p:txBody>
      </p:sp>
      <p:sp>
        <p:nvSpPr>
          <p:cNvPr id="207" name="Google Shape;207;p11"/>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208" name="Google Shape;208;p11"/>
          <p:cNvSpPr txBox="1"/>
          <p:nvPr>
            <p:ph idx="1" type="body"/>
          </p:nvPr>
        </p:nvSpPr>
        <p:spPr>
          <a:xfrm>
            <a:off x="247650" y="1192487"/>
            <a:ext cx="8648700" cy="4940300"/>
          </a:xfrm>
          <a:prstGeom prst="rect">
            <a:avLst/>
          </a:prstGeom>
          <a:noFill/>
          <a:ln>
            <a:noFill/>
          </a:ln>
        </p:spPr>
        <p:txBody>
          <a:bodyPr anchorCtr="0" anchor="t" bIns="45700" lIns="91425" spcFirstLastPara="1" rIns="91425" wrap="square" tIns="45700">
            <a:normAutofit/>
          </a:bodyPr>
          <a:lstStyle/>
          <a:p>
            <a:pPr indent="0" lvl="0" marL="0" marR="0" rtl="0" algn="just">
              <a:lnSpc>
                <a:spcPct val="100000"/>
              </a:lnSpc>
              <a:spcBef>
                <a:spcPts val="0"/>
              </a:spcBef>
              <a:spcAft>
                <a:spcPts val="0"/>
              </a:spcAft>
              <a:buClr>
                <a:srgbClr val="3F3F3F"/>
              </a:buClr>
              <a:buSzPts val="1800"/>
              <a:buFont typeface="Gill Sans"/>
              <a:buNone/>
            </a:pPr>
            <a:r>
              <a:rPr b="1" i="0" lang="es-MX" sz="1800" u="none" cap="none" strike="noStrike">
                <a:solidFill>
                  <a:srgbClr val="3F3F3F"/>
                </a:solidFill>
              </a:rPr>
              <a:t>Derechos a recibir Efectivo o Equivalentes</a:t>
            </a:r>
            <a:endParaRPr b="0" i="0" sz="1800" u="none" cap="none" strike="noStrike">
              <a:solidFill>
                <a:srgbClr val="3F3F3F"/>
              </a:solidFill>
            </a:endParaRPr>
          </a:p>
          <a:p>
            <a:pPr indent="0" lvl="0" marL="0" marR="0" rtl="0" algn="just">
              <a:lnSpc>
                <a:spcPct val="100000"/>
              </a:lnSpc>
              <a:spcBef>
                <a:spcPts val="0"/>
              </a:spcBef>
              <a:spcAft>
                <a:spcPts val="0"/>
              </a:spcAft>
              <a:buClr>
                <a:srgbClr val="3F3F3F"/>
              </a:buClr>
              <a:buSzPts val="1800"/>
              <a:buFont typeface="Gill Sans"/>
              <a:buNone/>
            </a:pPr>
            <a:r>
              <a:rPr b="0" i="0" lang="es-MX" sz="1800" u="none" cap="none" strike="noStrike">
                <a:solidFill>
                  <a:srgbClr val="3F3F3F"/>
                </a:solidFill>
              </a:rPr>
              <a:t>Incremento en Inversiones a Corto Plazo de 76 millones por tomar condiciones favorables de mercado, incremento en Deudores Diversos de 2 millones por adeudos de arrendamientos, disminución de </a:t>
            </a:r>
            <a:r>
              <a:rPr b="0" i="0" lang="es-MX" sz="1800" u="none" cap="none" strike="noStrike">
                <a:solidFill>
                  <a:srgbClr val="FF0000"/>
                </a:solidFill>
              </a:rPr>
              <a:t>28 millones </a:t>
            </a:r>
            <a:r>
              <a:rPr b="0" i="0" lang="es-MX" sz="1800" u="none" cap="none" strike="noStrike">
                <a:solidFill>
                  <a:srgbClr val="3F3F3F"/>
                </a:solidFill>
              </a:rPr>
              <a:t>por recuperación de Adeudos de Dependencias por aportaciones y retenciones, y el incremento de 229 millones en Préstamos a Corto Plazo por ser superior el otorgamiento de nuevos préstamos a su recuperación. </a:t>
            </a:r>
            <a:endParaRPr/>
          </a:p>
          <a:p>
            <a:pPr indent="0" lvl="0" marL="0" marR="0" rtl="0" algn="just">
              <a:lnSpc>
                <a:spcPct val="100000"/>
              </a:lnSpc>
              <a:spcBef>
                <a:spcPts val="0"/>
              </a:spcBef>
              <a:spcAft>
                <a:spcPts val="0"/>
              </a:spcAft>
              <a:buClr>
                <a:srgbClr val="0C0C0C"/>
              </a:buClr>
              <a:buSzPts val="900"/>
              <a:buFont typeface="Gill Sans"/>
              <a:buNone/>
            </a:pPr>
            <a:r>
              <a:t/>
            </a:r>
            <a:endParaRPr b="1" i="0" sz="900" u="none" cap="none" strike="noStrike">
              <a:solidFill>
                <a:srgbClr val="3F3F3F"/>
              </a:solidFill>
            </a:endParaRPr>
          </a:p>
          <a:p>
            <a:pPr indent="0" lvl="0" marL="0" marR="0" rtl="0" algn="just">
              <a:lnSpc>
                <a:spcPct val="100000"/>
              </a:lnSpc>
              <a:spcBef>
                <a:spcPts val="0"/>
              </a:spcBef>
              <a:spcAft>
                <a:spcPts val="0"/>
              </a:spcAft>
              <a:buClr>
                <a:srgbClr val="3F3F3F"/>
              </a:buClr>
              <a:buSzPts val="1800"/>
              <a:buFont typeface="Gill Sans"/>
              <a:buNone/>
            </a:pPr>
            <a:r>
              <a:rPr b="1" i="0" lang="es-MX" sz="1800" u="none" cap="none" strike="noStrike">
                <a:solidFill>
                  <a:srgbClr val="3F3F3F"/>
                </a:solidFill>
              </a:rPr>
              <a:t>Inversiones Financieras a Largo Plazo</a:t>
            </a:r>
            <a:endParaRPr b="0" i="0" sz="1800" u="none" cap="none" strike="noStrike">
              <a:solidFill>
                <a:srgbClr val="3F3F3F"/>
              </a:solidFill>
            </a:endParaRPr>
          </a:p>
          <a:p>
            <a:pPr indent="0" lvl="0" marL="0" marR="0" rtl="0" algn="just">
              <a:lnSpc>
                <a:spcPct val="100000"/>
              </a:lnSpc>
              <a:spcBef>
                <a:spcPts val="0"/>
              </a:spcBef>
              <a:spcAft>
                <a:spcPts val="0"/>
              </a:spcAft>
              <a:buClr>
                <a:srgbClr val="3F3F3F"/>
              </a:buClr>
              <a:buSzPts val="1800"/>
              <a:buFont typeface="Gill Sans"/>
              <a:buNone/>
            </a:pPr>
            <a:r>
              <a:rPr b="0" i="0" lang="es-MX" sz="1800" u="none" cap="none" strike="noStrike">
                <a:solidFill>
                  <a:srgbClr val="3F3F3F"/>
                </a:solidFill>
              </a:rPr>
              <a:t>Incremento de 15 millones, registrando cargos por 412 millones y abonos por 397 millones, aprovechando cambios en condiciones de mercado.</a:t>
            </a:r>
            <a:endParaRPr/>
          </a:p>
          <a:p>
            <a:pPr indent="0" lvl="0" marL="0" marR="0" rtl="0" algn="just">
              <a:lnSpc>
                <a:spcPct val="100000"/>
              </a:lnSpc>
              <a:spcBef>
                <a:spcPts val="0"/>
              </a:spcBef>
              <a:spcAft>
                <a:spcPts val="0"/>
              </a:spcAft>
              <a:buClr>
                <a:srgbClr val="0C0C0C"/>
              </a:buClr>
              <a:buSzPts val="900"/>
              <a:buFont typeface="Gill Sans"/>
              <a:buNone/>
            </a:pPr>
            <a:r>
              <a:t/>
            </a:r>
            <a:endParaRPr b="1" i="0" sz="900" u="none" cap="none" strike="noStrike">
              <a:solidFill>
                <a:srgbClr val="3F3F3F"/>
              </a:solidFill>
            </a:endParaRPr>
          </a:p>
          <a:p>
            <a:pPr indent="0" lvl="0" marL="0" marR="0" rtl="0" algn="just">
              <a:lnSpc>
                <a:spcPct val="100000"/>
              </a:lnSpc>
              <a:spcBef>
                <a:spcPts val="0"/>
              </a:spcBef>
              <a:spcAft>
                <a:spcPts val="0"/>
              </a:spcAft>
              <a:buClr>
                <a:srgbClr val="3F3F3F"/>
              </a:buClr>
              <a:buSzPts val="1800"/>
              <a:buFont typeface="Gill Sans"/>
              <a:buNone/>
            </a:pPr>
            <a:r>
              <a:rPr b="1" i="0" lang="es-MX" sz="1800" u="none" cap="none" strike="noStrike">
                <a:solidFill>
                  <a:srgbClr val="3F3F3F"/>
                </a:solidFill>
              </a:rPr>
              <a:t>Derechos a recibir Efectivo o Equivalentes a Largo Plazo</a:t>
            </a:r>
            <a:endParaRPr b="0" i="0" sz="1800" u="none" cap="none" strike="noStrike">
              <a:solidFill>
                <a:srgbClr val="3F3F3F"/>
              </a:solidFill>
            </a:endParaRPr>
          </a:p>
          <a:p>
            <a:pPr indent="0" lvl="0" marL="0" marR="0" rtl="0" algn="just">
              <a:lnSpc>
                <a:spcPct val="100000"/>
              </a:lnSpc>
              <a:spcBef>
                <a:spcPts val="0"/>
              </a:spcBef>
              <a:spcAft>
                <a:spcPts val="0"/>
              </a:spcAft>
              <a:buClr>
                <a:srgbClr val="3F3F3F"/>
              </a:buClr>
              <a:buSzPts val="1800"/>
              <a:buFont typeface="Gill Sans"/>
              <a:buNone/>
            </a:pPr>
            <a:r>
              <a:rPr b="0" i="0" lang="es-MX" sz="1800" u="none" cap="none" strike="noStrike">
                <a:solidFill>
                  <a:srgbClr val="3F3F3F"/>
                </a:solidFill>
              </a:rPr>
              <a:t>Disminución del Saldo de Cartera de Préstamos Hipotecarios por </a:t>
            </a:r>
            <a:r>
              <a:rPr b="0" i="0" lang="es-MX" sz="1800" u="none" cap="none" strike="noStrike">
                <a:solidFill>
                  <a:srgbClr val="FF0000"/>
                </a:solidFill>
              </a:rPr>
              <a:t>41 millones</a:t>
            </a:r>
            <a:r>
              <a:rPr b="0" i="0" lang="es-MX" sz="1800" u="none" cap="none" strike="noStrike">
                <a:solidFill>
                  <a:srgbClr val="3F3F3F"/>
                </a:solidFill>
              </a:rPr>
              <a:t>, (registrando cargos por 63 millones y abonos por 104 millones), incremento en Préstamos de Liquidez a Mediano Plazo por 12 millones, (con cargos por 163 millones y abonos por 151 millones), y un aumento en Préstamos a Mediano Plazo  de 4 millones, (con cargos de 21 millones y abonos de 17 millones).</a:t>
            </a:r>
            <a:endParaRPr b="0" i="0" sz="1800" u="none" cap="none" strike="noStrike">
              <a:solidFill>
                <a:srgbClr val="000000"/>
              </a:solidFill>
            </a:endParaRPr>
          </a:p>
        </p:txBody>
      </p:sp>
      <p:sp>
        <p:nvSpPr>
          <p:cNvPr id="209" name="Google Shape;209;p11"/>
          <p:cNvSpPr txBox="1"/>
          <p:nvPr/>
        </p:nvSpPr>
        <p:spPr>
          <a:xfrm>
            <a:off x="247650" y="725213"/>
            <a:ext cx="188196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s-MX" sz="1800" u="none" cap="none" strike="noStrike">
                <a:solidFill>
                  <a:srgbClr val="593470"/>
                </a:solidFill>
                <a:latin typeface="Gill Sans"/>
                <a:ea typeface="Gill Sans"/>
                <a:cs typeface="Gill Sans"/>
                <a:sym typeface="Gill Sans"/>
              </a:rPr>
              <a:t>ACTIVO</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12"/>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215" name="Google Shape;215;p12"/>
          <p:cNvSpPr txBox="1"/>
          <p:nvPr>
            <p:ph type="title"/>
          </p:nvPr>
        </p:nvSpPr>
        <p:spPr>
          <a:xfrm>
            <a:off x="1697366" y="41763"/>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Gill Sans"/>
              <a:buNone/>
            </a:pPr>
            <a:r>
              <a:rPr lang="es-MX" sz="2200"/>
              <a:t>Estado de Situación Financiera</a:t>
            </a:r>
            <a:br>
              <a:rPr lang="es-MX" sz="2200"/>
            </a:br>
            <a:r>
              <a:rPr lang="es-MX" sz="2200"/>
              <a:t>Comparativo a mayo 2021</a:t>
            </a:r>
            <a:endParaRPr/>
          </a:p>
        </p:txBody>
      </p:sp>
      <p:sp>
        <p:nvSpPr>
          <p:cNvPr id="216" name="Google Shape;216;p12"/>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pic>
        <p:nvPicPr>
          <p:cNvPr id="217" name="Google Shape;217;p12"/>
          <p:cNvPicPr preferRelativeResize="0"/>
          <p:nvPr/>
        </p:nvPicPr>
        <p:blipFill rotWithShape="1">
          <a:blip r:embed="rId3">
            <a:alphaModFix/>
          </a:blip>
          <a:srcRect b="0" l="0" r="0" t="7487"/>
          <a:stretch/>
        </p:blipFill>
        <p:spPr>
          <a:xfrm>
            <a:off x="379827" y="737857"/>
            <a:ext cx="8384345" cy="551975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13"/>
          <p:cNvSpPr txBox="1"/>
          <p:nvPr>
            <p:ph idx="1" type="body"/>
          </p:nvPr>
        </p:nvSpPr>
        <p:spPr>
          <a:xfrm>
            <a:off x="167116" y="868547"/>
            <a:ext cx="8809768" cy="5102087"/>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Clr>
                <a:srgbClr val="593470"/>
              </a:buClr>
              <a:buSzPts val="1800"/>
              <a:buNone/>
            </a:pPr>
            <a:r>
              <a:rPr b="1" lang="es-MX">
                <a:solidFill>
                  <a:srgbClr val="593470"/>
                </a:solidFill>
              </a:rPr>
              <a:t>PASIVO Y PATRIMONIO</a:t>
            </a:r>
            <a:endParaRPr/>
          </a:p>
          <a:p>
            <a:pPr indent="0" lvl="0" marL="0" rtl="0" algn="l">
              <a:lnSpc>
                <a:spcPct val="100000"/>
              </a:lnSpc>
              <a:spcBef>
                <a:spcPts val="0"/>
              </a:spcBef>
              <a:spcAft>
                <a:spcPts val="0"/>
              </a:spcAft>
              <a:buClr>
                <a:srgbClr val="0C0C0C"/>
              </a:buClr>
              <a:buSzPts val="1600"/>
              <a:buNone/>
            </a:pPr>
            <a:r>
              <a:t/>
            </a:r>
            <a:endParaRPr b="1" sz="1600">
              <a:latin typeface="Calibri"/>
              <a:ea typeface="Calibri"/>
              <a:cs typeface="Calibri"/>
              <a:sym typeface="Calibri"/>
            </a:endParaRPr>
          </a:p>
          <a:p>
            <a:pPr indent="0" lvl="0" marL="0" rtl="0" algn="l">
              <a:lnSpc>
                <a:spcPct val="100000"/>
              </a:lnSpc>
              <a:spcBef>
                <a:spcPts val="0"/>
              </a:spcBef>
              <a:spcAft>
                <a:spcPts val="0"/>
              </a:spcAft>
              <a:buClr>
                <a:srgbClr val="0C0C0C"/>
              </a:buClr>
              <a:buSzPts val="1600"/>
              <a:buNone/>
            </a:pPr>
            <a:r>
              <a:rPr b="1" lang="es-MX" sz="1600">
                <a:latin typeface="Calibri"/>
                <a:ea typeface="Calibri"/>
                <a:cs typeface="Calibri"/>
                <a:sym typeface="Calibri"/>
              </a:rPr>
              <a:t>Cuentas por pagar a Corto Plazo</a:t>
            </a:r>
            <a:endParaRPr sz="1600">
              <a:latin typeface="Calibri"/>
              <a:ea typeface="Calibri"/>
              <a:cs typeface="Calibri"/>
              <a:sym typeface="Calibri"/>
            </a:endParaRPr>
          </a:p>
          <a:p>
            <a:pPr indent="0" lvl="0" marL="0" rtl="0" algn="just">
              <a:lnSpc>
                <a:spcPct val="100000"/>
              </a:lnSpc>
              <a:spcBef>
                <a:spcPts val="0"/>
              </a:spcBef>
              <a:spcAft>
                <a:spcPts val="0"/>
              </a:spcAft>
              <a:buClr>
                <a:srgbClr val="0C0C0C"/>
              </a:buClr>
              <a:buSzPts val="1600"/>
              <a:buNone/>
            </a:pPr>
            <a:r>
              <a:rPr lang="es-MX" sz="1600">
                <a:latin typeface="Calibri"/>
                <a:ea typeface="Calibri"/>
                <a:cs typeface="Calibri"/>
                <a:sym typeface="Calibri"/>
              </a:rPr>
              <a:t>Aumento por 114 millones principalmente en proveedores (con cargos de 5 millones  y abonos de 119 millones).</a:t>
            </a:r>
            <a:endParaRPr/>
          </a:p>
          <a:p>
            <a:pPr indent="0" lvl="0" marL="0" rtl="0" algn="just">
              <a:lnSpc>
                <a:spcPct val="100000"/>
              </a:lnSpc>
              <a:spcBef>
                <a:spcPts val="0"/>
              </a:spcBef>
              <a:spcAft>
                <a:spcPts val="0"/>
              </a:spcAft>
              <a:buClr>
                <a:srgbClr val="0C0C0C"/>
              </a:buClr>
              <a:buSzPts val="800"/>
              <a:buNone/>
            </a:pPr>
            <a:r>
              <a:t/>
            </a:r>
            <a:endParaRPr b="1" sz="800">
              <a:latin typeface="Calibri"/>
              <a:ea typeface="Calibri"/>
              <a:cs typeface="Calibri"/>
              <a:sym typeface="Calibri"/>
            </a:endParaRPr>
          </a:p>
          <a:p>
            <a:pPr indent="0" lvl="0" marL="0" rtl="0" algn="just">
              <a:lnSpc>
                <a:spcPct val="100000"/>
              </a:lnSpc>
              <a:spcBef>
                <a:spcPts val="0"/>
              </a:spcBef>
              <a:spcAft>
                <a:spcPts val="0"/>
              </a:spcAft>
              <a:buClr>
                <a:srgbClr val="0C0C0C"/>
              </a:buClr>
              <a:buSzPts val="1600"/>
              <a:buNone/>
            </a:pPr>
            <a:r>
              <a:rPr b="1" lang="es-MX" sz="1600">
                <a:latin typeface="Calibri"/>
                <a:ea typeface="Calibri"/>
                <a:cs typeface="Calibri"/>
                <a:sym typeface="Calibri"/>
              </a:rPr>
              <a:t>Otros Pasivos a Corto Plazo</a:t>
            </a:r>
            <a:endParaRPr sz="1600">
              <a:latin typeface="Calibri"/>
              <a:ea typeface="Calibri"/>
              <a:cs typeface="Calibri"/>
              <a:sym typeface="Calibri"/>
            </a:endParaRPr>
          </a:p>
          <a:p>
            <a:pPr indent="0" lvl="0" marL="0" rtl="0" algn="just">
              <a:lnSpc>
                <a:spcPct val="100000"/>
              </a:lnSpc>
              <a:spcBef>
                <a:spcPts val="0"/>
              </a:spcBef>
              <a:spcAft>
                <a:spcPts val="0"/>
              </a:spcAft>
              <a:buClr>
                <a:srgbClr val="0C0C0C"/>
              </a:buClr>
              <a:buSzPts val="1600"/>
              <a:buNone/>
            </a:pPr>
            <a:r>
              <a:rPr lang="es-MX" sz="1600">
                <a:latin typeface="Calibri"/>
                <a:ea typeface="Calibri"/>
                <a:cs typeface="Calibri"/>
                <a:sym typeface="Calibri"/>
              </a:rPr>
              <a:t>Aumento de 21 millones por Depósitos Bancarios no identificados en su momento y movimientos derivados de Conciliaciones Bancarias, mostrando registros de cargo por 688 millones y abonos por 709 millones.</a:t>
            </a:r>
            <a:r>
              <a:rPr b="1" lang="es-MX" sz="1600" u="sng">
                <a:latin typeface="Calibri"/>
                <a:ea typeface="Calibri"/>
                <a:cs typeface="Calibri"/>
                <a:sym typeface="Calibri"/>
              </a:rPr>
              <a:t> </a:t>
            </a:r>
            <a:endParaRPr sz="1600">
              <a:latin typeface="Calibri"/>
              <a:ea typeface="Calibri"/>
              <a:cs typeface="Calibri"/>
              <a:sym typeface="Calibri"/>
            </a:endParaRPr>
          </a:p>
          <a:p>
            <a:pPr indent="0" lvl="0" marL="0" rtl="0" algn="l">
              <a:lnSpc>
                <a:spcPct val="100000"/>
              </a:lnSpc>
              <a:spcBef>
                <a:spcPts val="0"/>
              </a:spcBef>
              <a:spcAft>
                <a:spcPts val="0"/>
              </a:spcAft>
              <a:buClr>
                <a:srgbClr val="0C0C0C"/>
              </a:buClr>
              <a:buSzPts val="800"/>
              <a:buNone/>
            </a:pPr>
            <a:r>
              <a:t/>
            </a:r>
            <a:endParaRPr b="1" sz="800">
              <a:latin typeface="Calibri"/>
              <a:ea typeface="Calibri"/>
              <a:cs typeface="Calibri"/>
              <a:sym typeface="Calibri"/>
            </a:endParaRPr>
          </a:p>
          <a:p>
            <a:pPr indent="0" lvl="0" marL="0" rtl="0" algn="l">
              <a:lnSpc>
                <a:spcPct val="100000"/>
              </a:lnSpc>
              <a:spcBef>
                <a:spcPts val="0"/>
              </a:spcBef>
              <a:spcAft>
                <a:spcPts val="0"/>
              </a:spcAft>
              <a:buClr>
                <a:srgbClr val="0C0C0C"/>
              </a:buClr>
              <a:buSzPts val="1600"/>
              <a:buNone/>
            </a:pPr>
            <a:r>
              <a:rPr b="1" lang="es-MX" sz="1600">
                <a:latin typeface="Calibri"/>
                <a:ea typeface="Calibri"/>
                <a:cs typeface="Calibri"/>
                <a:sym typeface="Calibri"/>
              </a:rPr>
              <a:t>Aportaciones</a:t>
            </a:r>
            <a:endParaRPr sz="1600">
              <a:latin typeface="Calibri"/>
              <a:ea typeface="Calibri"/>
              <a:cs typeface="Calibri"/>
              <a:sym typeface="Calibri"/>
            </a:endParaRPr>
          </a:p>
          <a:p>
            <a:pPr indent="0" lvl="0" marL="0" rtl="0" algn="just">
              <a:lnSpc>
                <a:spcPct val="100000"/>
              </a:lnSpc>
              <a:spcBef>
                <a:spcPts val="0"/>
              </a:spcBef>
              <a:spcAft>
                <a:spcPts val="0"/>
              </a:spcAft>
              <a:buClr>
                <a:srgbClr val="0C0C0C"/>
              </a:buClr>
              <a:buSzPts val="1600"/>
              <a:buNone/>
            </a:pPr>
            <a:r>
              <a:rPr lang="es-MX" sz="1600">
                <a:latin typeface="Calibri"/>
                <a:ea typeface="Calibri"/>
                <a:cs typeface="Calibri"/>
                <a:sym typeface="Calibri"/>
              </a:rPr>
              <a:t>Incremento neto en las aportaciones de afiliados por 19 millones, y un incremento de 50 millones de la aportación Patronal en Vivienda. </a:t>
            </a:r>
            <a:endParaRPr/>
          </a:p>
          <a:p>
            <a:pPr indent="0" lvl="0" marL="0" rtl="0" algn="l">
              <a:lnSpc>
                <a:spcPct val="100000"/>
              </a:lnSpc>
              <a:spcBef>
                <a:spcPts val="0"/>
              </a:spcBef>
              <a:spcAft>
                <a:spcPts val="0"/>
              </a:spcAft>
              <a:buClr>
                <a:srgbClr val="0C0C0C"/>
              </a:buClr>
              <a:buSzPts val="800"/>
              <a:buNone/>
            </a:pPr>
            <a:r>
              <a:t/>
            </a:r>
            <a:endParaRPr b="1" sz="800">
              <a:latin typeface="Calibri"/>
              <a:ea typeface="Calibri"/>
              <a:cs typeface="Calibri"/>
              <a:sym typeface="Calibri"/>
            </a:endParaRPr>
          </a:p>
          <a:p>
            <a:pPr indent="0" lvl="0" marL="0" rtl="0" algn="l">
              <a:lnSpc>
                <a:spcPct val="100000"/>
              </a:lnSpc>
              <a:spcBef>
                <a:spcPts val="0"/>
              </a:spcBef>
              <a:spcAft>
                <a:spcPts val="0"/>
              </a:spcAft>
              <a:buClr>
                <a:srgbClr val="0C0C0C"/>
              </a:buClr>
              <a:buSzPts val="1600"/>
              <a:buNone/>
            </a:pPr>
            <a:r>
              <a:rPr b="1" lang="es-MX" sz="1600">
                <a:latin typeface="Calibri"/>
                <a:ea typeface="Calibri"/>
                <a:cs typeface="Calibri"/>
                <a:sym typeface="Calibri"/>
              </a:rPr>
              <a:t>Resultados del Ejercicio</a:t>
            </a:r>
            <a:endParaRPr sz="1600">
              <a:latin typeface="Calibri"/>
              <a:ea typeface="Calibri"/>
              <a:cs typeface="Calibri"/>
              <a:sym typeface="Calibri"/>
            </a:endParaRPr>
          </a:p>
          <a:p>
            <a:pPr indent="0" lvl="0" marL="0" rtl="0" algn="just">
              <a:lnSpc>
                <a:spcPct val="100000"/>
              </a:lnSpc>
              <a:spcBef>
                <a:spcPts val="0"/>
              </a:spcBef>
              <a:spcAft>
                <a:spcPts val="0"/>
              </a:spcAft>
              <a:buClr>
                <a:srgbClr val="0C0C0C"/>
              </a:buClr>
              <a:buSzPts val="1600"/>
              <a:buNone/>
            </a:pPr>
            <a:r>
              <a:rPr lang="es-MX" sz="1600">
                <a:latin typeface="Calibri"/>
                <a:ea typeface="Calibri"/>
                <a:cs typeface="Calibri"/>
                <a:sym typeface="Calibri"/>
              </a:rPr>
              <a:t>Reconocimiento del efecto en ingresos y egresos del periodo, destacando el dato del Pago de la nómina de pensionados registrada en resultados del periodo por 652 millones.</a:t>
            </a:r>
            <a:endParaRPr/>
          </a:p>
          <a:p>
            <a:pPr indent="0" lvl="0" marL="0" rtl="0" algn="l">
              <a:lnSpc>
                <a:spcPct val="100000"/>
              </a:lnSpc>
              <a:spcBef>
                <a:spcPts val="0"/>
              </a:spcBef>
              <a:spcAft>
                <a:spcPts val="0"/>
              </a:spcAft>
              <a:buClr>
                <a:srgbClr val="0C0C0C"/>
              </a:buClr>
              <a:buSzPts val="800"/>
              <a:buNone/>
            </a:pPr>
            <a:r>
              <a:t/>
            </a:r>
            <a:endParaRPr b="1" sz="800">
              <a:latin typeface="Calibri"/>
              <a:ea typeface="Calibri"/>
              <a:cs typeface="Calibri"/>
              <a:sym typeface="Calibri"/>
            </a:endParaRPr>
          </a:p>
          <a:p>
            <a:pPr indent="0" lvl="0" marL="0" rtl="0" algn="l">
              <a:lnSpc>
                <a:spcPct val="100000"/>
              </a:lnSpc>
              <a:spcBef>
                <a:spcPts val="0"/>
              </a:spcBef>
              <a:spcAft>
                <a:spcPts val="0"/>
              </a:spcAft>
              <a:buClr>
                <a:srgbClr val="0C0C0C"/>
              </a:buClr>
              <a:buSzPts val="1600"/>
              <a:buNone/>
            </a:pPr>
            <a:r>
              <a:rPr b="1" lang="es-MX" sz="1600">
                <a:latin typeface="Calibri"/>
                <a:ea typeface="Calibri"/>
                <a:cs typeface="Calibri"/>
                <a:sym typeface="Calibri"/>
              </a:rPr>
              <a:t>Resultados de Ejercicios Anteriores</a:t>
            </a:r>
            <a:endParaRPr sz="1600">
              <a:latin typeface="Calibri"/>
              <a:ea typeface="Calibri"/>
              <a:cs typeface="Calibri"/>
              <a:sym typeface="Calibri"/>
            </a:endParaRPr>
          </a:p>
          <a:p>
            <a:pPr indent="0" lvl="0" marL="0" rtl="0" algn="just">
              <a:lnSpc>
                <a:spcPct val="100000"/>
              </a:lnSpc>
              <a:spcBef>
                <a:spcPts val="0"/>
              </a:spcBef>
              <a:spcAft>
                <a:spcPts val="0"/>
              </a:spcAft>
              <a:buClr>
                <a:srgbClr val="0C0C0C"/>
              </a:buClr>
              <a:buSzPts val="1600"/>
              <a:buNone/>
            </a:pPr>
            <a:r>
              <a:rPr lang="es-MX" sz="1600">
                <a:latin typeface="Calibri"/>
                <a:ea typeface="Calibri"/>
                <a:cs typeface="Calibri"/>
                <a:sym typeface="Calibri"/>
              </a:rPr>
              <a:t>Incremento en la Cuenta por el traspaso de las aportaciones de los afiliados al obtener su pensión.</a:t>
            </a:r>
            <a:endParaRPr/>
          </a:p>
          <a:p>
            <a:pPr indent="0" lvl="0" marL="0" rtl="0" algn="just">
              <a:lnSpc>
                <a:spcPct val="90000"/>
              </a:lnSpc>
              <a:spcBef>
                <a:spcPts val="1000"/>
              </a:spcBef>
              <a:spcAft>
                <a:spcPts val="0"/>
              </a:spcAft>
              <a:buClr>
                <a:srgbClr val="0C0C0C"/>
              </a:buClr>
              <a:buSzPts val="1600"/>
              <a:buNone/>
            </a:pPr>
            <a:r>
              <a:t/>
            </a:r>
            <a:endParaRPr b="1" sz="1600">
              <a:solidFill>
                <a:srgbClr val="593470"/>
              </a:solidFill>
            </a:endParaRPr>
          </a:p>
        </p:txBody>
      </p:sp>
      <p:sp>
        <p:nvSpPr>
          <p:cNvPr id="223" name="Google Shape;223;p13"/>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224" name="Google Shape;224;p13"/>
          <p:cNvSpPr txBox="1"/>
          <p:nvPr>
            <p:ph type="title"/>
          </p:nvPr>
        </p:nvSpPr>
        <p:spPr>
          <a:xfrm>
            <a:off x="1697366" y="22713"/>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000"/>
              <a:buFont typeface="Gill Sans"/>
              <a:buNone/>
            </a:pPr>
            <a:r>
              <a:rPr lang="es-MX" sz="2000"/>
              <a:t>Comentarios a los Estados Financieros </a:t>
            </a:r>
            <a:br>
              <a:rPr lang="es-MX" sz="2000"/>
            </a:br>
            <a:r>
              <a:rPr lang="es-MX" sz="2000"/>
              <a:t>mayo 2021</a:t>
            </a:r>
            <a:endParaRPr/>
          </a:p>
        </p:txBody>
      </p:sp>
      <p:sp>
        <p:nvSpPr>
          <p:cNvPr id="225" name="Google Shape;225;p13"/>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14"/>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231" name="Google Shape;231;p14"/>
          <p:cNvSpPr txBox="1"/>
          <p:nvPr>
            <p:ph type="title"/>
          </p:nvPr>
        </p:nvSpPr>
        <p:spPr>
          <a:xfrm>
            <a:off x="1790131" y="45665"/>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000"/>
              <a:buFont typeface="Gill Sans"/>
              <a:buNone/>
            </a:pPr>
            <a:r>
              <a:rPr lang="es-MX" sz="2000"/>
              <a:t>Estado de Actividades </a:t>
            </a:r>
            <a:br>
              <a:rPr lang="es-MX" sz="2000"/>
            </a:br>
            <a:r>
              <a:rPr lang="es-MX" sz="2000"/>
              <a:t>Comparativo a mayo 2021</a:t>
            </a:r>
            <a:endParaRPr/>
          </a:p>
        </p:txBody>
      </p:sp>
      <p:sp>
        <p:nvSpPr>
          <p:cNvPr id="232" name="Google Shape;232;p14"/>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a:p>
        </p:txBody>
      </p:sp>
      <p:pic>
        <p:nvPicPr>
          <p:cNvPr id="233" name="Google Shape;233;p14"/>
          <p:cNvPicPr preferRelativeResize="0"/>
          <p:nvPr/>
        </p:nvPicPr>
        <p:blipFill rotWithShape="1">
          <a:blip r:embed="rId3">
            <a:alphaModFix/>
          </a:blip>
          <a:srcRect b="0" l="0" r="0" t="5602"/>
          <a:stretch/>
        </p:blipFill>
        <p:spPr>
          <a:xfrm>
            <a:off x="464058" y="674751"/>
            <a:ext cx="8215884" cy="550849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15"/>
          <p:cNvSpPr txBox="1"/>
          <p:nvPr>
            <p:ph type="title"/>
          </p:nvPr>
        </p:nvSpPr>
        <p:spPr>
          <a:xfrm>
            <a:off x="1714500" y="40316"/>
            <a:ext cx="6800850" cy="51435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000"/>
              <a:buFont typeface="Gill Sans"/>
              <a:buNone/>
            </a:pPr>
            <a:r>
              <a:rPr lang="es-MX" sz="2000"/>
              <a:t>Estado de Actividades </a:t>
            </a:r>
            <a:br>
              <a:rPr lang="es-MX" sz="2000"/>
            </a:br>
            <a:r>
              <a:rPr lang="es-MX" sz="2000"/>
              <a:t>Comparativo a mayo 2021</a:t>
            </a:r>
            <a:endParaRPr/>
          </a:p>
        </p:txBody>
      </p:sp>
      <p:sp>
        <p:nvSpPr>
          <p:cNvPr id="239" name="Google Shape;239;p15"/>
          <p:cNvSpPr txBox="1"/>
          <p:nvPr>
            <p:ph idx="11" type="ftr"/>
          </p:nvPr>
        </p:nvSpPr>
        <p:spPr>
          <a:xfrm>
            <a:off x="2920448" y="6455878"/>
            <a:ext cx="3303104"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240" name="Google Shape;240;p15"/>
          <p:cNvSpPr txBox="1"/>
          <p:nvPr>
            <p:ph idx="12" type="sldNum"/>
          </p:nvPr>
        </p:nvSpPr>
        <p:spPr>
          <a:xfrm>
            <a:off x="7010400" y="6455879"/>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241" name="Google Shape;241;p15"/>
          <p:cNvSpPr txBox="1"/>
          <p:nvPr>
            <p:ph idx="1" type="body"/>
          </p:nvPr>
        </p:nvSpPr>
        <p:spPr>
          <a:xfrm>
            <a:off x="285750" y="800100"/>
            <a:ext cx="8401050" cy="4525963"/>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593470"/>
              </a:buClr>
              <a:buSzPts val="1600"/>
              <a:buNone/>
            </a:pPr>
            <a:r>
              <a:rPr b="1" lang="es-MX" sz="1600">
                <a:solidFill>
                  <a:srgbClr val="593470"/>
                </a:solidFill>
              </a:rPr>
              <a:t>Estado de Actividades</a:t>
            </a:r>
            <a:endParaRPr/>
          </a:p>
          <a:p>
            <a:pPr indent="0" lvl="0" marL="0" rtl="0" algn="l">
              <a:lnSpc>
                <a:spcPct val="90000"/>
              </a:lnSpc>
              <a:spcBef>
                <a:spcPts val="1000"/>
              </a:spcBef>
              <a:spcAft>
                <a:spcPts val="0"/>
              </a:spcAft>
              <a:buClr>
                <a:schemeClr val="dk1"/>
              </a:buClr>
              <a:buSzPts val="1600"/>
              <a:buNone/>
            </a:pPr>
            <a:r>
              <a:rPr b="1" lang="es-MX" sz="1600">
                <a:latin typeface="Calibri"/>
                <a:ea typeface="Calibri"/>
                <a:cs typeface="Calibri"/>
                <a:sym typeface="Calibri"/>
              </a:rPr>
              <a:t>Ingresos</a:t>
            </a:r>
            <a:endParaRPr sz="1600">
              <a:latin typeface="Calibri"/>
              <a:ea typeface="Calibri"/>
              <a:cs typeface="Calibri"/>
              <a:sym typeface="Calibri"/>
            </a:endParaRPr>
          </a:p>
          <a:p>
            <a:pPr indent="-228594" lvl="0" marL="228594" rtl="0" algn="l">
              <a:lnSpc>
                <a:spcPct val="90000"/>
              </a:lnSpc>
              <a:spcBef>
                <a:spcPts val="1000"/>
              </a:spcBef>
              <a:spcAft>
                <a:spcPts val="0"/>
              </a:spcAft>
              <a:buClr>
                <a:schemeClr val="dk1"/>
              </a:buClr>
              <a:buSzPts val="1600"/>
              <a:buChar char="•"/>
            </a:pPr>
            <a:r>
              <a:rPr lang="es-MX" sz="1600">
                <a:latin typeface="Calibri"/>
                <a:ea typeface="Calibri"/>
                <a:cs typeface="Calibri"/>
                <a:sym typeface="Calibri"/>
              </a:rPr>
              <a:t>Destacan en el periodo los conceptos de las Cuotas Patronales por 298 millones, y 311 millones por intereses generados por intereses de préstamos e inversiones que representan un 95% del ingreso generado. </a:t>
            </a:r>
            <a:endParaRPr/>
          </a:p>
          <a:p>
            <a:pPr indent="-126993" lvl="0" marL="228594" rtl="0" algn="l">
              <a:lnSpc>
                <a:spcPct val="90000"/>
              </a:lnSpc>
              <a:spcBef>
                <a:spcPts val="1000"/>
              </a:spcBef>
              <a:spcAft>
                <a:spcPts val="0"/>
              </a:spcAft>
              <a:buClr>
                <a:schemeClr val="dk1"/>
              </a:buClr>
              <a:buSzPts val="1600"/>
              <a:buNone/>
            </a:pPr>
            <a:r>
              <a:t/>
            </a:r>
            <a:endParaRPr b="1" sz="1600">
              <a:latin typeface="Calibri"/>
              <a:ea typeface="Calibri"/>
              <a:cs typeface="Calibri"/>
              <a:sym typeface="Calibri"/>
            </a:endParaRPr>
          </a:p>
          <a:p>
            <a:pPr indent="0" lvl="0" marL="0" rtl="0" algn="l">
              <a:lnSpc>
                <a:spcPct val="90000"/>
              </a:lnSpc>
              <a:spcBef>
                <a:spcPts val="1000"/>
              </a:spcBef>
              <a:spcAft>
                <a:spcPts val="0"/>
              </a:spcAft>
              <a:buClr>
                <a:schemeClr val="dk1"/>
              </a:buClr>
              <a:buSzPts val="1600"/>
              <a:buNone/>
            </a:pPr>
            <a:r>
              <a:rPr b="1" lang="es-MX" sz="1600">
                <a:latin typeface="Calibri"/>
                <a:ea typeface="Calibri"/>
                <a:cs typeface="Calibri"/>
                <a:sym typeface="Calibri"/>
              </a:rPr>
              <a:t>Egresos</a:t>
            </a:r>
            <a:endParaRPr/>
          </a:p>
          <a:p>
            <a:pPr indent="-228594" lvl="0" marL="228594" rtl="0" algn="l">
              <a:lnSpc>
                <a:spcPct val="90000"/>
              </a:lnSpc>
              <a:spcBef>
                <a:spcPts val="1000"/>
              </a:spcBef>
              <a:spcAft>
                <a:spcPts val="0"/>
              </a:spcAft>
              <a:buClr>
                <a:schemeClr val="dk1"/>
              </a:buClr>
              <a:buSzPts val="1600"/>
              <a:buChar char="•"/>
            </a:pPr>
            <a:r>
              <a:rPr lang="es-MX" sz="1600">
                <a:latin typeface="Calibri"/>
                <a:ea typeface="Calibri"/>
                <a:cs typeface="Calibri"/>
                <a:sym typeface="Calibri"/>
              </a:rPr>
              <a:t>De los 878 millones registrados en el periodo el 87% de los mismos corresponden a los conceptos de nómina de pensionados por 652 millones y 104 millones de provisiones de pasivo a largo plazo.</a:t>
            </a:r>
            <a:endParaRPr/>
          </a:p>
          <a:p>
            <a:pPr indent="0" lvl="0" marL="0" rtl="0" algn="l">
              <a:lnSpc>
                <a:spcPct val="90000"/>
              </a:lnSpc>
              <a:spcBef>
                <a:spcPts val="1000"/>
              </a:spcBef>
              <a:spcAft>
                <a:spcPts val="0"/>
              </a:spcAft>
              <a:buClr>
                <a:schemeClr val="dk1"/>
              </a:buClr>
              <a:buSzPts val="1600"/>
              <a:buNone/>
            </a:pPr>
            <a:r>
              <a:t/>
            </a:r>
            <a:endParaRPr b="1" sz="1600">
              <a:solidFill>
                <a:srgbClr val="59347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16"/>
          <p:cNvSpPr txBox="1"/>
          <p:nvPr>
            <p:ph type="ctrTitle"/>
          </p:nvPr>
        </p:nvSpPr>
        <p:spPr>
          <a:xfrm>
            <a:off x="3393341" y="7479"/>
            <a:ext cx="5742296" cy="830997"/>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595959"/>
              </a:buClr>
              <a:buSzPts val="2800"/>
              <a:buFont typeface="Gill Sans"/>
              <a:buNone/>
            </a:pPr>
            <a:r>
              <a:rPr lang="es-MX" sz="2800"/>
              <a:t>Estados Financieros</a:t>
            </a:r>
            <a:endParaRPr/>
          </a:p>
        </p:txBody>
      </p:sp>
      <p:sp>
        <p:nvSpPr>
          <p:cNvPr id="247" name="Google Shape;247;p16"/>
          <p:cNvSpPr txBox="1"/>
          <p:nvPr>
            <p:ph idx="1" type="subTitle"/>
          </p:nvPr>
        </p:nvSpPr>
        <p:spPr>
          <a:xfrm>
            <a:off x="2776653" y="3657692"/>
            <a:ext cx="1795347" cy="667388"/>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rgbClr val="888888"/>
              </a:buClr>
              <a:buSzPts val="2800"/>
              <a:buNone/>
            </a:pPr>
            <a:r>
              <a:rPr lang="es-MX"/>
              <a:t>mayo 2021</a:t>
            </a:r>
            <a:endParaRPr/>
          </a:p>
        </p:txBody>
      </p:sp>
      <p:sp>
        <p:nvSpPr>
          <p:cNvPr id="248" name="Google Shape;248;p16"/>
          <p:cNvSpPr txBox="1"/>
          <p:nvPr>
            <p:ph idx="11" type="ftr"/>
          </p:nvPr>
        </p:nvSpPr>
        <p:spPr>
          <a:xfrm>
            <a:off x="2857500" y="6492875"/>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249" name="Google Shape;249;p16"/>
          <p:cNvSpPr txBox="1"/>
          <p:nvPr>
            <p:ph idx="12" type="sldNum"/>
          </p:nvPr>
        </p:nvSpPr>
        <p:spPr>
          <a:xfrm>
            <a:off x="7010400" y="649287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250" name="Google Shape;250;p16"/>
          <p:cNvSpPr/>
          <p:nvPr/>
        </p:nvSpPr>
        <p:spPr>
          <a:xfrm>
            <a:off x="544204" y="5591670"/>
            <a:ext cx="8272130" cy="830997"/>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chemeClr val="dk1"/>
              </a:buClr>
              <a:buSzPts val="1200"/>
              <a:buFont typeface="Noto Sans Symbols"/>
              <a:buChar char="❑"/>
            </a:pPr>
            <a:r>
              <a:rPr lang="es-MX" sz="1200">
                <a:solidFill>
                  <a:schemeClr val="dk1"/>
                </a:solidFill>
                <a:latin typeface="Gill Sans"/>
                <a:ea typeface="Gill Sans"/>
                <a:cs typeface="Gill Sans"/>
                <a:sym typeface="Gill Sans"/>
              </a:rPr>
              <a:t>En seguimiento al </a:t>
            </a:r>
            <a:r>
              <a:rPr i="1" lang="es-MX" sz="1200">
                <a:solidFill>
                  <a:schemeClr val="dk1"/>
                </a:solidFill>
                <a:latin typeface="Gill Sans"/>
                <a:ea typeface="Gill Sans"/>
                <a:cs typeface="Gill Sans"/>
                <a:sym typeface="Gill Sans"/>
              </a:rPr>
              <a:t>punto cuatro </a:t>
            </a:r>
            <a:r>
              <a:rPr lang="es-MX" sz="1200">
                <a:solidFill>
                  <a:schemeClr val="dk1"/>
                </a:solidFill>
                <a:latin typeface="Gill Sans"/>
                <a:ea typeface="Gill Sans"/>
                <a:cs typeface="Gill Sans"/>
                <a:sym typeface="Gill Sans"/>
              </a:rPr>
              <a:t>del orden del día, </a:t>
            </a:r>
            <a:r>
              <a:rPr i="1" lang="es-MX" sz="1200">
                <a:solidFill>
                  <a:schemeClr val="dk1"/>
                </a:solidFill>
                <a:latin typeface="Gill Sans"/>
                <a:ea typeface="Gill Sans"/>
                <a:cs typeface="Gill Sans"/>
                <a:sym typeface="Gill Sans"/>
              </a:rPr>
              <a:t>inciso a) </a:t>
            </a:r>
            <a:r>
              <a:rPr lang="es-MX" sz="1200">
                <a:solidFill>
                  <a:schemeClr val="dk1"/>
                </a:solidFill>
                <a:latin typeface="Gill Sans"/>
                <a:ea typeface="Gill Sans"/>
                <a:cs typeface="Gill Sans"/>
                <a:sym typeface="Gill Sans"/>
              </a:rPr>
              <a:t>relativo al </a:t>
            </a:r>
            <a:r>
              <a:rPr i="1" lang="es-MX" sz="1200">
                <a:solidFill>
                  <a:schemeClr val="dk1"/>
                </a:solidFill>
                <a:latin typeface="Gill Sans"/>
                <a:ea typeface="Gill Sans"/>
                <a:cs typeface="Gill Sans"/>
                <a:sym typeface="Gill Sans"/>
              </a:rPr>
              <a:t>Reporte de la Cartera de Inversiones</a:t>
            </a:r>
            <a:r>
              <a:rPr lang="es-MX" sz="1200">
                <a:solidFill>
                  <a:schemeClr val="dk1"/>
                </a:solidFill>
                <a:latin typeface="Gill Sans"/>
                <a:ea typeface="Gill Sans"/>
                <a:cs typeface="Gill Sans"/>
                <a:sym typeface="Gill Sans"/>
              </a:rPr>
              <a:t>, el Directo General del Instituto de Pensiones del Estado de Jalisco, Héctor Pizano Ramos, con fundamento en lo establecido en el artículo 154 fracción XVIII de la Ley del Instituto de Pensiones del Estado de Jalisco, presenta el </a:t>
            </a:r>
            <a:r>
              <a:rPr i="1" lang="es-MX" sz="1200">
                <a:solidFill>
                  <a:schemeClr val="dk1"/>
                </a:solidFill>
                <a:latin typeface="Gill Sans"/>
                <a:ea typeface="Gill Sans"/>
                <a:cs typeface="Gill Sans"/>
                <a:sym typeface="Gill Sans"/>
              </a:rPr>
              <a:t>Reporte de la Cartera de Inversiones al mes de mayo de 2021</a:t>
            </a:r>
            <a:r>
              <a:rPr lang="es-MX" sz="1200">
                <a:solidFill>
                  <a:schemeClr val="dk1"/>
                </a:solidFill>
                <a:latin typeface="Gill Sans"/>
                <a:ea typeface="Gill Sans"/>
                <a:cs typeface="Gill Sans"/>
                <a:sym typeface="Gill Sans"/>
              </a:rPr>
              <a:t>, conforme al siguiente resumen:</a:t>
            </a:r>
            <a:endParaRPr/>
          </a:p>
        </p:txBody>
      </p:sp>
      <p:sp>
        <p:nvSpPr>
          <p:cNvPr id="251" name="Google Shape;251;p16"/>
          <p:cNvSpPr txBox="1"/>
          <p:nvPr/>
        </p:nvSpPr>
        <p:spPr>
          <a:xfrm>
            <a:off x="303871" y="2580474"/>
            <a:ext cx="4268129" cy="1077218"/>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s-MX" sz="3200">
                <a:solidFill>
                  <a:srgbClr val="595959"/>
                </a:solidFill>
                <a:latin typeface="Gill Sans"/>
                <a:ea typeface="Gill Sans"/>
                <a:cs typeface="Gill Sans"/>
                <a:sym typeface="Gill Sans"/>
              </a:rPr>
              <a:t>a)Reporte de la Cartera de Inversiones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17"/>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257" name="Google Shape;257;p17"/>
          <p:cNvSpPr txBox="1"/>
          <p:nvPr>
            <p:ph type="title"/>
          </p:nvPr>
        </p:nvSpPr>
        <p:spPr>
          <a:xfrm>
            <a:off x="1697366" y="28511"/>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Gill Sans"/>
              <a:buNone/>
            </a:pPr>
            <a:r>
              <a:rPr lang="es-MX"/>
              <a:t>Cartera Total de Inversiones IPEJAL</a:t>
            </a:r>
            <a:endParaRPr/>
          </a:p>
        </p:txBody>
      </p:sp>
      <p:sp>
        <p:nvSpPr>
          <p:cNvPr id="258" name="Google Shape;258;p17"/>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259" name="Google Shape;259;p17"/>
          <p:cNvSpPr txBox="1"/>
          <p:nvPr/>
        </p:nvSpPr>
        <p:spPr>
          <a:xfrm>
            <a:off x="1190" y="5698639"/>
            <a:ext cx="3031207" cy="4154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000">
                <a:solidFill>
                  <a:schemeClr val="dk1"/>
                </a:solidFill>
                <a:latin typeface="Gill Sans"/>
                <a:ea typeface="Gill Sans"/>
                <a:cs typeface="Gill Sans"/>
                <a:sym typeface="Gill Sans"/>
              </a:rPr>
              <a:t>*Se modifico el formato en base a las nuevas políticas de IPEJAL aprobadas el 1 de junio de 2020</a:t>
            </a:r>
            <a:endParaRPr/>
          </a:p>
        </p:txBody>
      </p:sp>
      <p:pic>
        <p:nvPicPr>
          <p:cNvPr id="260" name="Google Shape;260;p17"/>
          <p:cNvPicPr preferRelativeResize="0"/>
          <p:nvPr/>
        </p:nvPicPr>
        <p:blipFill rotWithShape="1">
          <a:blip r:embed="rId3">
            <a:alphaModFix/>
          </a:blip>
          <a:srcRect b="0" l="0" r="0" t="0"/>
          <a:stretch/>
        </p:blipFill>
        <p:spPr>
          <a:xfrm>
            <a:off x="79555" y="781848"/>
            <a:ext cx="3552116" cy="4907643"/>
          </a:xfrm>
          <a:prstGeom prst="rect">
            <a:avLst/>
          </a:prstGeom>
          <a:noFill/>
          <a:ln>
            <a:noFill/>
          </a:ln>
        </p:spPr>
      </p:pic>
      <p:pic>
        <p:nvPicPr>
          <p:cNvPr id="261" name="Google Shape;261;p17"/>
          <p:cNvPicPr preferRelativeResize="0"/>
          <p:nvPr/>
        </p:nvPicPr>
        <p:blipFill rotWithShape="1">
          <a:blip r:embed="rId4">
            <a:alphaModFix/>
          </a:blip>
          <a:srcRect b="0" l="0" r="0" t="0"/>
          <a:stretch/>
        </p:blipFill>
        <p:spPr>
          <a:xfrm>
            <a:off x="5426151" y="805934"/>
            <a:ext cx="3178297" cy="4907643"/>
          </a:xfrm>
          <a:prstGeom prst="rect">
            <a:avLst/>
          </a:prstGeom>
          <a:noFill/>
          <a:ln>
            <a:noFill/>
          </a:ln>
        </p:spPr>
      </p:pic>
      <p:pic>
        <p:nvPicPr>
          <p:cNvPr id="262" name="Google Shape;262;p17"/>
          <p:cNvPicPr preferRelativeResize="0"/>
          <p:nvPr/>
        </p:nvPicPr>
        <p:blipFill rotWithShape="1">
          <a:blip r:embed="rId5">
            <a:alphaModFix/>
          </a:blip>
          <a:srcRect b="0" l="61403" r="0" t="0"/>
          <a:stretch/>
        </p:blipFill>
        <p:spPr>
          <a:xfrm>
            <a:off x="3617608" y="784216"/>
            <a:ext cx="1361488" cy="49052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18"/>
          <p:cNvSpPr txBox="1"/>
          <p:nvPr>
            <p:ph type="title"/>
          </p:nvPr>
        </p:nvSpPr>
        <p:spPr>
          <a:xfrm>
            <a:off x="1739900" y="274638"/>
            <a:ext cx="6946900" cy="45719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2400"/>
              <a:buFont typeface="Gill Sans"/>
              <a:buNone/>
            </a:pPr>
            <a:r>
              <a:rPr b="1" lang="es-MX" sz="2400"/>
              <a:t>Instrumentos Fuera de Política</a:t>
            </a:r>
            <a:br>
              <a:rPr b="1" lang="es-MX" sz="2400"/>
            </a:br>
            <a:endParaRPr/>
          </a:p>
        </p:txBody>
      </p:sp>
      <p:sp>
        <p:nvSpPr>
          <p:cNvPr id="268" name="Google Shape;268;p18"/>
          <p:cNvSpPr txBox="1"/>
          <p:nvPr>
            <p:ph idx="11" type="ftr"/>
          </p:nvPr>
        </p:nvSpPr>
        <p:spPr>
          <a:xfrm>
            <a:off x="2857500" y="6367063"/>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269" name="Google Shape;269;p18"/>
          <p:cNvSpPr txBox="1"/>
          <p:nvPr>
            <p:ph idx="12" type="sldNum"/>
          </p:nvPr>
        </p:nvSpPr>
        <p:spPr>
          <a:xfrm>
            <a:off x="7010400" y="6414867"/>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270" name="Google Shape;270;p18"/>
          <p:cNvSpPr txBox="1"/>
          <p:nvPr/>
        </p:nvSpPr>
        <p:spPr>
          <a:xfrm>
            <a:off x="179512" y="731837"/>
            <a:ext cx="8784976" cy="5112568"/>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400"/>
              <a:buFont typeface="Arial"/>
              <a:buNone/>
            </a:pPr>
            <a:r>
              <a:t/>
            </a:r>
            <a:endParaRPr sz="1400">
              <a:solidFill>
                <a:schemeClr val="dk1"/>
              </a:solidFill>
              <a:latin typeface="Gill Sans"/>
              <a:ea typeface="Gill Sans"/>
              <a:cs typeface="Gill Sans"/>
              <a:sym typeface="Gill Sans"/>
            </a:endParaRPr>
          </a:p>
          <a:p>
            <a:pPr indent="0" lvl="0" marL="0" marR="0" rtl="0" algn="l">
              <a:lnSpc>
                <a:spcPct val="90000"/>
              </a:lnSpc>
              <a:spcBef>
                <a:spcPts val="1000"/>
              </a:spcBef>
              <a:spcAft>
                <a:spcPts val="0"/>
              </a:spcAft>
              <a:buClr>
                <a:schemeClr val="dk1"/>
              </a:buClr>
              <a:buSzPts val="1400"/>
              <a:buFont typeface="Arial"/>
              <a:buNone/>
            </a:pPr>
            <a:r>
              <a:rPr lang="es-MX" sz="1400">
                <a:solidFill>
                  <a:schemeClr val="dk1"/>
                </a:solidFill>
                <a:latin typeface="Gill Sans"/>
                <a:ea typeface="Gill Sans"/>
                <a:cs typeface="Gill Sans"/>
                <a:sym typeface="Gill Sans"/>
              </a:rPr>
              <a:t>Adicionalmente, los siguientes instrumentos incumplen con la PIMF 7.3.1 y 7.3.2, respecto al límite por emisión que no deberá ser mayor al 20%:</a:t>
            </a:r>
            <a:endParaRPr/>
          </a:p>
          <a:p>
            <a:pPr indent="0" lvl="0" marL="0" marR="0" rtl="0" algn="l">
              <a:lnSpc>
                <a:spcPct val="90000"/>
              </a:lnSpc>
              <a:spcBef>
                <a:spcPts val="1000"/>
              </a:spcBef>
              <a:spcAft>
                <a:spcPts val="0"/>
              </a:spcAft>
              <a:buClr>
                <a:schemeClr val="dk1"/>
              </a:buClr>
              <a:buSzPts val="1400"/>
              <a:buFont typeface="Arial"/>
              <a:buNone/>
            </a:pPr>
            <a:r>
              <a:t/>
            </a:r>
            <a:endParaRPr sz="1400">
              <a:solidFill>
                <a:schemeClr val="dk1"/>
              </a:solidFill>
              <a:latin typeface="Gill Sans"/>
              <a:ea typeface="Gill Sans"/>
              <a:cs typeface="Gill Sans"/>
              <a:sym typeface="Gill Sans"/>
            </a:endParaRPr>
          </a:p>
          <a:p>
            <a:pPr indent="0" lvl="0" marL="0" marR="0" rtl="0" algn="l">
              <a:lnSpc>
                <a:spcPct val="90000"/>
              </a:lnSpc>
              <a:spcBef>
                <a:spcPts val="1000"/>
              </a:spcBef>
              <a:spcAft>
                <a:spcPts val="0"/>
              </a:spcAft>
              <a:buClr>
                <a:schemeClr val="dk1"/>
              </a:buClr>
              <a:buSzPts val="1400"/>
              <a:buFont typeface="Arial"/>
              <a:buNone/>
            </a:pPr>
            <a:r>
              <a:t/>
            </a:r>
            <a:endParaRPr sz="1400">
              <a:solidFill>
                <a:schemeClr val="dk1"/>
              </a:solidFill>
              <a:latin typeface="Gill Sans"/>
              <a:ea typeface="Gill Sans"/>
              <a:cs typeface="Gill Sans"/>
              <a:sym typeface="Gill Sans"/>
            </a:endParaRPr>
          </a:p>
          <a:p>
            <a:pPr indent="0" lvl="0" marL="0" marR="0" rtl="0" algn="l">
              <a:lnSpc>
                <a:spcPct val="90000"/>
              </a:lnSpc>
              <a:spcBef>
                <a:spcPts val="1000"/>
              </a:spcBef>
              <a:spcAft>
                <a:spcPts val="0"/>
              </a:spcAft>
              <a:buClr>
                <a:schemeClr val="dk1"/>
              </a:buClr>
              <a:buSzPts val="1400"/>
              <a:buFont typeface="Arial"/>
              <a:buNone/>
            </a:pPr>
            <a:r>
              <a:t/>
            </a:r>
            <a:endParaRPr sz="1400">
              <a:solidFill>
                <a:schemeClr val="dk1"/>
              </a:solidFill>
              <a:latin typeface="Gill Sans"/>
              <a:ea typeface="Gill Sans"/>
              <a:cs typeface="Gill Sans"/>
              <a:sym typeface="Gill Sans"/>
            </a:endParaRPr>
          </a:p>
          <a:p>
            <a:pPr indent="0" lvl="0" marL="0" marR="0" rtl="0" algn="l">
              <a:lnSpc>
                <a:spcPct val="90000"/>
              </a:lnSpc>
              <a:spcBef>
                <a:spcPts val="1000"/>
              </a:spcBef>
              <a:spcAft>
                <a:spcPts val="0"/>
              </a:spcAft>
              <a:buClr>
                <a:schemeClr val="dk1"/>
              </a:buClr>
              <a:buSzPts val="1400"/>
              <a:buFont typeface="Arial"/>
              <a:buNone/>
            </a:pPr>
            <a:r>
              <a:t/>
            </a:r>
            <a:endParaRPr sz="1400">
              <a:solidFill>
                <a:schemeClr val="dk1"/>
              </a:solidFill>
              <a:latin typeface="Gill Sans"/>
              <a:ea typeface="Gill Sans"/>
              <a:cs typeface="Gill Sans"/>
              <a:sym typeface="Gill Sans"/>
            </a:endParaRPr>
          </a:p>
          <a:p>
            <a:pPr indent="0" lvl="0" marL="0" marR="0" rtl="0" algn="l">
              <a:lnSpc>
                <a:spcPct val="90000"/>
              </a:lnSpc>
              <a:spcBef>
                <a:spcPts val="1000"/>
              </a:spcBef>
              <a:spcAft>
                <a:spcPts val="0"/>
              </a:spcAft>
              <a:buClr>
                <a:schemeClr val="dk1"/>
              </a:buClr>
              <a:buSzPts val="1400"/>
              <a:buFont typeface="Arial"/>
              <a:buNone/>
            </a:pPr>
            <a:r>
              <a:rPr lang="es-MX" sz="1400">
                <a:solidFill>
                  <a:schemeClr val="dk1"/>
                </a:solidFill>
                <a:latin typeface="Gill Sans"/>
                <a:ea typeface="Gill Sans"/>
                <a:cs typeface="Gill Sans"/>
                <a:sym typeface="Gill Sans"/>
              </a:rPr>
              <a:t>Por otra parte, se cuenta con los siguientes instrumentos que superan el 2% del total del portafolio, contraviniendo la PIMF 7.3.1:</a:t>
            </a:r>
            <a:endParaRPr/>
          </a:p>
          <a:p>
            <a:pPr indent="0" lvl="0" marL="0" marR="0" rtl="0" algn="l">
              <a:lnSpc>
                <a:spcPct val="90000"/>
              </a:lnSpc>
              <a:spcBef>
                <a:spcPts val="1000"/>
              </a:spcBef>
              <a:spcAft>
                <a:spcPts val="0"/>
              </a:spcAft>
              <a:buClr>
                <a:schemeClr val="dk1"/>
              </a:buClr>
              <a:buSzPts val="1400"/>
              <a:buFont typeface="Arial"/>
              <a:buNone/>
            </a:pPr>
            <a:r>
              <a:t/>
            </a:r>
            <a:endParaRPr sz="1400">
              <a:solidFill>
                <a:schemeClr val="dk1"/>
              </a:solidFill>
              <a:latin typeface="Gill Sans"/>
              <a:ea typeface="Gill Sans"/>
              <a:cs typeface="Gill Sans"/>
              <a:sym typeface="Gill Sans"/>
            </a:endParaRPr>
          </a:p>
          <a:p>
            <a:pPr indent="0" lvl="0" marL="0" marR="0" rtl="0" algn="l">
              <a:lnSpc>
                <a:spcPct val="90000"/>
              </a:lnSpc>
              <a:spcBef>
                <a:spcPts val="1000"/>
              </a:spcBef>
              <a:spcAft>
                <a:spcPts val="0"/>
              </a:spcAft>
              <a:buClr>
                <a:schemeClr val="dk1"/>
              </a:buClr>
              <a:buSzPts val="1400"/>
              <a:buFont typeface="Arial"/>
              <a:buNone/>
            </a:pPr>
            <a:r>
              <a:t/>
            </a:r>
            <a:endParaRPr sz="1400">
              <a:solidFill>
                <a:schemeClr val="dk1"/>
              </a:solidFill>
              <a:latin typeface="Gill Sans"/>
              <a:ea typeface="Gill Sans"/>
              <a:cs typeface="Gill Sans"/>
              <a:sym typeface="Gill Sans"/>
            </a:endParaRPr>
          </a:p>
          <a:p>
            <a:pPr indent="0" lvl="0" marL="0" marR="0" rtl="0" algn="l">
              <a:lnSpc>
                <a:spcPct val="90000"/>
              </a:lnSpc>
              <a:spcBef>
                <a:spcPts val="1000"/>
              </a:spcBef>
              <a:spcAft>
                <a:spcPts val="0"/>
              </a:spcAft>
              <a:buClr>
                <a:schemeClr val="dk1"/>
              </a:buClr>
              <a:buSzPts val="1400"/>
              <a:buFont typeface="Arial"/>
              <a:buNone/>
            </a:pPr>
            <a:r>
              <a:t/>
            </a:r>
            <a:endParaRPr sz="1400">
              <a:solidFill>
                <a:schemeClr val="dk1"/>
              </a:solidFill>
              <a:latin typeface="Gill Sans"/>
              <a:ea typeface="Gill Sans"/>
              <a:cs typeface="Gill Sans"/>
              <a:sym typeface="Gill Sans"/>
            </a:endParaRPr>
          </a:p>
          <a:p>
            <a:pPr indent="0" lvl="0" marL="0" marR="0" rtl="0" algn="l">
              <a:lnSpc>
                <a:spcPct val="90000"/>
              </a:lnSpc>
              <a:spcBef>
                <a:spcPts val="1000"/>
              </a:spcBef>
              <a:spcAft>
                <a:spcPts val="0"/>
              </a:spcAft>
              <a:buClr>
                <a:schemeClr val="dk1"/>
              </a:buClr>
              <a:buSzPts val="1400"/>
              <a:buFont typeface="Arial"/>
              <a:buNone/>
            </a:pPr>
            <a:r>
              <a:t/>
            </a:r>
            <a:endParaRPr sz="1400">
              <a:solidFill>
                <a:schemeClr val="dk1"/>
              </a:solidFill>
              <a:latin typeface="Gill Sans"/>
              <a:ea typeface="Gill Sans"/>
              <a:cs typeface="Gill Sans"/>
              <a:sym typeface="Gill Sans"/>
            </a:endParaRPr>
          </a:p>
          <a:p>
            <a:pPr indent="0" lvl="0" marL="0" marR="0" rtl="0" algn="l">
              <a:lnSpc>
                <a:spcPct val="90000"/>
              </a:lnSpc>
              <a:spcBef>
                <a:spcPts val="1000"/>
              </a:spcBef>
              <a:spcAft>
                <a:spcPts val="0"/>
              </a:spcAft>
              <a:buClr>
                <a:schemeClr val="dk1"/>
              </a:buClr>
              <a:buSzPts val="1400"/>
              <a:buFont typeface="Arial"/>
              <a:buNone/>
            </a:pPr>
            <a:r>
              <a:rPr lang="es-MX" sz="1400">
                <a:solidFill>
                  <a:schemeClr val="dk1"/>
                </a:solidFill>
                <a:latin typeface="Gill Sans"/>
                <a:ea typeface="Gill Sans"/>
                <a:cs typeface="Gill Sans"/>
                <a:sym typeface="Gill Sans"/>
              </a:rPr>
              <a:t>Se informa que todos los activos enlistados fueron adquiridos previo a la autorización y entrada en vigor de las Políticas de Inversión en Mercados Financieros en mayo de 2020, sin que a la fecha se haya logrado que el total del portafolio de inversión se alinee a los límites mínimos y máximos establecidos en la PIMF 7.3.</a:t>
            </a:r>
            <a:endParaRPr/>
          </a:p>
        </p:txBody>
      </p:sp>
      <p:pic>
        <p:nvPicPr>
          <p:cNvPr id="271" name="Google Shape;271;p18"/>
          <p:cNvPicPr preferRelativeResize="0"/>
          <p:nvPr/>
        </p:nvPicPr>
        <p:blipFill rotWithShape="1">
          <a:blip r:embed="rId3">
            <a:alphaModFix/>
          </a:blip>
          <a:srcRect b="0" l="0" r="0" t="0"/>
          <a:stretch/>
        </p:blipFill>
        <p:spPr>
          <a:xfrm>
            <a:off x="2771800" y="1769401"/>
            <a:ext cx="3027908" cy="1014941"/>
          </a:xfrm>
          <a:prstGeom prst="rect">
            <a:avLst/>
          </a:prstGeom>
          <a:noFill/>
          <a:ln>
            <a:noFill/>
          </a:ln>
        </p:spPr>
      </p:pic>
      <p:pic>
        <p:nvPicPr>
          <p:cNvPr id="272" name="Google Shape;272;p18"/>
          <p:cNvPicPr preferRelativeResize="0"/>
          <p:nvPr/>
        </p:nvPicPr>
        <p:blipFill rotWithShape="1">
          <a:blip r:embed="rId4">
            <a:alphaModFix/>
          </a:blip>
          <a:srcRect b="0" l="0" r="0" t="0"/>
          <a:stretch/>
        </p:blipFill>
        <p:spPr>
          <a:xfrm>
            <a:off x="1477442" y="3429000"/>
            <a:ext cx="5616624" cy="100496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19"/>
          <p:cNvSpPr txBox="1"/>
          <p:nvPr>
            <p:ph type="title"/>
          </p:nvPr>
        </p:nvSpPr>
        <p:spPr>
          <a:xfrm>
            <a:off x="1752600" y="274638"/>
            <a:ext cx="6934200" cy="360362"/>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2400"/>
              <a:buFont typeface="Gill Sans"/>
              <a:buNone/>
            </a:pPr>
            <a:r>
              <a:rPr b="1" lang="es-MX" sz="2400"/>
              <a:t>Instrumentos Fuera de Política</a:t>
            </a:r>
            <a:br>
              <a:rPr b="1" lang="es-MX" sz="2400"/>
            </a:br>
            <a:endParaRPr/>
          </a:p>
        </p:txBody>
      </p:sp>
      <p:sp>
        <p:nvSpPr>
          <p:cNvPr id="278" name="Google Shape;278;p19"/>
          <p:cNvSpPr txBox="1"/>
          <p:nvPr>
            <p:ph idx="11" type="ftr"/>
          </p:nvPr>
        </p:nvSpPr>
        <p:spPr>
          <a:xfrm>
            <a:off x="3124200" y="6409080"/>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279" name="Google Shape;279;p19"/>
          <p:cNvSpPr txBox="1"/>
          <p:nvPr>
            <p:ph idx="12" type="sldNum"/>
          </p:nvPr>
        </p:nvSpPr>
        <p:spPr>
          <a:xfrm>
            <a:off x="7010400" y="6417360"/>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280" name="Google Shape;280;p19"/>
          <p:cNvSpPr txBox="1"/>
          <p:nvPr/>
        </p:nvSpPr>
        <p:spPr>
          <a:xfrm>
            <a:off x="4014024" y="1092882"/>
            <a:ext cx="4803615" cy="206210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MX" sz="1600">
                <a:solidFill>
                  <a:schemeClr val="dk1"/>
                </a:solidFill>
                <a:latin typeface="Gill Sans"/>
                <a:ea typeface="Gill Sans"/>
                <a:cs typeface="Gill Sans"/>
                <a:sym typeface="Gill Sans"/>
              </a:rPr>
              <a:t>Del total de la cartera de inversiones, el Sector Privado (PIMF 7.3.1 incluye instrumentos paraestatales, estatales, municipales y corporativos) representa el 26.79%, 6.79% arriba de lo establecido por la Política, siendo las emisiones de Corporativo Privados en donde existe un 12.08% (del total de la cartera) de papeles que se encuentra por debajo de la calificación requerida (PIMF 7.5).</a:t>
            </a:r>
            <a:endParaRPr/>
          </a:p>
        </p:txBody>
      </p:sp>
      <p:pic>
        <p:nvPicPr>
          <p:cNvPr id="281" name="Google Shape;281;p19"/>
          <p:cNvPicPr preferRelativeResize="0"/>
          <p:nvPr/>
        </p:nvPicPr>
        <p:blipFill rotWithShape="1">
          <a:blip r:embed="rId3">
            <a:alphaModFix/>
          </a:blip>
          <a:srcRect b="0" l="0" r="0" t="0"/>
          <a:stretch/>
        </p:blipFill>
        <p:spPr>
          <a:xfrm>
            <a:off x="2314972" y="3550281"/>
            <a:ext cx="4514056" cy="2679526"/>
          </a:xfrm>
          <a:prstGeom prst="rect">
            <a:avLst/>
          </a:prstGeom>
          <a:noFill/>
          <a:ln>
            <a:noFill/>
          </a:ln>
        </p:spPr>
      </p:pic>
      <p:sp>
        <p:nvSpPr>
          <p:cNvPr id="282" name="Google Shape;282;p19"/>
          <p:cNvSpPr/>
          <p:nvPr/>
        </p:nvSpPr>
        <p:spPr>
          <a:xfrm>
            <a:off x="7329100" y="3829182"/>
            <a:ext cx="1488539" cy="718990"/>
          </a:xfrm>
          <a:custGeom>
            <a:rect b="b" l="l" r="r" t="t"/>
            <a:pathLst>
              <a:path extrusionOk="0" h="120000" w="120000">
                <a:moveTo>
                  <a:pt x="0" y="0"/>
                </a:moveTo>
                <a:lnTo>
                  <a:pt x="120000" y="0"/>
                </a:lnTo>
                <a:lnTo>
                  <a:pt x="120000" y="120000"/>
                </a:lnTo>
                <a:lnTo>
                  <a:pt x="0" y="120000"/>
                </a:lnTo>
                <a:close/>
              </a:path>
              <a:path extrusionOk="0" fill="none" h="120000" w="120000">
                <a:moveTo>
                  <a:pt x="-10000" y="22500"/>
                </a:moveTo>
                <a:lnTo>
                  <a:pt x="-46000" y="135000"/>
                </a:lnTo>
              </a:path>
            </a:pathLst>
          </a:custGeom>
          <a:solidFill>
            <a:schemeClr val="lt1"/>
          </a:solidFill>
          <a:ln cap="flat" cmpd="sng" w="171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s-MX" sz="1000">
                <a:solidFill>
                  <a:schemeClr val="dk1"/>
                </a:solidFill>
                <a:latin typeface="Gill Sans"/>
                <a:ea typeface="Gill Sans"/>
                <a:cs typeface="Gill Sans"/>
                <a:sym typeface="Gill Sans"/>
              </a:rPr>
              <a:t>Se presenta al no estar evaluado por una de las Calificadores autorizadas en la Política</a:t>
            </a:r>
            <a:endParaRPr/>
          </a:p>
        </p:txBody>
      </p:sp>
      <p:pic>
        <p:nvPicPr>
          <p:cNvPr id="283" name="Google Shape;283;p19"/>
          <p:cNvPicPr preferRelativeResize="0"/>
          <p:nvPr/>
        </p:nvPicPr>
        <p:blipFill rotWithShape="1">
          <a:blip r:embed="rId4">
            <a:alphaModFix/>
          </a:blip>
          <a:srcRect b="0" l="0" r="0" t="0"/>
          <a:stretch/>
        </p:blipFill>
        <p:spPr>
          <a:xfrm>
            <a:off x="252148" y="1124213"/>
            <a:ext cx="2678187" cy="2049691"/>
          </a:xfrm>
          <a:prstGeom prst="rect">
            <a:avLst/>
          </a:prstGeom>
          <a:noFill/>
          <a:ln>
            <a:noFill/>
          </a:ln>
        </p:spPr>
      </p:pic>
      <p:cxnSp>
        <p:nvCxnSpPr>
          <p:cNvPr id="284" name="Google Shape;284;p19"/>
          <p:cNvCxnSpPr/>
          <p:nvPr/>
        </p:nvCxnSpPr>
        <p:spPr>
          <a:xfrm flipH="1" rot="-5400000">
            <a:off x="2016344" y="1952207"/>
            <a:ext cx="1670100" cy="1167300"/>
          </a:xfrm>
          <a:prstGeom prst="bentConnector3">
            <a:avLst>
              <a:gd fmla="val 1525" name="adj1"/>
            </a:avLst>
          </a:prstGeom>
          <a:noFill/>
          <a:ln cap="flat" cmpd="thickThin" w="58400">
            <a:solidFill>
              <a:srgbClr val="746FD2">
                <a:alpha val="49803"/>
              </a:srgbClr>
            </a:solidFill>
            <a:prstDash val="solid"/>
            <a:round/>
            <a:headEnd len="sm" w="sm" type="none"/>
            <a:tailEnd len="med" w="med" type="triangle"/>
          </a:ln>
          <a:effectLst>
            <a:outerShdw blurRad="50800" rotWithShape="0" dir="2700000" dist="38100">
              <a:srgbClr val="000000">
                <a:alpha val="60000"/>
              </a:srgbClr>
            </a:outerShdw>
          </a:effectLst>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
          <p:cNvSpPr txBox="1"/>
          <p:nvPr>
            <p:ph idx="1" type="body"/>
          </p:nvPr>
        </p:nvSpPr>
        <p:spPr>
          <a:xfrm>
            <a:off x="411376" y="1127725"/>
            <a:ext cx="8321247" cy="5340613"/>
          </a:xfrm>
          <a:prstGeom prst="rect">
            <a:avLst/>
          </a:prstGeom>
          <a:noFill/>
          <a:ln>
            <a:noFill/>
          </a:ln>
        </p:spPr>
        <p:txBody>
          <a:bodyPr anchorCtr="0" anchor="t" bIns="45700" lIns="91425" spcFirstLastPara="1" rIns="91425" wrap="square" tIns="45700">
            <a:normAutofit fontScale="85000" lnSpcReduction="20000"/>
          </a:bodyPr>
          <a:lstStyle/>
          <a:p>
            <a:pPr indent="-457135" lvl="0" marL="457135" rtl="0" algn="just">
              <a:lnSpc>
                <a:spcPct val="90000"/>
              </a:lnSpc>
              <a:spcBef>
                <a:spcPts val="0"/>
              </a:spcBef>
              <a:spcAft>
                <a:spcPts val="0"/>
              </a:spcAft>
              <a:buClr>
                <a:srgbClr val="262626"/>
              </a:buClr>
              <a:buSzPct val="100000"/>
              <a:buFont typeface="Gill Sans"/>
              <a:buAutoNum type="arabicPeriod"/>
            </a:pPr>
            <a:r>
              <a:rPr lang="es-MX" sz="1600">
                <a:solidFill>
                  <a:srgbClr val="262626"/>
                </a:solidFill>
              </a:rPr>
              <a:t>Lista de Asistencia y Declaración de Quórum </a:t>
            </a:r>
            <a:endParaRPr/>
          </a:p>
          <a:p>
            <a:pPr indent="-457135" lvl="0" marL="457135" rtl="0" algn="just">
              <a:lnSpc>
                <a:spcPct val="90000"/>
              </a:lnSpc>
              <a:spcBef>
                <a:spcPts val="1272"/>
              </a:spcBef>
              <a:spcAft>
                <a:spcPts val="0"/>
              </a:spcAft>
              <a:buClr>
                <a:srgbClr val="262626"/>
              </a:buClr>
              <a:buSzPct val="100000"/>
              <a:buFont typeface="Gill Sans"/>
              <a:buAutoNum type="arabicPeriod"/>
            </a:pPr>
            <a:r>
              <a:rPr lang="es-MX" sz="1600">
                <a:solidFill>
                  <a:srgbClr val="262626"/>
                </a:solidFill>
              </a:rPr>
              <a:t>Aprobación de Orden del Día</a:t>
            </a:r>
            <a:endParaRPr/>
          </a:p>
          <a:p>
            <a:pPr indent="-457135" lvl="0" marL="457135" rtl="0" algn="just">
              <a:lnSpc>
                <a:spcPct val="90000"/>
              </a:lnSpc>
              <a:spcBef>
                <a:spcPts val="1272"/>
              </a:spcBef>
              <a:spcAft>
                <a:spcPts val="0"/>
              </a:spcAft>
              <a:buClr>
                <a:srgbClr val="262626"/>
              </a:buClr>
              <a:buSzPct val="100000"/>
              <a:buFont typeface="Gill Sans"/>
              <a:buAutoNum type="arabicPeriod"/>
            </a:pPr>
            <a:r>
              <a:rPr lang="es-MX" sz="1600" u="sng">
                <a:solidFill>
                  <a:srgbClr val="262626"/>
                </a:solidFill>
                <a:hlinkClick action="ppaction://hlinksldjump" r:id="rId3">
                  <a:extLst>
                    <a:ext uri="{A12FA001-AC4F-418D-AE19-62706E023703}">
                      <ahyp:hlinkClr val="tx"/>
                    </a:ext>
                  </a:extLst>
                </a:hlinkClick>
              </a:rPr>
              <a:t>Cuadro de Pensionados Efectos Julio 2021</a:t>
            </a:r>
            <a:endParaRPr sz="1600">
              <a:solidFill>
                <a:srgbClr val="262626"/>
              </a:solidFill>
            </a:endParaRPr>
          </a:p>
          <a:p>
            <a:pPr indent="-457135" lvl="0" marL="457135" rtl="0" algn="just">
              <a:lnSpc>
                <a:spcPct val="90000"/>
              </a:lnSpc>
              <a:spcBef>
                <a:spcPts val="1272"/>
              </a:spcBef>
              <a:spcAft>
                <a:spcPts val="0"/>
              </a:spcAft>
              <a:buClr>
                <a:srgbClr val="262626"/>
              </a:buClr>
              <a:buSzPct val="100000"/>
              <a:buFont typeface="Gill Sans"/>
              <a:buAutoNum type="arabicPeriod"/>
            </a:pPr>
            <a:r>
              <a:rPr lang="es-MX" sz="1600" u="sng">
                <a:solidFill>
                  <a:srgbClr val="262626"/>
                </a:solidFill>
                <a:hlinkClick action="ppaction://hlinksldjump" r:id="rId4">
                  <a:extLst>
                    <a:ext uri="{A12FA001-AC4F-418D-AE19-62706E023703}">
                      <ahyp:hlinkClr val="tx"/>
                    </a:ext>
                  </a:extLst>
                </a:hlinkClick>
              </a:rPr>
              <a:t>Estados Financieros a mayo de 2021</a:t>
            </a:r>
            <a:endParaRPr sz="1600">
              <a:solidFill>
                <a:srgbClr val="262626"/>
              </a:solidFill>
            </a:endParaRPr>
          </a:p>
          <a:p>
            <a:pPr indent="-457135" lvl="1" marL="1142918" rtl="0" algn="just">
              <a:lnSpc>
                <a:spcPct val="90000"/>
              </a:lnSpc>
              <a:spcBef>
                <a:spcPts val="772"/>
              </a:spcBef>
              <a:spcAft>
                <a:spcPts val="0"/>
              </a:spcAft>
              <a:buClr>
                <a:srgbClr val="262626"/>
              </a:buClr>
              <a:buSzPct val="100000"/>
              <a:buFont typeface="Gill Sans"/>
              <a:buAutoNum type="alphaLcParenR"/>
            </a:pPr>
            <a:r>
              <a:rPr lang="es-MX" sz="1600" u="sng">
                <a:solidFill>
                  <a:srgbClr val="262626"/>
                </a:solidFill>
                <a:hlinkClick action="ppaction://hlinksldjump" r:id="rId5">
                  <a:extLst>
                    <a:ext uri="{A12FA001-AC4F-418D-AE19-62706E023703}">
                      <ahyp:hlinkClr val="tx"/>
                    </a:ext>
                  </a:extLst>
                </a:hlinkClick>
              </a:rPr>
              <a:t>Reporte de la Cartera de Inversiones a mayo de 2021</a:t>
            </a:r>
            <a:endParaRPr sz="1600">
              <a:solidFill>
                <a:srgbClr val="262626"/>
              </a:solidFill>
            </a:endParaRPr>
          </a:p>
          <a:p>
            <a:pPr indent="-457135" lvl="1" marL="1142918" rtl="0" algn="just">
              <a:lnSpc>
                <a:spcPct val="90000"/>
              </a:lnSpc>
              <a:spcBef>
                <a:spcPts val="772"/>
              </a:spcBef>
              <a:spcAft>
                <a:spcPts val="0"/>
              </a:spcAft>
              <a:buClr>
                <a:srgbClr val="262626"/>
              </a:buClr>
              <a:buSzPct val="100000"/>
              <a:buFont typeface="Gill Sans"/>
              <a:buAutoNum type="alphaLcParenR"/>
            </a:pPr>
            <a:r>
              <a:rPr lang="es-MX" sz="1600" u="sng">
                <a:solidFill>
                  <a:srgbClr val="262626"/>
                </a:solidFill>
                <a:hlinkClick action="ppaction://hlinksldjump" r:id="rId6">
                  <a:extLst>
                    <a:ext uri="{A12FA001-AC4F-418D-AE19-62706E023703}">
                      <ahyp:hlinkClr val="tx"/>
                    </a:ext>
                  </a:extLst>
                </a:hlinkClick>
              </a:rPr>
              <a:t>Reporte de Adeudos de Entidades Públicas Patronales</a:t>
            </a:r>
            <a:endParaRPr sz="1600">
              <a:solidFill>
                <a:srgbClr val="262626"/>
              </a:solidFill>
            </a:endParaRPr>
          </a:p>
          <a:p>
            <a:pPr indent="-457135" lvl="1" marL="1142918" rtl="0" algn="just">
              <a:lnSpc>
                <a:spcPct val="90000"/>
              </a:lnSpc>
              <a:spcBef>
                <a:spcPts val="772"/>
              </a:spcBef>
              <a:spcAft>
                <a:spcPts val="0"/>
              </a:spcAft>
              <a:buClr>
                <a:srgbClr val="262626"/>
              </a:buClr>
              <a:buSzPct val="100000"/>
              <a:buFont typeface="Gill Sans"/>
              <a:buAutoNum type="alphaLcParenR"/>
            </a:pPr>
            <a:r>
              <a:rPr lang="es-MX" sz="1600" u="sng">
                <a:solidFill>
                  <a:srgbClr val="262626"/>
                </a:solidFill>
                <a:hlinkClick action="ppaction://hlinksldjump" r:id="rId7">
                  <a:extLst>
                    <a:ext uri="{A12FA001-AC4F-418D-AE19-62706E023703}">
                      <ahyp:hlinkClr val="tx"/>
                    </a:ext>
                  </a:extLst>
                </a:hlinkClick>
              </a:rPr>
              <a:t>Adecuaciones Presupuestales</a:t>
            </a:r>
            <a:endParaRPr sz="1600">
              <a:solidFill>
                <a:srgbClr val="262626"/>
              </a:solidFill>
            </a:endParaRPr>
          </a:p>
          <a:p>
            <a:pPr indent="-457135" lvl="0" marL="457135" rtl="0" algn="just">
              <a:lnSpc>
                <a:spcPct val="90000"/>
              </a:lnSpc>
              <a:spcBef>
                <a:spcPts val="1272"/>
              </a:spcBef>
              <a:spcAft>
                <a:spcPts val="0"/>
              </a:spcAft>
              <a:buClr>
                <a:srgbClr val="262626"/>
              </a:buClr>
              <a:buSzPct val="100000"/>
              <a:buFont typeface="Gill Sans"/>
              <a:buAutoNum type="arabicPeriod"/>
            </a:pPr>
            <a:r>
              <a:rPr lang="es-MX" sz="1600" u="sng">
                <a:solidFill>
                  <a:srgbClr val="262626"/>
                </a:solidFill>
                <a:hlinkClick action="ppaction://hlinksldjump" r:id="rId8">
                  <a:extLst>
                    <a:ext uri="{A12FA001-AC4F-418D-AE19-62706E023703}">
                      <ahyp:hlinkClr val="tx"/>
                    </a:ext>
                  </a:extLst>
                </a:hlinkClick>
              </a:rPr>
              <a:t>Análisis, discusión y en su caso aprobación de las Políticas de Descuento sobre los Intereses Moratorios en los Préstamos Otorgados por el Instituto.</a:t>
            </a:r>
            <a:endParaRPr sz="1600">
              <a:solidFill>
                <a:srgbClr val="262626"/>
              </a:solidFill>
            </a:endParaRPr>
          </a:p>
          <a:p>
            <a:pPr indent="-457135" lvl="0" marL="457135" rtl="0" algn="just">
              <a:lnSpc>
                <a:spcPct val="90000"/>
              </a:lnSpc>
              <a:spcBef>
                <a:spcPts val="1272"/>
              </a:spcBef>
              <a:spcAft>
                <a:spcPts val="0"/>
              </a:spcAft>
              <a:buClr>
                <a:srgbClr val="262626"/>
              </a:buClr>
              <a:buSzPct val="100000"/>
              <a:buFont typeface="Gill Sans"/>
              <a:buAutoNum type="arabicPeriod"/>
            </a:pPr>
            <a:r>
              <a:rPr lang="es-MX" sz="1600" u="sng">
                <a:solidFill>
                  <a:srgbClr val="262626"/>
                </a:solidFill>
                <a:hlinkClick action="ppaction://hlinksldjump" r:id="rId9">
                  <a:extLst>
                    <a:ext uri="{A12FA001-AC4F-418D-AE19-62706E023703}">
                      <ahyp:hlinkClr val="tx"/>
                    </a:ext>
                  </a:extLst>
                </a:hlinkClick>
              </a:rPr>
              <a:t>Análisis, discusión y en su caso aprobación de las Políticas, Bases y Lineamientos del Comité de Obra para la Construcción UNIMEF Los Olivos – Zapopan. </a:t>
            </a:r>
            <a:endParaRPr sz="1600">
              <a:solidFill>
                <a:srgbClr val="262626"/>
              </a:solidFill>
            </a:endParaRPr>
          </a:p>
          <a:p>
            <a:pPr indent="-457135" lvl="0" marL="457135" rtl="0" algn="just">
              <a:lnSpc>
                <a:spcPct val="90000"/>
              </a:lnSpc>
              <a:spcBef>
                <a:spcPts val="1272"/>
              </a:spcBef>
              <a:spcAft>
                <a:spcPts val="0"/>
              </a:spcAft>
              <a:buClr>
                <a:srgbClr val="262626"/>
              </a:buClr>
              <a:buSzPct val="100000"/>
              <a:buFont typeface="Gill Sans"/>
              <a:buAutoNum type="arabicPeriod"/>
            </a:pPr>
            <a:r>
              <a:rPr lang="es-MX" sz="1600" u="sng">
                <a:solidFill>
                  <a:srgbClr val="262626"/>
                </a:solidFill>
                <a:hlinkClick action="ppaction://hlinksldjump" r:id="rId10">
                  <a:extLst>
                    <a:ext uri="{A12FA001-AC4F-418D-AE19-62706E023703}">
                      <ahyp:hlinkClr val="tx"/>
                    </a:ext>
                  </a:extLst>
                </a:hlinkClick>
              </a:rPr>
              <a:t>Seguimiento Acuerdos del Consejo</a:t>
            </a:r>
            <a:endParaRPr sz="1600">
              <a:solidFill>
                <a:srgbClr val="262626"/>
              </a:solidFill>
            </a:endParaRPr>
          </a:p>
          <a:p>
            <a:pPr indent="-342900" lvl="1" marL="800089" rtl="0" algn="just">
              <a:lnSpc>
                <a:spcPct val="90000"/>
              </a:lnSpc>
              <a:spcBef>
                <a:spcPts val="772"/>
              </a:spcBef>
              <a:spcAft>
                <a:spcPts val="0"/>
              </a:spcAft>
              <a:buClr>
                <a:srgbClr val="262626"/>
              </a:buClr>
              <a:buSzPct val="100000"/>
              <a:buFont typeface="Gill Sans"/>
              <a:buAutoNum type="alphaLcParenR"/>
            </a:pPr>
            <a:r>
              <a:rPr lang="es-MX" sz="1600" u="sng">
                <a:solidFill>
                  <a:srgbClr val="262626"/>
                </a:solidFill>
                <a:hlinkClick action="ppaction://hlinksldjump" r:id="rId11">
                  <a:extLst>
                    <a:ext uri="{A12FA001-AC4F-418D-AE19-62706E023703}">
                      <ahyp:hlinkClr val="tx"/>
                    </a:ext>
                  </a:extLst>
                </a:hlinkClick>
              </a:rPr>
              <a:t>Informe sobre la situación de la Dirección General de Servicios Médicos </a:t>
            </a:r>
            <a:endParaRPr sz="1600">
              <a:solidFill>
                <a:srgbClr val="262626"/>
              </a:solidFill>
            </a:endParaRPr>
          </a:p>
          <a:p>
            <a:pPr indent="-342900" lvl="1" marL="800089" rtl="0" algn="just">
              <a:lnSpc>
                <a:spcPct val="90000"/>
              </a:lnSpc>
              <a:spcBef>
                <a:spcPts val="772"/>
              </a:spcBef>
              <a:spcAft>
                <a:spcPts val="0"/>
              </a:spcAft>
              <a:buClr>
                <a:srgbClr val="262626"/>
              </a:buClr>
              <a:buSzPct val="100000"/>
              <a:buFont typeface="Gill Sans"/>
              <a:buAutoNum type="alphaLcParenR"/>
            </a:pPr>
            <a:r>
              <a:rPr lang="es-MX" sz="1600" u="sng">
                <a:solidFill>
                  <a:srgbClr val="262626"/>
                </a:solidFill>
                <a:hlinkClick action="ppaction://hlinksldjump" r:id="rId12">
                  <a:extLst>
                    <a:ext uri="{A12FA001-AC4F-418D-AE19-62706E023703}">
                      <ahyp:hlinkClr val="tx"/>
                    </a:ext>
                  </a:extLst>
                </a:hlinkClick>
              </a:rPr>
              <a:t>Informe y actualización sobre el proyecto de los Nuevos Préstamos</a:t>
            </a:r>
            <a:endParaRPr sz="1600">
              <a:solidFill>
                <a:srgbClr val="262626"/>
              </a:solidFill>
            </a:endParaRPr>
          </a:p>
          <a:p>
            <a:pPr indent="-342900" lvl="1" marL="800089" rtl="0" algn="just">
              <a:lnSpc>
                <a:spcPct val="90000"/>
              </a:lnSpc>
              <a:spcBef>
                <a:spcPts val="772"/>
              </a:spcBef>
              <a:spcAft>
                <a:spcPts val="0"/>
              </a:spcAft>
              <a:buClr>
                <a:srgbClr val="262626"/>
              </a:buClr>
              <a:buSzPct val="100000"/>
              <a:buFont typeface="Gill Sans"/>
              <a:buAutoNum type="alphaLcParenR"/>
            </a:pPr>
            <a:r>
              <a:rPr lang="es-MX" sz="1600" u="sng">
                <a:solidFill>
                  <a:srgbClr val="262626"/>
                </a:solidFill>
                <a:hlinkClick action="ppaction://hlinksldjump" r:id="rId13">
                  <a:extLst>
                    <a:ext uri="{A12FA001-AC4F-418D-AE19-62706E023703}">
                      <ahyp:hlinkClr val="tx"/>
                    </a:ext>
                  </a:extLst>
                </a:hlinkClick>
              </a:rPr>
              <a:t>Informe y actualización sobre seguimiento a Adeudos Entidades Públicas.</a:t>
            </a:r>
            <a:endParaRPr sz="1600">
              <a:solidFill>
                <a:srgbClr val="262626"/>
              </a:solidFill>
            </a:endParaRPr>
          </a:p>
          <a:p>
            <a:pPr indent="-114305" lvl="0" marL="114305" rtl="0" algn="just">
              <a:lnSpc>
                <a:spcPct val="90000"/>
              </a:lnSpc>
              <a:spcBef>
                <a:spcPts val="1272"/>
              </a:spcBef>
              <a:spcAft>
                <a:spcPts val="0"/>
              </a:spcAft>
              <a:buClr>
                <a:srgbClr val="262626"/>
              </a:buClr>
              <a:buSzPct val="100000"/>
              <a:buFont typeface="Gill Sans"/>
              <a:buAutoNum type="arabicPeriod"/>
            </a:pPr>
            <a:r>
              <a:rPr lang="es-MX" sz="1600" u="sng">
                <a:solidFill>
                  <a:srgbClr val="262626"/>
                </a:solidFill>
                <a:hlinkClick action="ppaction://hlinksldjump" r:id="rId14">
                  <a:extLst>
                    <a:ext uri="{A12FA001-AC4F-418D-AE19-62706E023703}">
                      <ahyp:hlinkClr val="tx"/>
                    </a:ext>
                  </a:extLst>
                </a:hlinkClick>
              </a:rPr>
              <a:t>Análisis, discusión y en su caso aprobación de la creación del fideicomiso, sobre el terreno identificado como “Rinconada de los Fresnos”. </a:t>
            </a:r>
            <a:endParaRPr sz="1600">
              <a:solidFill>
                <a:srgbClr val="262626"/>
              </a:solidFill>
            </a:endParaRPr>
          </a:p>
          <a:p>
            <a:pPr indent="-114305" lvl="0" marL="114305" rtl="0" algn="just">
              <a:lnSpc>
                <a:spcPct val="90000"/>
              </a:lnSpc>
              <a:spcBef>
                <a:spcPts val="1272"/>
              </a:spcBef>
              <a:spcAft>
                <a:spcPts val="0"/>
              </a:spcAft>
              <a:buClr>
                <a:srgbClr val="262626"/>
              </a:buClr>
              <a:buSzPct val="100000"/>
              <a:buFont typeface="Gill Sans"/>
              <a:buAutoNum type="arabicPeriod"/>
            </a:pPr>
            <a:r>
              <a:rPr lang="es-MX" sz="1600" u="sng">
                <a:solidFill>
                  <a:srgbClr val="262626"/>
                </a:solidFill>
                <a:hlinkClick action="ppaction://hlinksldjump" r:id="rId15">
                  <a:extLst>
                    <a:ext uri="{A12FA001-AC4F-418D-AE19-62706E023703}">
                      <ahyp:hlinkClr val="tx"/>
                    </a:ext>
                  </a:extLst>
                </a:hlinkClick>
              </a:rPr>
              <a:t>Asuntos Varios</a:t>
            </a:r>
            <a:endParaRPr sz="1600">
              <a:solidFill>
                <a:srgbClr val="262626"/>
              </a:solidFill>
            </a:endParaRPr>
          </a:p>
          <a:p>
            <a:pPr indent="-342900" lvl="1" marL="800089" rtl="0" algn="just">
              <a:lnSpc>
                <a:spcPct val="90000"/>
              </a:lnSpc>
              <a:spcBef>
                <a:spcPts val="772"/>
              </a:spcBef>
              <a:spcAft>
                <a:spcPts val="0"/>
              </a:spcAft>
              <a:buClr>
                <a:srgbClr val="262626"/>
              </a:buClr>
              <a:buSzPct val="100000"/>
              <a:buFont typeface="Gill Sans"/>
              <a:buAutoNum type="arabicPeriod"/>
            </a:pPr>
            <a:r>
              <a:rPr lang="es-MX" sz="1600" u="sng">
                <a:solidFill>
                  <a:srgbClr val="262626"/>
                </a:solidFill>
                <a:hlinkClick action="ppaction://hlinksldjump" r:id="rId16">
                  <a:extLst>
                    <a:ext uri="{A12FA001-AC4F-418D-AE19-62706E023703}">
                      <ahyp:hlinkClr val="tx"/>
                    </a:ext>
                  </a:extLst>
                </a:hlinkClick>
              </a:rPr>
              <a:t>Proyecto de Reglamento Interno</a:t>
            </a:r>
            <a:endParaRPr sz="1600">
              <a:solidFill>
                <a:srgbClr val="262626"/>
              </a:solidFill>
            </a:endParaRPr>
          </a:p>
        </p:txBody>
      </p:sp>
      <p:sp>
        <p:nvSpPr>
          <p:cNvPr id="118" name="Google Shape;118;p2"/>
          <p:cNvSpPr txBox="1"/>
          <p:nvPr>
            <p:ph idx="12" type="sldNum"/>
          </p:nvPr>
        </p:nvSpPr>
        <p:spPr>
          <a:xfrm>
            <a:off x="7010400" y="6440889"/>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119" name="Google Shape;119;p2"/>
          <p:cNvSpPr txBox="1"/>
          <p:nvPr>
            <p:ph type="title"/>
          </p:nvPr>
        </p:nvSpPr>
        <p:spPr>
          <a:xfrm>
            <a:off x="1689100" y="51986"/>
            <a:ext cx="6736566" cy="445059"/>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Gill Sans"/>
              <a:buNone/>
            </a:pPr>
            <a:r>
              <a:rPr lang="es-MX"/>
              <a:t>ORDEN DEL DÍA 06/2021</a:t>
            </a:r>
            <a:endParaRPr/>
          </a:p>
        </p:txBody>
      </p:sp>
      <p:sp>
        <p:nvSpPr>
          <p:cNvPr id="120" name="Google Shape;120;p2"/>
          <p:cNvSpPr txBox="1"/>
          <p:nvPr>
            <p:ph idx="11" type="ftr"/>
          </p:nvPr>
        </p:nvSpPr>
        <p:spPr>
          <a:xfrm>
            <a:off x="2838307" y="6468339"/>
            <a:ext cx="3467384"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20"/>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290" name="Google Shape;290;p20"/>
          <p:cNvSpPr txBox="1"/>
          <p:nvPr>
            <p:ph type="title"/>
          </p:nvPr>
        </p:nvSpPr>
        <p:spPr>
          <a:xfrm>
            <a:off x="1697366" y="41763"/>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300"/>
              <a:buFont typeface="Gill Sans"/>
              <a:buNone/>
            </a:pPr>
            <a:r>
              <a:rPr lang="es-MX" sz="2300"/>
              <a:t>Reporte de la Cartera de Inversiones </a:t>
            </a:r>
            <a:br>
              <a:rPr lang="es-MX" sz="2300"/>
            </a:br>
            <a:r>
              <a:rPr lang="es-MX" sz="2300"/>
              <a:t>mayo 2021</a:t>
            </a:r>
            <a:endParaRPr/>
          </a:p>
        </p:txBody>
      </p:sp>
      <p:sp>
        <p:nvSpPr>
          <p:cNvPr id="291" name="Google Shape;291;p20"/>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292" name="Google Shape;292;p20"/>
          <p:cNvSpPr/>
          <p:nvPr/>
        </p:nvSpPr>
        <p:spPr>
          <a:xfrm>
            <a:off x="0" y="1039484"/>
            <a:ext cx="8635441"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chemeClr val="dk1"/>
                </a:solidFill>
                <a:latin typeface="Gill Sans"/>
                <a:ea typeface="Gill Sans"/>
                <a:cs typeface="Gill Sans"/>
                <a:sym typeface="Gill Sans"/>
              </a:rPr>
              <a:t>COMPARATIVO  RENDIMIENTO CON  PRINCIPALES INDICADORES DE MERCADO</a:t>
            </a:r>
            <a:endParaRPr/>
          </a:p>
        </p:txBody>
      </p:sp>
      <p:sp>
        <p:nvSpPr>
          <p:cNvPr id="293" name="Google Shape;293;p20"/>
          <p:cNvSpPr/>
          <p:nvPr/>
        </p:nvSpPr>
        <p:spPr>
          <a:xfrm>
            <a:off x="184130" y="5952024"/>
            <a:ext cx="7094845"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800">
                <a:solidFill>
                  <a:schemeClr val="dk1"/>
                </a:solidFill>
                <a:latin typeface="Gill Sans"/>
                <a:ea typeface="Gill Sans"/>
                <a:cs typeface="Gill Sans"/>
                <a:sym typeface="Gill Sans"/>
              </a:rPr>
              <a:t>1 Se utilizará el rendimiento de los últimos 12 meses para ser comparable con reportes de AFORES.</a:t>
            </a:r>
            <a:endParaRPr/>
          </a:p>
          <a:p>
            <a:pPr indent="0" lvl="0" marL="0" marR="0" rtl="0" algn="l">
              <a:spcBef>
                <a:spcPts val="0"/>
              </a:spcBef>
              <a:spcAft>
                <a:spcPts val="0"/>
              </a:spcAft>
              <a:buNone/>
            </a:pPr>
            <a:r>
              <a:rPr lang="es-MX" sz="800">
                <a:solidFill>
                  <a:schemeClr val="dk1"/>
                </a:solidFill>
                <a:latin typeface="Gill Sans"/>
                <a:ea typeface="Gill Sans"/>
                <a:cs typeface="Gill Sans"/>
                <a:sym typeface="Gill Sans"/>
              </a:rPr>
              <a:t>2 Rendimientos preliminares recalculados, falta auditar datos para confirmar rendimientos históricos.</a:t>
            </a:r>
            <a:endParaRPr/>
          </a:p>
        </p:txBody>
      </p:sp>
      <p:pic>
        <p:nvPicPr>
          <p:cNvPr id="294" name="Google Shape;294;p20"/>
          <p:cNvPicPr preferRelativeResize="0"/>
          <p:nvPr/>
        </p:nvPicPr>
        <p:blipFill rotWithShape="1">
          <a:blip r:embed="rId3">
            <a:alphaModFix/>
          </a:blip>
          <a:srcRect b="0" l="0" r="0" t="0"/>
          <a:stretch/>
        </p:blipFill>
        <p:spPr>
          <a:xfrm>
            <a:off x="800559" y="1443488"/>
            <a:ext cx="3103133" cy="1481456"/>
          </a:xfrm>
          <a:prstGeom prst="rect">
            <a:avLst/>
          </a:prstGeom>
          <a:noFill/>
          <a:ln>
            <a:noFill/>
          </a:ln>
        </p:spPr>
      </p:pic>
      <p:pic>
        <p:nvPicPr>
          <p:cNvPr id="295" name="Google Shape;295;p20"/>
          <p:cNvPicPr preferRelativeResize="0"/>
          <p:nvPr/>
        </p:nvPicPr>
        <p:blipFill rotWithShape="1">
          <a:blip r:embed="rId4">
            <a:alphaModFix/>
          </a:blip>
          <a:srcRect b="0" l="0" r="0" t="0"/>
          <a:stretch/>
        </p:blipFill>
        <p:spPr>
          <a:xfrm>
            <a:off x="612842" y="3140818"/>
            <a:ext cx="7956376" cy="2485438"/>
          </a:xfrm>
          <a:prstGeom prst="rect">
            <a:avLst/>
          </a:prstGeom>
          <a:noFill/>
          <a:ln>
            <a:noFill/>
          </a:ln>
        </p:spPr>
      </p:pic>
      <p:pic>
        <p:nvPicPr>
          <p:cNvPr id="296" name="Google Shape;296;p20"/>
          <p:cNvPicPr preferRelativeResize="0"/>
          <p:nvPr/>
        </p:nvPicPr>
        <p:blipFill rotWithShape="1">
          <a:blip r:embed="rId5">
            <a:alphaModFix/>
          </a:blip>
          <a:srcRect b="0" l="0" r="0" t="0"/>
          <a:stretch/>
        </p:blipFill>
        <p:spPr>
          <a:xfrm>
            <a:off x="5285291" y="1443488"/>
            <a:ext cx="3103133" cy="148145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21"/>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302" name="Google Shape;302;p21"/>
          <p:cNvSpPr txBox="1"/>
          <p:nvPr>
            <p:ph type="title"/>
          </p:nvPr>
        </p:nvSpPr>
        <p:spPr>
          <a:xfrm>
            <a:off x="1697366" y="42159"/>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300"/>
              <a:buFont typeface="Gill Sans"/>
              <a:buNone/>
            </a:pPr>
            <a:r>
              <a:rPr lang="es-MX" sz="2300"/>
              <a:t>Reporte de la Cartera de Inversiones </a:t>
            </a:r>
            <a:br>
              <a:rPr lang="es-MX" sz="2300"/>
            </a:br>
            <a:r>
              <a:rPr lang="es-MX" sz="2300"/>
              <a:t>mayo 2021</a:t>
            </a:r>
            <a:endParaRPr/>
          </a:p>
        </p:txBody>
      </p:sp>
      <p:sp>
        <p:nvSpPr>
          <p:cNvPr id="303" name="Google Shape;303;p21"/>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304" name="Google Shape;304;p21"/>
          <p:cNvSpPr/>
          <p:nvPr/>
        </p:nvSpPr>
        <p:spPr>
          <a:xfrm>
            <a:off x="0" y="611396"/>
            <a:ext cx="234750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DIVERSIFICACIÓN</a:t>
            </a:r>
            <a:endParaRPr/>
          </a:p>
        </p:txBody>
      </p:sp>
      <p:sp>
        <p:nvSpPr>
          <p:cNvPr id="305" name="Google Shape;305;p21"/>
          <p:cNvSpPr txBox="1"/>
          <p:nvPr/>
        </p:nvSpPr>
        <p:spPr>
          <a:xfrm>
            <a:off x="3445531" y="4811655"/>
            <a:ext cx="615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chemeClr val="lt1"/>
                </a:solidFill>
                <a:latin typeface="Gill Sans"/>
                <a:ea typeface="Gill Sans"/>
                <a:cs typeface="Gill Sans"/>
                <a:sym typeface="Gill Sans"/>
              </a:rPr>
              <a:t>2020</a:t>
            </a:r>
            <a:endParaRPr sz="1400">
              <a:solidFill>
                <a:schemeClr val="lt1"/>
              </a:solidFill>
              <a:latin typeface="Gill Sans"/>
              <a:ea typeface="Gill Sans"/>
              <a:cs typeface="Gill Sans"/>
              <a:sym typeface="Gill Sans"/>
            </a:endParaRPr>
          </a:p>
        </p:txBody>
      </p:sp>
      <p:pic>
        <p:nvPicPr>
          <p:cNvPr id="306" name="Google Shape;306;p21"/>
          <p:cNvPicPr preferRelativeResize="0"/>
          <p:nvPr/>
        </p:nvPicPr>
        <p:blipFill rotWithShape="1">
          <a:blip r:embed="rId3">
            <a:alphaModFix/>
          </a:blip>
          <a:srcRect b="12347" l="4311" r="12772" t="12347"/>
          <a:stretch/>
        </p:blipFill>
        <p:spPr>
          <a:xfrm>
            <a:off x="5268589" y="1123315"/>
            <a:ext cx="3528392" cy="2736304"/>
          </a:xfrm>
          <a:prstGeom prst="rect">
            <a:avLst/>
          </a:prstGeom>
          <a:noFill/>
          <a:ln>
            <a:noFill/>
          </a:ln>
        </p:spPr>
      </p:pic>
      <p:pic>
        <p:nvPicPr>
          <p:cNvPr id="307" name="Google Shape;307;p21"/>
          <p:cNvPicPr preferRelativeResize="0"/>
          <p:nvPr/>
        </p:nvPicPr>
        <p:blipFill rotWithShape="1">
          <a:blip r:embed="rId4">
            <a:alphaModFix/>
          </a:blip>
          <a:srcRect b="10798" l="6674" r="8640" t="30144"/>
          <a:stretch/>
        </p:blipFill>
        <p:spPr>
          <a:xfrm>
            <a:off x="2402616" y="3473576"/>
            <a:ext cx="4104456" cy="2592288"/>
          </a:xfrm>
          <a:prstGeom prst="rect">
            <a:avLst/>
          </a:prstGeom>
          <a:noFill/>
          <a:ln>
            <a:noFill/>
          </a:ln>
        </p:spPr>
      </p:pic>
      <p:pic>
        <p:nvPicPr>
          <p:cNvPr id="308" name="Google Shape;308;p21"/>
          <p:cNvPicPr preferRelativeResize="0"/>
          <p:nvPr/>
        </p:nvPicPr>
        <p:blipFill rotWithShape="1">
          <a:blip r:embed="rId5">
            <a:alphaModFix/>
          </a:blip>
          <a:srcRect b="6406" l="10310" r="19966" t="13385"/>
          <a:stretch/>
        </p:blipFill>
        <p:spPr>
          <a:xfrm>
            <a:off x="209564" y="1045028"/>
            <a:ext cx="3888432" cy="2736304"/>
          </a:xfrm>
          <a:prstGeom prst="rect">
            <a:avLst/>
          </a:prstGeom>
          <a:noFill/>
          <a:ln>
            <a:noFill/>
          </a:ln>
        </p:spPr>
      </p:pic>
      <p:sp>
        <p:nvSpPr>
          <p:cNvPr id="309" name="Google Shape;309;p21"/>
          <p:cNvSpPr txBox="1"/>
          <p:nvPr/>
        </p:nvSpPr>
        <p:spPr>
          <a:xfrm>
            <a:off x="1345959" y="2270472"/>
            <a:ext cx="615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rgbClr val="7F7F7F"/>
                </a:solidFill>
                <a:latin typeface="Gill Sans"/>
                <a:ea typeface="Gill Sans"/>
                <a:cs typeface="Gill Sans"/>
                <a:sym typeface="Gill Sans"/>
              </a:rPr>
              <a:t>2020</a:t>
            </a:r>
            <a:endParaRPr sz="1400">
              <a:solidFill>
                <a:srgbClr val="7F7F7F"/>
              </a:solidFill>
              <a:latin typeface="Gill Sans"/>
              <a:ea typeface="Gill Sans"/>
              <a:cs typeface="Gill Sans"/>
              <a:sym typeface="Gill Sans"/>
            </a:endParaRPr>
          </a:p>
        </p:txBody>
      </p:sp>
      <p:sp>
        <p:nvSpPr>
          <p:cNvPr id="310" name="Google Shape;310;p21"/>
          <p:cNvSpPr/>
          <p:nvPr/>
        </p:nvSpPr>
        <p:spPr>
          <a:xfrm rot="8328675">
            <a:off x="937826" y="3715916"/>
            <a:ext cx="767873" cy="2154167"/>
          </a:xfrm>
          <a:prstGeom prst="curvedLeftArrow">
            <a:avLst>
              <a:gd fmla="val 25000" name="adj1"/>
              <a:gd fmla="val 50000" name="adj2"/>
              <a:gd fmla="val 25000" name="adj3"/>
            </a:avLst>
          </a:prstGeom>
          <a:solidFill>
            <a:schemeClr val="accent1"/>
          </a:solidFill>
          <a:ln cap="flat" cmpd="sng" w="17125">
            <a:solidFill>
              <a:srgbClr val="7E609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311" name="Google Shape;311;p21"/>
          <p:cNvSpPr txBox="1"/>
          <p:nvPr/>
        </p:nvSpPr>
        <p:spPr>
          <a:xfrm>
            <a:off x="-396552" y="5584884"/>
            <a:ext cx="3528392"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s-MX" sz="1600">
                <a:solidFill>
                  <a:schemeClr val="dk1"/>
                </a:solidFill>
                <a:latin typeface="Gill Sans"/>
                <a:ea typeface="Gill Sans"/>
                <a:cs typeface="Gill Sans"/>
                <a:sym typeface="Gill Sans"/>
              </a:rPr>
              <a:t>Duración MACAULAY </a:t>
            </a:r>
            <a:endParaRPr/>
          </a:p>
          <a:p>
            <a:pPr indent="0" lvl="0" marL="0" marR="0" rtl="0" algn="ctr">
              <a:spcBef>
                <a:spcPts val="0"/>
              </a:spcBef>
              <a:spcAft>
                <a:spcPts val="0"/>
              </a:spcAft>
              <a:buNone/>
            </a:pPr>
            <a:r>
              <a:rPr b="1" lang="es-MX" sz="1600">
                <a:solidFill>
                  <a:schemeClr val="dk1"/>
                </a:solidFill>
                <a:latin typeface="Gill Sans"/>
                <a:ea typeface="Gill Sans"/>
                <a:cs typeface="Gill Sans"/>
                <a:sym typeface="Gill Sans"/>
              </a:rPr>
              <a:t>1623.49 días (4.44 años)</a:t>
            </a:r>
            <a:endParaRPr/>
          </a:p>
        </p:txBody>
      </p:sp>
      <p:sp>
        <p:nvSpPr>
          <p:cNvPr id="312" name="Google Shape;312;p21"/>
          <p:cNvSpPr txBox="1"/>
          <p:nvPr/>
        </p:nvSpPr>
        <p:spPr>
          <a:xfrm>
            <a:off x="6333588" y="2337581"/>
            <a:ext cx="615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rgbClr val="7F7F7F"/>
                </a:solidFill>
                <a:latin typeface="Gill Sans"/>
                <a:ea typeface="Gill Sans"/>
                <a:cs typeface="Gill Sans"/>
                <a:sym typeface="Gill Sans"/>
              </a:rPr>
              <a:t>2020</a:t>
            </a:r>
            <a:endParaRPr sz="1400">
              <a:solidFill>
                <a:srgbClr val="7F7F7F"/>
              </a:solidFill>
              <a:latin typeface="Gill Sans"/>
              <a:ea typeface="Gill Sans"/>
              <a:cs typeface="Gill Sans"/>
              <a:sym typeface="Gill Sans"/>
            </a:endParaRPr>
          </a:p>
        </p:txBody>
      </p:sp>
      <p:pic>
        <p:nvPicPr>
          <p:cNvPr id="313" name="Google Shape;313;p21"/>
          <p:cNvPicPr preferRelativeResize="0"/>
          <p:nvPr/>
        </p:nvPicPr>
        <p:blipFill rotWithShape="1">
          <a:blip r:embed="rId6">
            <a:alphaModFix/>
          </a:blip>
          <a:srcRect b="19098" l="13423" r="37808" t="25965"/>
          <a:stretch/>
        </p:blipFill>
        <p:spPr>
          <a:xfrm>
            <a:off x="3012446" y="3992115"/>
            <a:ext cx="1482057" cy="1482057"/>
          </a:xfrm>
          <a:prstGeom prst="rect">
            <a:avLst/>
          </a:prstGeom>
          <a:noFill/>
          <a:ln>
            <a:noFill/>
          </a:ln>
        </p:spPr>
      </p:pic>
      <p:sp>
        <p:nvSpPr>
          <p:cNvPr id="314" name="Google Shape;314;p21"/>
          <p:cNvSpPr txBox="1"/>
          <p:nvPr/>
        </p:nvSpPr>
        <p:spPr>
          <a:xfrm>
            <a:off x="3445531" y="4811655"/>
            <a:ext cx="615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chemeClr val="lt1"/>
                </a:solidFill>
                <a:latin typeface="Gill Sans"/>
                <a:ea typeface="Gill Sans"/>
                <a:cs typeface="Gill Sans"/>
                <a:sym typeface="Gill Sans"/>
              </a:rPr>
              <a:t>2020</a:t>
            </a:r>
            <a:endParaRPr sz="1400">
              <a:solidFill>
                <a:schemeClr val="lt1"/>
              </a:solidFill>
              <a:latin typeface="Gill Sans"/>
              <a:ea typeface="Gill Sans"/>
              <a:cs typeface="Gill Sans"/>
              <a:sym typeface="Gill Sans"/>
            </a:endParaRPr>
          </a:p>
        </p:txBody>
      </p:sp>
      <p:pic>
        <p:nvPicPr>
          <p:cNvPr id="315" name="Google Shape;315;p21"/>
          <p:cNvPicPr preferRelativeResize="0"/>
          <p:nvPr/>
        </p:nvPicPr>
        <p:blipFill rotWithShape="1">
          <a:blip r:embed="rId7">
            <a:alphaModFix/>
          </a:blip>
          <a:srcRect b="0" l="7695" r="28001" t="24237"/>
          <a:stretch/>
        </p:blipFill>
        <p:spPr>
          <a:xfrm>
            <a:off x="5794991" y="1634873"/>
            <a:ext cx="1683352" cy="169354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22"/>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321" name="Google Shape;321;p22"/>
          <p:cNvSpPr txBox="1"/>
          <p:nvPr>
            <p:ph type="title"/>
          </p:nvPr>
        </p:nvSpPr>
        <p:spPr>
          <a:xfrm>
            <a:off x="1697366" y="28511"/>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300"/>
              <a:buFont typeface="Gill Sans"/>
              <a:buNone/>
            </a:pPr>
            <a:r>
              <a:rPr lang="es-MX" sz="2300"/>
              <a:t>Reporte de la Cartera de Inversiones </a:t>
            </a:r>
            <a:br>
              <a:rPr lang="es-MX" sz="2300"/>
            </a:br>
            <a:r>
              <a:rPr lang="es-MX" sz="2300"/>
              <a:t>mayo 2021</a:t>
            </a:r>
            <a:endParaRPr/>
          </a:p>
        </p:txBody>
      </p:sp>
      <p:sp>
        <p:nvSpPr>
          <p:cNvPr id="322" name="Google Shape;322;p22"/>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323" name="Google Shape;323;p22"/>
          <p:cNvSpPr/>
          <p:nvPr/>
        </p:nvSpPr>
        <p:spPr>
          <a:xfrm>
            <a:off x="29394" y="663769"/>
            <a:ext cx="234750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DIVERSIFICACIÓN</a:t>
            </a:r>
            <a:endParaRPr/>
          </a:p>
        </p:txBody>
      </p:sp>
      <p:sp>
        <p:nvSpPr>
          <p:cNvPr id="324" name="Google Shape;324;p22"/>
          <p:cNvSpPr txBox="1"/>
          <p:nvPr/>
        </p:nvSpPr>
        <p:spPr>
          <a:xfrm>
            <a:off x="3490165" y="5900317"/>
            <a:ext cx="1728192"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400">
                <a:solidFill>
                  <a:schemeClr val="dk1"/>
                </a:solidFill>
                <a:latin typeface="Gill Sans"/>
                <a:ea typeface="Gill Sans"/>
                <a:cs typeface="Gill Sans"/>
                <a:sym typeface="Gill Sans"/>
              </a:rPr>
              <a:t>*No incluye CKD's.</a:t>
            </a:r>
            <a:endParaRPr/>
          </a:p>
        </p:txBody>
      </p:sp>
      <p:pic>
        <p:nvPicPr>
          <p:cNvPr id="325" name="Google Shape;325;p22"/>
          <p:cNvPicPr preferRelativeResize="0"/>
          <p:nvPr/>
        </p:nvPicPr>
        <p:blipFill rotWithShape="1">
          <a:blip r:embed="rId3">
            <a:alphaModFix/>
          </a:blip>
          <a:srcRect b="2879" l="7393" r="5027" t="1310"/>
          <a:stretch/>
        </p:blipFill>
        <p:spPr>
          <a:xfrm>
            <a:off x="4184068" y="1738979"/>
            <a:ext cx="4763855" cy="3926961"/>
          </a:xfrm>
          <a:prstGeom prst="rect">
            <a:avLst/>
          </a:prstGeom>
          <a:noFill/>
          <a:ln>
            <a:noFill/>
          </a:ln>
        </p:spPr>
      </p:pic>
      <p:pic>
        <p:nvPicPr>
          <p:cNvPr id="326" name="Google Shape;326;p22"/>
          <p:cNvPicPr preferRelativeResize="0"/>
          <p:nvPr/>
        </p:nvPicPr>
        <p:blipFill rotWithShape="1">
          <a:blip r:embed="rId4">
            <a:alphaModFix/>
          </a:blip>
          <a:srcRect b="4763" l="12356" r="3278" t="0"/>
          <a:stretch/>
        </p:blipFill>
        <p:spPr>
          <a:xfrm>
            <a:off x="12732" y="1556792"/>
            <a:ext cx="4104456" cy="4255862"/>
          </a:xfrm>
          <a:prstGeom prst="rect">
            <a:avLst/>
          </a:prstGeom>
          <a:noFill/>
          <a:ln>
            <a:noFill/>
          </a:ln>
        </p:spPr>
      </p:pic>
      <p:sp>
        <p:nvSpPr>
          <p:cNvPr id="327" name="Google Shape;327;p22"/>
          <p:cNvSpPr txBox="1"/>
          <p:nvPr/>
        </p:nvSpPr>
        <p:spPr>
          <a:xfrm>
            <a:off x="1962029" y="3783780"/>
            <a:ext cx="571603" cy="31449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rgbClr val="7F7F7F"/>
                </a:solidFill>
                <a:latin typeface="Gill Sans"/>
                <a:ea typeface="Gill Sans"/>
                <a:cs typeface="Gill Sans"/>
                <a:sym typeface="Gill Sans"/>
              </a:rPr>
              <a:t>2020</a:t>
            </a:r>
            <a:endParaRPr sz="1400">
              <a:solidFill>
                <a:srgbClr val="7F7F7F"/>
              </a:solidFill>
              <a:latin typeface="Gill Sans"/>
              <a:ea typeface="Gill Sans"/>
              <a:cs typeface="Gill Sans"/>
              <a:sym typeface="Gill Sans"/>
            </a:endParaRPr>
          </a:p>
        </p:txBody>
      </p:sp>
      <p:sp>
        <p:nvSpPr>
          <p:cNvPr id="328" name="Google Shape;328;p22"/>
          <p:cNvSpPr txBox="1"/>
          <p:nvPr/>
        </p:nvSpPr>
        <p:spPr>
          <a:xfrm>
            <a:off x="6948264" y="3629891"/>
            <a:ext cx="615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rgbClr val="7F7F7F"/>
                </a:solidFill>
                <a:latin typeface="Gill Sans"/>
                <a:ea typeface="Gill Sans"/>
                <a:cs typeface="Gill Sans"/>
                <a:sym typeface="Gill Sans"/>
              </a:rPr>
              <a:t>2020</a:t>
            </a:r>
            <a:endParaRPr sz="1400">
              <a:solidFill>
                <a:srgbClr val="7F7F7F"/>
              </a:solidFill>
              <a:latin typeface="Gill Sans"/>
              <a:ea typeface="Gill Sans"/>
              <a:cs typeface="Gill Sans"/>
              <a:sym typeface="Gill Sans"/>
            </a:endParaRPr>
          </a:p>
        </p:txBody>
      </p:sp>
      <p:pic>
        <p:nvPicPr>
          <p:cNvPr id="329" name="Google Shape;329;p22"/>
          <p:cNvPicPr preferRelativeResize="0"/>
          <p:nvPr/>
        </p:nvPicPr>
        <p:blipFill rotWithShape="1">
          <a:blip r:embed="rId5">
            <a:alphaModFix/>
          </a:blip>
          <a:srcRect b="0" l="32721" r="9272" t="14742"/>
          <a:stretch/>
        </p:blipFill>
        <p:spPr>
          <a:xfrm>
            <a:off x="1181653" y="2847852"/>
            <a:ext cx="2124751" cy="2186352"/>
          </a:xfrm>
          <a:prstGeom prst="rect">
            <a:avLst/>
          </a:prstGeom>
          <a:noFill/>
          <a:ln>
            <a:noFill/>
          </a:ln>
        </p:spPr>
      </p:pic>
      <p:pic>
        <p:nvPicPr>
          <p:cNvPr id="330" name="Google Shape;330;p22"/>
          <p:cNvPicPr preferRelativeResize="0"/>
          <p:nvPr/>
        </p:nvPicPr>
        <p:blipFill rotWithShape="1">
          <a:blip r:embed="rId6">
            <a:alphaModFix/>
          </a:blip>
          <a:srcRect b="6073" l="33432" r="5026" t="10954"/>
          <a:stretch/>
        </p:blipFill>
        <p:spPr>
          <a:xfrm>
            <a:off x="6196773" y="2744718"/>
            <a:ext cx="2118869" cy="207812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23"/>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336" name="Google Shape;336;p23"/>
          <p:cNvSpPr txBox="1"/>
          <p:nvPr>
            <p:ph type="title"/>
          </p:nvPr>
        </p:nvSpPr>
        <p:spPr>
          <a:xfrm>
            <a:off x="1697366" y="55015"/>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300"/>
              <a:buFont typeface="Gill Sans"/>
              <a:buNone/>
            </a:pPr>
            <a:r>
              <a:rPr lang="es-MX" sz="2300"/>
              <a:t>Reporte de la Cartera de Inversiones </a:t>
            </a:r>
            <a:br>
              <a:rPr lang="es-MX" sz="2300"/>
            </a:br>
            <a:r>
              <a:rPr lang="es-MX" sz="2300"/>
              <a:t>mayo 2021</a:t>
            </a:r>
            <a:endParaRPr/>
          </a:p>
        </p:txBody>
      </p:sp>
      <p:sp>
        <p:nvSpPr>
          <p:cNvPr id="337" name="Google Shape;337;p23"/>
          <p:cNvSpPr txBox="1"/>
          <p:nvPr>
            <p:ph idx="11" type="ftr"/>
          </p:nvPr>
        </p:nvSpPr>
        <p:spPr>
          <a:xfrm>
            <a:off x="2831973" y="6456528"/>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a:p>
        </p:txBody>
      </p:sp>
      <p:sp>
        <p:nvSpPr>
          <p:cNvPr id="338" name="Google Shape;338;p23"/>
          <p:cNvSpPr/>
          <p:nvPr/>
        </p:nvSpPr>
        <p:spPr>
          <a:xfrm>
            <a:off x="0" y="611396"/>
            <a:ext cx="234750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DIVERSIFICACIÓN</a:t>
            </a:r>
            <a:endParaRPr/>
          </a:p>
        </p:txBody>
      </p:sp>
      <p:sp>
        <p:nvSpPr>
          <p:cNvPr id="339" name="Google Shape;339;p23"/>
          <p:cNvSpPr txBox="1"/>
          <p:nvPr/>
        </p:nvSpPr>
        <p:spPr>
          <a:xfrm>
            <a:off x="5985437" y="658473"/>
            <a:ext cx="139487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800">
                <a:solidFill>
                  <a:schemeClr val="dk1"/>
                </a:solidFill>
                <a:latin typeface="Gill Sans"/>
                <a:ea typeface="Gill Sans"/>
                <a:cs typeface="Gill Sans"/>
                <a:sym typeface="Gill Sans"/>
              </a:rPr>
              <a:t>Por Moneda</a:t>
            </a:r>
            <a:endParaRPr/>
          </a:p>
        </p:txBody>
      </p:sp>
      <p:sp>
        <p:nvSpPr>
          <p:cNvPr id="340" name="Google Shape;340;p23"/>
          <p:cNvSpPr txBox="1"/>
          <p:nvPr/>
        </p:nvSpPr>
        <p:spPr>
          <a:xfrm>
            <a:off x="251520" y="5894964"/>
            <a:ext cx="345638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400">
                <a:solidFill>
                  <a:schemeClr val="dk1"/>
                </a:solidFill>
                <a:latin typeface="Gill Sans"/>
                <a:ea typeface="Gill Sans"/>
                <a:cs typeface="Gill Sans"/>
                <a:sym typeface="Gill Sans"/>
              </a:rPr>
              <a:t>*Por plazo solo incluye instrumentos en MXN</a:t>
            </a:r>
            <a:endParaRPr/>
          </a:p>
        </p:txBody>
      </p:sp>
      <p:pic>
        <p:nvPicPr>
          <p:cNvPr id="341" name="Google Shape;341;p23"/>
          <p:cNvPicPr preferRelativeResize="0"/>
          <p:nvPr/>
        </p:nvPicPr>
        <p:blipFill rotWithShape="1">
          <a:blip r:embed="rId3">
            <a:alphaModFix/>
          </a:blip>
          <a:srcRect b="0" l="0" r="0" t="0"/>
          <a:stretch/>
        </p:blipFill>
        <p:spPr>
          <a:xfrm>
            <a:off x="3411138" y="1358380"/>
            <a:ext cx="2703798" cy="982403"/>
          </a:xfrm>
          <a:prstGeom prst="rect">
            <a:avLst/>
          </a:prstGeom>
          <a:noFill/>
          <a:ln>
            <a:noFill/>
          </a:ln>
        </p:spPr>
      </p:pic>
      <p:pic>
        <p:nvPicPr>
          <p:cNvPr id="342" name="Google Shape;342;p23"/>
          <p:cNvPicPr preferRelativeResize="0"/>
          <p:nvPr/>
        </p:nvPicPr>
        <p:blipFill rotWithShape="1">
          <a:blip r:embed="rId4">
            <a:alphaModFix/>
          </a:blip>
          <a:srcRect b="4278" l="5258" r="13517" t="8971"/>
          <a:stretch/>
        </p:blipFill>
        <p:spPr>
          <a:xfrm>
            <a:off x="4984136" y="2682204"/>
            <a:ext cx="3901595" cy="3170046"/>
          </a:xfrm>
          <a:prstGeom prst="rect">
            <a:avLst/>
          </a:prstGeom>
          <a:noFill/>
          <a:ln>
            <a:noFill/>
          </a:ln>
        </p:spPr>
      </p:pic>
      <p:pic>
        <p:nvPicPr>
          <p:cNvPr id="343" name="Google Shape;343;p23"/>
          <p:cNvPicPr preferRelativeResize="0"/>
          <p:nvPr/>
        </p:nvPicPr>
        <p:blipFill rotWithShape="1">
          <a:blip r:embed="rId5">
            <a:alphaModFix/>
          </a:blip>
          <a:srcRect b="4180" l="6004" r="29693" t="31333"/>
          <a:stretch/>
        </p:blipFill>
        <p:spPr>
          <a:xfrm>
            <a:off x="5695448" y="3370047"/>
            <a:ext cx="1728192" cy="1728192"/>
          </a:xfrm>
          <a:prstGeom prst="rect">
            <a:avLst/>
          </a:prstGeom>
          <a:noFill/>
          <a:ln>
            <a:noFill/>
          </a:ln>
        </p:spPr>
      </p:pic>
      <p:pic>
        <p:nvPicPr>
          <p:cNvPr id="344" name="Google Shape;344;p23"/>
          <p:cNvPicPr preferRelativeResize="0"/>
          <p:nvPr/>
        </p:nvPicPr>
        <p:blipFill rotWithShape="1">
          <a:blip r:embed="rId6">
            <a:alphaModFix/>
          </a:blip>
          <a:srcRect b="6983" l="6821" r="6131" t="8777"/>
          <a:stretch/>
        </p:blipFill>
        <p:spPr>
          <a:xfrm>
            <a:off x="251520" y="2348879"/>
            <a:ext cx="4176464" cy="3384377"/>
          </a:xfrm>
          <a:prstGeom prst="rect">
            <a:avLst/>
          </a:prstGeom>
          <a:noFill/>
          <a:ln>
            <a:noFill/>
          </a:ln>
        </p:spPr>
      </p:pic>
      <p:sp>
        <p:nvSpPr>
          <p:cNvPr id="345" name="Google Shape;345;p23"/>
          <p:cNvSpPr txBox="1"/>
          <p:nvPr/>
        </p:nvSpPr>
        <p:spPr>
          <a:xfrm>
            <a:off x="4517898" y="1010014"/>
            <a:ext cx="67479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800">
                <a:solidFill>
                  <a:schemeClr val="dk1"/>
                </a:solidFill>
                <a:latin typeface="Gill Sans"/>
                <a:ea typeface="Gill Sans"/>
                <a:cs typeface="Gill Sans"/>
                <a:sym typeface="Gill Sans"/>
              </a:rPr>
              <a:t>2021</a:t>
            </a:r>
            <a:endParaRPr/>
          </a:p>
        </p:txBody>
      </p:sp>
      <p:sp>
        <p:nvSpPr>
          <p:cNvPr id="346" name="Google Shape;346;p23"/>
          <p:cNvSpPr txBox="1"/>
          <p:nvPr/>
        </p:nvSpPr>
        <p:spPr>
          <a:xfrm>
            <a:off x="7226175" y="1026407"/>
            <a:ext cx="67479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800">
                <a:solidFill>
                  <a:schemeClr val="dk1"/>
                </a:solidFill>
                <a:latin typeface="Gill Sans"/>
                <a:ea typeface="Gill Sans"/>
                <a:cs typeface="Gill Sans"/>
                <a:sym typeface="Gill Sans"/>
              </a:rPr>
              <a:t>2020</a:t>
            </a:r>
            <a:endParaRPr/>
          </a:p>
        </p:txBody>
      </p:sp>
      <p:sp>
        <p:nvSpPr>
          <p:cNvPr id="347" name="Google Shape;347;p23"/>
          <p:cNvSpPr txBox="1"/>
          <p:nvPr/>
        </p:nvSpPr>
        <p:spPr>
          <a:xfrm>
            <a:off x="6233313" y="4098919"/>
            <a:ext cx="615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rgbClr val="7F7F7F"/>
                </a:solidFill>
                <a:latin typeface="Gill Sans"/>
                <a:ea typeface="Gill Sans"/>
                <a:cs typeface="Gill Sans"/>
                <a:sym typeface="Gill Sans"/>
              </a:rPr>
              <a:t>2020</a:t>
            </a:r>
            <a:endParaRPr sz="1400">
              <a:solidFill>
                <a:srgbClr val="7F7F7F"/>
              </a:solidFill>
              <a:latin typeface="Gill Sans"/>
              <a:ea typeface="Gill Sans"/>
              <a:cs typeface="Gill Sans"/>
              <a:sym typeface="Gill Sans"/>
            </a:endParaRPr>
          </a:p>
        </p:txBody>
      </p:sp>
      <p:sp>
        <p:nvSpPr>
          <p:cNvPr id="348" name="Google Shape;348;p23"/>
          <p:cNvSpPr txBox="1"/>
          <p:nvPr/>
        </p:nvSpPr>
        <p:spPr>
          <a:xfrm>
            <a:off x="1395941" y="4065621"/>
            <a:ext cx="615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rgbClr val="7F7F7F"/>
                </a:solidFill>
                <a:latin typeface="Gill Sans"/>
                <a:ea typeface="Gill Sans"/>
                <a:cs typeface="Gill Sans"/>
                <a:sym typeface="Gill Sans"/>
              </a:rPr>
              <a:t>2020</a:t>
            </a:r>
            <a:endParaRPr sz="1400">
              <a:solidFill>
                <a:srgbClr val="7F7F7F"/>
              </a:solidFill>
              <a:latin typeface="Gill Sans"/>
              <a:ea typeface="Gill Sans"/>
              <a:cs typeface="Gill Sans"/>
              <a:sym typeface="Gill Sans"/>
            </a:endParaRPr>
          </a:p>
        </p:txBody>
      </p:sp>
      <p:pic>
        <p:nvPicPr>
          <p:cNvPr id="349" name="Google Shape;349;p23"/>
          <p:cNvPicPr preferRelativeResize="0"/>
          <p:nvPr/>
        </p:nvPicPr>
        <p:blipFill rotWithShape="1">
          <a:blip r:embed="rId7">
            <a:alphaModFix/>
          </a:blip>
          <a:srcRect b="6984" l="11061" r="34425" t="17739"/>
          <a:stretch/>
        </p:blipFill>
        <p:spPr>
          <a:xfrm>
            <a:off x="830645" y="3341120"/>
            <a:ext cx="1728192" cy="1728192"/>
          </a:xfrm>
          <a:prstGeom prst="rect">
            <a:avLst/>
          </a:prstGeom>
          <a:noFill/>
          <a:ln>
            <a:noFill/>
          </a:ln>
        </p:spPr>
      </p:pic>
      <p:pic>
        <p:nvPicPr>
          <p:cNvPr id="350" name="Google Shape;350;p23"/>
          <p:cNvPicPr preferRelativeResize="0"/>
          <p:nvPr/>
        </p:nvPicPr>
        <p:blipFill rotWithShape="1">
          <a:blip r:embed="rId8">
            <a:alphaModFix/>
          </a:blip>
          <a:srcRect b="0" l="0" r="0" t="0"/>
          <a:stretch/>
        </p:blipFill>
        <p:spPr>
          <a:xfrm>
            <a:off x="6218443" y="1367844"/>
            <a:ext cx="2690261" cy="97293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24"/>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356" name="Google Shape;356;p24"/>
          <p:cNvSpPr txBox="1"/>
          <p:nvPr>
            <p:ph type="title"/>
          </p:nvPr>
        </p:nvSpPr>
        <p:spPr>
          <a:xfrm>
            <a:off x="1697366" y="41763"/>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300"/>
              <a:buFont typeface="Gill Sans"/>
              <a:buNone/>
            </a:pPr>
            <a:r>
              <a:rPr lang="es-MX" sz="2300"/>
              <a:t>Reporte de la Cartera de Inversiones </a:t>
            </a:r>
            <a:br>
              <a:rPr lang="es-MX" sz="2300"/>
            </a:br>
            <a:r>
              <a:rPr lang="es-MX" sz="2300"/>
              <a:t>mayo 2021</a:t>
            </a:r>
            <a:endParaRPr/>
          </a:p>
        </p:txBody>
      </p:sp>
      <p:sp>
        <p:nvSpPr>
          <p:cNvPr id="357" name="Google Shape;357;p24"/>
          <p:cNvSpPr txBox="1"/>
          <p:nvPr>
            <p:ph idx="11" type="ftr"/>
          </p:nvPr>
        </p:nvSpPr>
        <p:spPr>
          <a:xfrm>
            <a:off x="2788467" y="6443897"/>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358" name="Google Shape;358;p24"/>
          <p:cNvSpPr/>
          <p:nvPr/>
        </p:nvSpPr>
        <p:spPr>
          <a:xfrm>
            <a:off x="104910" y="715433"/>
            <a:ext cx="318491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chemeClr val="dk1"/>
                </a:solidFill>
                <a:latin typeface="Gill Sans"/>
                <a:ea typeface="Gill Sans"/>
                <a:cs typeface="Gill Sans"/>
                <a:sym typeface="Gill Sans"/>
              </a:rPr>
              <a:t>   INSTRUMENTOS NACIONALES</a:t>
            </a:r>
            <a:endParaRPr/>
          </a:p>
        </p:txBody>
      </p:sp>
      <p:sp>
        <p:nvSpPr>
          <p:cNvPr id="359" name="Google Shape;359;p24"/>
          <p:cNvSpPr/>
          <p:nvPr/>
        </p:nvSpPr>
        <p:spPr>
          <a:xfrm>
            <a:off x="4467042" y="711729"/>
            <a:ext cx="37539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chemeClr val="dk1"/>
                </a:solidFill>
                <a:latin typeface="Gill Sans"/>
                <a:ea typeface="Gill Sans"/>
                <a:cs typeface="Gill Sans"/>
                <a:sym typeface="Gill Sans"/>
              </a:rPr>
              <a:t>   INSTRUMENTOS INTERNACIONALES</a:t>
            </a:r>
            <a:endParaRPr/>
          </a:p>
        </p:txBody>
      </p:sp>
      <p:pic>
        <p:nvPicPr>
          <p:cNvPr id="360" name="Google Shape;360;p24"/>
          <p:cNvPicPr preferRelativeResize="0"/>
          <p:nvPr/>
        </p:nvPicPr>
        <p:blipFill rotWithShape="1">
          <a:blip r:embed="rId3">
            <a:alphaModFix/>
          </a:blip>
          <a:srcRect b="0" l="0" r="0" t="0"/>
          <a:stretch/>
        </p:blipFill>
        <p:spPr>
          <a:xfrm>
            <a:off x="1893755" y="4677688"/>
            <a:ext cx="5161274" cy="1624500"/>
          </a:xfrm>
          <a:prstGeom prst="rect">
            <a:avLst/>
          </a:prstGeom>
          <a:noFill/>
          <a:ln>
            <a:noFill/>
          </a:ln>
        </p:spPr>
      </p:pic>
      <p:pic>
        <p:nvPicPr>
          <p:cNvPr id="361" name="Google Shape;361;p24"/>
          <p:cNvPicPr preferRelativeResize="0"/>
          <p:nvPr/>
        </p:nvPicPr>
        <p:blipFill rotWithShape="1">
          <a:blip r:embed="rId4">
            <a:alphaModFix/>
          </a:blip>
          <a:srcRect b="0" l="0" r="0" t="0"/>
          <a:stretch/>
        </p:blipFill>
        <p:spPr>
          <a:xfrm>
            <a:off x="4774538" y="1269089"/>
            <a:ext cx="4144275" cy="3223618"/>
          </a:xfrm>
          <a:prstGeom prst="rect">
            <a:avLst/>
          </a:prstGeom>
          <a:noFill/>
          <a:ln>
            <a:noFill/>
          </a:ln>
        </p:spPr>
      </p:pic>
      <p:pic>
        <p:nvPicPr>
          <p:cNvPr id="362" name="Google Shape;362;p24"/>
          <p:cNvPicPr preferRelativeResize="0"/>
          <p:nvPr/>
        </p:nvPicPr>
        <p:blipFill rotWithShape="1">
          <a:blip r:embed="rId5">
            <a:alphaModFix/>
          </a:blip>
          <a:srcRect b="0" l="0" r="0" t="0"/>
          <a:stretch/>
        </p:blipFill>
        <p:spPr>
          <a:xfrm>
            <a:off x="439576" y="1131299"/>
            <a:ext cx="3671939" cy="336140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25"/>
          <p:cNvSpPr txBox="1"/>
          <p:nvPr>
            <p:ph idx="11" type="ftr"/>
          </p:nvPr>
        </p:nvSpPr>
        <p:spPr>
          <a:xfrm>
            <a:off x="2860813" y="6433166"/>
            <a:ext cx="3422374"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368" name="Google Shape;368;p25"/>
          <p:cNvSpPr txBox="1"/>
          <p:nvPr>
            <p:ph idx="12" type="sldNum"/>
          </p:nvPr>
        </p:nvSpPr>
        <p:spPr>
          <a:xfrm>
            <a:off x="7010400" y="6444421"/>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369" name="Google Shape;369;p25"/>
          <p:cNvSpPr txBox="1"/>
          <p:nvPr>
            <p:ph type="title"/>
          </p:nvPr>
        </p:nvSpPr>
        <p:spPr>
          <a:xfrm>
            <a:off x="1697366" y="41763"/>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300"/>
              <a:buFont typeface="Gill Sans"/>
              <a:buNone/>
            </a:pPr>
            <a:r>
              <a:rPr lang="es-MX" sz="2300"/>
              <a:t>Reporte de la Cartera de Inversiones </a:t>
            </a:r>
            <a:br>
              <a:rPr lang="es-MX" sz="2300"/>
            </a:br>
            <a:r>
              <a:rPr lang="es-MX" sz="2300"/>
              <a:t>mayo 2021</a:t>
            </a:r>
            <a:endParaRPr/>
          </a:p>
        </p:txBody>
      </p:sp>
      <p:pic>
        <p:nvPicPr>
          <p:cNvPr id="370" name="Google Shape;370;p25"/>
          <p:cNvPicPr preferRelativeResize="0"/>
          <p:nvPr/>
        </p:nvPicPr>
        <p:blipFill rotWithShape="1">
          <a:blip r:embed="rId3">
            <a:alphaModFix/>
          </a:blip>
          <a:srcRect b="0" l="0" r="0" t="0"/>
          <a:stretch/>
        </p:blipFill>
        <p:spPr>
          <a:xfrm>
            <a:off x="0" y="836712"/>
            <a:ext cx="9144000" cy="504027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26"/>
          <p:cNvSpPr txBox="1"/>
          <p:nvPr>
            <p:ph idx="11" type="ftr"/>
          </p:nvPr>
        </p:nvSpPr>
        <p:spPr>
          <a:xfrm>
            <a:off x="2874065" y="6452979"/>
            <a:ext cx="339587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a:p>
        </p:txBody>
      </p:sp>
      <p:sp>
        <p:nvSpPr>
          <p:cNvPr id="376" name="Google Shape;376;p26"/>
          <p:cNvSpPr txBox="1"/>
          <p:nvPr>
            <p:ph idx="12" type="sldNum"/>
          </p:nvPr>
        </p:nvSpPr>
        <p:spPr>
          <a:xfrm>
            <a:off x="6632713" y="6444421"/>
            <a:ext cx="2511287"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377" name="Google Shape;377;p26"/>
          <p:cNvSpPr txBox="1"/>
          <p:nvPr>
            <p:ph type="title"/>
          </p:nvPr>
        </p:nvSpPr>
        <p:spPr>
          <a:xfrm>
            <a:off x="1697366" y="41763"/>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300"/>
              <a:buFont typeface="Gill Sans"/>
              <a:buNone/>
            </a:pPr>
            <a:r>
              <a:rPr lang="es-MX" sz="2300"/>
              <a:t>Reporte de la Cartera de Inversiones </a:t>
            </a:r>
            <a:br>
              <a:rPr lang="es-MX" sz="2300"/>
            </a:br>
            <a:r>
              <a:rPr lang="es-MX" sz="2300"/>
              <a:t>mayo 2021</a:t>
            </a:r>
            <a:endParaRPr/>
          </a:p>
        </p:txBody>
      </p:sp>
      <p:pic>
        <p:nvPicPr>
          <p:cNvPr id="378" name="Google Shape;378;p26"/>
          <p:cNvPicPr preferRelativeResize="0"/>
          <p:nvPr/>
        </p:nvPicPr>
        <p:blipFill rotWithShape="1">
          <a:blip r:embed="rId3">
            <a:alphaModFix/>
          </a:blip>
          <a:srcRect b="0" l="0" r="0" t="0"/>
          <a:stretch/>
        </p:blipFill>
        <p:spPr>
          <a:xfrm>
            <a:off x="0" y="1578956"/>
            <a:ext cx="9144000" cy="370008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27"/>
          <p:cNvSpPr txBox="1"/>
          <p:nvPr>
            <p:ph idx="11" type="ftr"/>
          </p:nvPr>
        </p:nvSpPr>
        <p:spPr>
          <a:xfrm>
            <a:off x="2874065" y="6452979"/>
            <a:ext cx="339587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384" name="Google Shape;384;p27"/>
          <p:cNvSpPr txBox="1"/>
          <p:nvPr>
            <p:ph idx="12" type="sldNum"/>
          </p:nvPr>
        </p:nvSpPr>
        <p:spPr>
          <a:xfrm>
            <a:off x="6632713" y="6444421"/>
            <a:ext cx="2511287"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385" name="Google Shape;385;p27"/>
          <p:cNvSpPr txBox="1"/>
          <p:nvPr>
            <p:ph type="title"/>
          </p:nvPr>
        </p:nvSpPr>
        <p:spPr>
          <a:xfrm>
            <a:off x="1697366" y="41763"/>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300"/>
              <a:buFont typeface="Gill Sans"/>
              <a:buNone/>
            </a:pPr>
            <a:r>
              <a:rPr lang="es-MX" sz="2300"/>
              <a:t>Reporte de la Cartera de Inversiones </a:t>
            </a:r>
            <a:br>
              <a:rPr lang="es-MX" sz="2300"/>
            </a:br>
            <a:r>
              <a:rPr lang="es-MX" sz="2300"/>
              <a:t>mayo 2021</a:t>
            </a:r>
            <a:endParaRPr/>
          </a:p>
        </p:txBody>
      </p:sp>
      <p:pic>
        <p:nvPicPr>
          <p:cNvPr id="386" name="Google Shape;386;p27"/>
          <p:cNvPicPr preferRelativeResize="0"/>
          <p:nvPr/>
        </p:nvPicPr>
        <p:blipFill rotWithShape="1">
          <a:blip r:embed="rId3">
            <a:alphaModFix/>
          </a:blip>
          <a:srcRect b="0" l="0" r="0" t="0"/>
          <a:stretch/>
        </p:blipFill>
        <p:spPr>
          <a:xfrm>
            <a:off x="89756" y="1695516"/>
            <a:ext cx="8964488" cy="3466967"/>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28"/>
          <p:cNvSpPr/>
          <p:nvPr/>
        </p:nvSpPr>
        <p:spPr>
          <a:xfrm>
            <a:off x="0" y="609377"/>
            <a:ext cx="294068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INGRESOS  EFECTIVOS</a:t>
            </a:r>
            <a:endParaRPr/>
          </a:p>
        </p:txBody>
      </p:sp>
      <p:sp>
        <p:nvSpPr>
          <p:cNvPr id="392" name="Google Shape;392;p28"/>
          <p:cNvSpPr txBox="1"/>
          <p:nvPr>
            <p:ph idx="11" type="ftr"/>
          </p:nvPr>
        </p:nvSpPr>
        <p:spPr>
          <a:xfrm>
            <a:off x="2779333" y="6445681"/>
            <a:ext cx="341334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a:p>
        </p:txBody>
      </p:sp>
      <p:sp>
        <p:nvSpPr>
          <p:cNvPr id="393" name="Google Shape;393;p28"/>
          <p:cNvSpPr txBox="1"/>
          <p:nvPr>
            <p:ph idx="12" type="sldNum"/>
          </p:nvPr>
        </p:nvSpPr>
        <p:spPr>
          <a:xfrm>
            <a:off x="7010400" y="6461677"/>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394" name="Google Shape;394;p28"/>
          <p:cNvSpPr txBox="1"/>
          <p:nvPr/>
        </p:nvSpPr>
        <p:spPr>
          <a:xfrm>
            <a:off x="1697366" y="-53008"/>
            <a:ext cx="6742300" cy="614587"/>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sp>
        <p:nvSpPr>
          <p:cNvPr id="395" name="Google Shape;395;p28"/>
          <p:cNvSpPr txBox="1"/>
          <p:nvPr/>
        </p:nvSpPr>
        <p:spPr>
          <a:xfrm>
            <a:off x="40527" y="6211114"/>
            <a:ext cx="8064896"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100">
                <a:solidFill>
                  <a:schemeClr val="dk1"/>
                </a:solidFill>
                <a:latin typeface="Gill Sans"/>
                <a:ea typeface="Gill Sans"/>
                <a:cs typeface="Gill Sans"/>
                <a:sym typeface="Gill Sans"/>
              </a:rPr>
              <a:t>*Los Vencimientos de capital son reinvertidos, por lo que no forman parte del ingreso.</a:t>
            </a:r>
            <a:endParaRPr/>
          </a:p>
        </p:txBody>
      </p:sp>
      <p:pic>
        <p:nvPicPr>
          <p:cNvPr id="396" name="Google Shape;396;p28"/>
          <p:cNvPicPr preferRelativeResize="0"/>
          <p:nvPr/>
        </p:nvPicPr>
        <p:blipFill rotWithShape="1">
          <a:blip r:embed="rId3">
            <a:alphaModFix/>
          </a:blip>
          <a:srcRect b="0" l="0" r="0" t="0"/>
          <a:stretch/>
        </p:blipFill>
        <p:spPr>
          <a:xfrm>
            <a:off x="1044012" y="952860"/>
            <a:ext cx="6883991" cy="2689480"/>
          </a:xfrm>
          <a:prstGeom prst="rect">
            <a:avLst/>
          </a:prstGeom>
          <a:noFill/>
          <a:ln>
            <a:noFill/>
          </a:ln>
        </p:spPr>
      </p:pic>
      <p:pic>
        <p:nvPicPr>
          <p:cNvPr id="397" name="Google Shape;397;p28"/>
          <p:cNvPicPr preferRelativeResize="0"/>
          <p:nvPr/>
        </p:nvPicPr>
        <p:blipFill rotWithShape="1">
          <a:blip r:embed="rId4">
            <a:alphaModFix/>
          </a:blip>
          <a:srcRect b="0" l="0" r="0" t="0"/>
          <a:stretch/>
        </p:blipFill>
        <p:spPr>
          <a:xfrm>
            <a:off x="2022172" y="3642340"/>
            <a:ext cx="4401693" cy="260628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29"/>
          <p:cNvSpPr txBox="1"/>
          <p:nvPr>
            <p:ph idx="11" type="ftr"/>
          </p:nvPr>
        </p:nvSpPr>
        <p:spPr>
          <a:xfrm>
            <a:off x="2857500" y="6439101"/>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403" name="Google Shape;403;p29"/>
          <p:cNvSpPr txBox="1"/>
          <p:nvPr>
            <p:ph idx="12" type="sldNum"/>
          </p:nvPr>
        </p:nvSpPr>
        <p:spPr>
          <a:xfrm>
            <a:off x="7010400" y="6448086"/>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404" name="Google Shape;404;p29"/>
          <p:cNvSpPr txBox="1"/>
          <p:nvPr/>
        </p:nvSpPr>
        <p:spPr>
          <a:xfrm>
            <a:off x="3875315" y="136525"/>
            <a:ext cx="458651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chemeClr val="lt1"/>
                </a:solidFill>
                <a:latin typeface="Gill Sans"/>
                <a:ea typeface="Gill Sans"/>
                <a:cs typeface="Gill Sans"/>
                <a:sym typeface="Gill Sans"/>
              </a:rPr>
              <a:t>TEMAS DIVERSOS</a:t>
            </a:r>
            <a:endParaRPr/>
          </a:p>
        </p:txBody>
      </p:sp>
      <p:sp>
        <p:nvSpPr>
          <p:cNvPr id="405" name="Google Shape;405;p29"/>
          <p:cNvSpPr txBox="1"/>
          <p:nvPr/>
        </p:nvSpPr>
        <p:spPr>
          <a:xfrm>
            <a:off x="457200" y="1228397"/>
            <a:ext cx="8229600" cy="440120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2800"/>
              <a:buFont typeface="Gill Sans"/>
              <a:buNone/>
            </a:pPr>
            <a:r>
              <a:rPr b="1" lang="es-MX" sz="2800">
                <a:solidFill>
                  <a:schemeClr val="dk1"/>
                </a:solidFill>
                <a:latin typeface="Gill Sans"/>
                <a:ea typeface="Gill Sans"/>
                <a:cs typeface="Gill Sans"/>
                <a:sym typeface="Gill Sans"/>
              </a:rPr>
              <a:t>ARTHCK 13-2</a:t>
            </a:r>
            <a:endParaRPr/>
          </a:p>
          <a:p>
            <a:pPr indent="0" lvl="0" marL="0" marR="0" rtl="0" algn="ctr">
              <a:spcBef>
                <a:spcPts val="0"/>
              </a:spcBef>
              <a:spcAft>
                <a:spcPts val="0"/>
              </a:spcAft>
              <a:buNone/>
            </a:pPr>
            <a:r>
              <a:rPr lang="es-MX" sz="1800">
                <a:solidFill>
                  <a:schemeClr val="dk1"/>
                </a:solidFill>
                <a:latin typeface="Gill Sans"/>
                <a:ea typeface="Gill Sans"/>
                <a:cs typeface="Gill Sans"/>
                <a:sym typeface="Gill Sans"/>
              </a:rPr>
              <a:t>El pasado 02 de junio a las 10 am, se celebró Asamblea de ARTHCK 13-2:</a:t>
            </a:r>
            <a:endParaRPr/>
          </a:p>
          <a:p>
            <a:pPr indent="0" lvl="0" marL="0" marR="0" rtl="0" algn="ctr">
              <a:spcBef>
                <a:spcPts val="0"/>
              </a:spcBef>
              <a:spcAft>
                <a:spcPts val="0"/>
              </a:spcAft>
              <a:buNone/>
            </a:pPr>
            <a:r>
              <a:rPr b="1" lang="es-MX" sz="1800">
                <a:solidFill>
                  <a:schemeClr val="dk1"/>
                </a:solidFill>
                <a:latin typeface="Gill Sans"/>
                <a:ea typeface="Gill Sans"/>
                <a:cs typeface="Gill Sans"/>
                <a:sym typeface="Gill Sans"/>
              </a:rPr>
              <a:t>Orden del Día</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I. Calificación de la independencia del miembros del Comité Técnico del Contrato de Fideicomiso designados, para ser considerado(s) como miembro(s) independiente(s).</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II. Aprobación de los planes de compensación o pago de emolumentos para los miembros independientes del Comité Técnico del Contrato de Fideicomiso de conformidad con lo establecido en la Cláusula 14.1.5 del Contrato de Fideicomiso.</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III. Presentación de avances en materia de gobierno corporativo (Plan de "Remediación").</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IV. Actualización de Inversiones.</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V. Aprobación para buscar activamente la venta de los proyectos Kuyulkan y Puerto Caoba.</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VI. En caso de que el punto anterior sea aprobado, aprobación para utilizar los recursos de la venta para amortizar pasivos de otros proyectos del portafolio.</a:t>
            </a:r>
            <a:endParaRPr sz="1800">
              <a:solidFill>
                <a:schemeClr val="dk1"/>
              </a:solidFill>
              <a:latin typeface="Gill Sans"/>
              <a:ea typeface="Gill Sans"/>
              <a:cs typeface="Gill Sans"/>
              <a:sym typeface="Gill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3"/>
          <p:cNvSpPr txBox="1"/>
          <p:nvPr>
            <p:ph type="ctrTitle"/>
          </p:nvPr>
        </p:nvSpPr>
        <p:spPr>
          <a:xfrm>
            <a:off x="457200" y="2693987"/>
            <a:ext cx="5742296" cy="14700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595959"/>
              </a:buClr>
              <a:buSzPts val="3600"/>
              <a:buFont typeface="Gill Sans"/>
              <a:buNone/>
            </a:pPr>
            <a:r>
              <a:rPr lang="es-MX"/>
              <a:t>3. Cuadro de Pensionados</a:t>
            </a:r>
            <a:br>
              <a:rPr lang="es-MX"/>
            </a:br>
            <a:r>
              <a:rPr lang="es-MX"/>
              <a:t>Efectos</a:t>
            </a:r>
            <a:endParaRPr/>
          </a:p>
        </p:txBody>
      </p:sp>
      <p:sp>
        <p:nvSpPr>
          <p:cNvPr id="126" name="Google Shape;126;p3"/>
          <p:cNvSpPr txBox="1"/>
          <p:nvPr>
            <p:ph idx="1" type="subTitle"/>
          </p:nvPr>
        </p:nvSpPr>
        <p:spPr>
          <a:xfrm>
            <a:off x="457200" y="4039737"/>
            <a:ext cx="5742296" cy="1335514"/>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rgbClr val="888888"/>
              </a:buClr>
              <a:buSzPts val="2800"/>
              <a:buNone/>
            </a:pPr>
            <a:r>
              <a:rPr lang="es-MX"/>
              <a:t>Julio 2021</a:t>
            </a:r>
            <a:endParaRPr/>
          </a:p>
        </p:txBody>
      </p:sp>
      <p:sp>
        <p:nvSpPr>
          <p:cNvPr id="127" name="Google Shape;127;p3"/>
          <p:cNvSpPr txBox="1"/>
          <p:nvPr>
            <p:ph idx="11" type="ftr"/>
          </p:nvPr>
        </p:nvSpPr>
        <p:spPr>
          <a:xfrm>
            <a:off x="2866318" y="6548630"/>
            <a:ext cx="3428999"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128" name="Google Shape;128;p3"/>
          <p:cNvSpPr txBox="1"/>
          <p:nvPr>
            <p:ph idx="12" type="sldNum"/>
          </p:nvPr>
        </p:nvSpPr>
        <p:spPr>
          <a:xfrm>
            <a:off x="7010400" y="650648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129" name="Google Shape;129;p3"/>
          <p:cNvSpPr/>
          <p:nvPr/>
        </p:nvSpPr>
        <p:spPr>
          <a:xfrm>
            <a:off x="560277" y="5209389"/>
            <a:ext cx="8336980" cy="1015663"/>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chemeClr val="dk1"/>
              </a:buClr>
              <a:buSzPts val="1200"/>
              <a:buFont typeface="Noto Sans Symbols"/>
              <a:buChar char="❑"/>
            </a:pPr>
            <a:r>
              <a:rPr b="0" i="0" lang="es-MX" sz="1200" u="none" cap="none" strike="noStrike">
                <a:solidFill>
                  <a:schemeClr val="dk1"/>
                </a:solidFill>
                <a:latin typeface="Gill Sans"/>
                <a:ea typeface="Gill Sans"/>
                <a:cs typeface="Gill Sans"/>
                <a:sym typeface="Gill Sans"/>
              </a:rPr>
              <a:t>En desahogo del punto número tres del orden del día, relativo a la presentación del </a:t>
            </a:r>
            <a:r>
              <a:rPr b="0" i="1" lang="es-MX" sz="1200" u="none" cap="none" strike="noStrike">
                <a:solidFill>
                  <a:schemeClr val="dk1"/>
                </a:solidFill>
                <a:latin typeface="Gill Sans"/>
                <a:ea typeface="Gill Sans"/>
                <a:cs typeface="Gill Sans"/>
                <a:sym typeface="Gill Sans"/>
              </a:rPr>
              <a:t>Cuadro de Pensionados,</a:t>
            </a:r>
            <a:r>
              <a:rPr b="0" i="0" lang="es-MX" sz="1200" u="none" cap="none" strike="noStrike">
                <a:solidFill>
                  <a:schemeClr val="dk1"/>
                </a:solidFill>
                <a:latin typeface="Gill Sans"/>
                <a:ea typeface="Gill Sans"/>
                <a:cs typeface="Gill Sans"/>
                <a:sym typeface="Gill Sans"/>
              </a:rPr>
              <a:t> el Director General del Instituto de Pensiones del Estado de Jalisco, Héctor Pizano Ramos, con fundamento en lo establecido en el artículo 154 fracción V de la Ley del Instituto de Pensiones del Estado de Jalisco, presenta el </a:t>
            </a:r>
            <a:r>
              <a:rPr b="0" i="1" lang="es-MX" sz="1200" u="none" cap="none" strike="noStrike">
                <a:solidFill>
                  <a:schemeClr val="dk1"/>
                </a:solidFill>
                <a:latin typeface="Gill Sans"/>
                <a:ea typeface="Gill Sans"/>
                <a:cs typeface="Gill Sans"/>
                <a:sym typeface="Gill Sans"/>
              </a:rPr>
              <a:t>Cuadro de Pensionados a efectos julio de 2021</a:t>
            </a:r>
            <a:r>
              <a:rPr b="0" i="0" lang="es-MX" sz="1200" u="none" cap="none" strike="noStrike">
                <a:solidFill>
                  <a:schemeClr val="dk1"/>
                </a:solidFill>
                <a:latin typeface="Gill Sans"/>
                <a:ea typeface="Gill Sans"/>
                <a:cs typeface="Gill Sans"/>
                <a:sym typeface="Gill Sans"/>
              </a:rPr>
              <a:t>, con ajuste a partir del día siguiente a aquel en que cada afiliado haya cobrado su último sueldo, de conformidad con el artículo cuarto transitorio de la Ley del Instituto de Pensiones del Estado de Jalisco, conforme al siguiente reporte general:</a:t>
            </a:r>
            <a:endParaRPr/>
          </a:p>
        </p:txBody>
      </p:sp>
      <p:pic>
        <p:nvPicPr>
          <p:cNvPr descr="Dctos.png" id="130" name="Google Shape;130;p3">
            <a:hlinkClick r:id="rId3"/>
          </p:cNvPr>
          <p:cNvPicPr preferRelativeResize="0"/>
          <p:nvPr/>
        </p:nvPicPr>
        <p:blipFill rotWithShape="1">
          <a:blip r:embed="rId4">
            <a:alphaModFix/>
          </a:blip>
          <a:srcRect b="0" l="0" r="0" t="0"/>
          <a:stretch/>
        </p:blipFill>
        <p:spPr>
          <a:xfrm>
            <a:off x="2887160" y="4729521"/>
            <a:ext cx="441188" cy="39687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30"/>
          <p:cNvSpPr txBox="1"/>
          <p:nvPr>
            <p:ph idx="11" type="ftr"/>
          </p:nvPr>
        </p:nvSpPr>
        <p:spPr>
          <a:xfrm>
            <a:off x="2857500" y="6452581"/>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411" name="Google Shape;411;p30"/>
          <p:cNvSpPr txBox="1"/>
          <p:nvPr>
            <p:ph idx="12" type="sldNum"/>
          </p:nvPr>
        </p:nvSpPr>
        <p:spPr>
          <a:xfrm>
            <a:off x="7010400" y="6454826"/>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412" name="Google Shape;412;p30"/>
          <p:cNvSpPr txBox="1"/>
          <p:nvPr/>
        </p:nvSpPr>
        <p:spPr>
          <a:xfrm>
            <a:off x="3875315" y="136525"/>
            <a:ext cx="458651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chemeClr val="lt1"/>
                </a:solidFill>
                <a:latin typeface="Gill Sans"/>
                <a:ea typeface="Gill Sans"/>
                <a:cs typeface="Gill Sans"/>
                <a:sym typeface="Gill Sans"/>
              </a:rPr>
              <a:t>TEMAS DIVERSOS</a:t>
            </a:r>
            <a:endParaRPr/>
          </a:p>
        </p:txBody>
      </p:sp>
      <p:sp>
        <p:nvSpPr>
          <p:cNvPr id="413" name="Google Shape;413;p30"/>
          <p:cNvSpPr txBox="1"/>
          <p:nvPr/>
        </p:nvSpPr>
        <p:spPr>
          <a:xfrm>
            <a:off x="558800" y="1161187"/>
            <a:ext cx="8026400" cy="33547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2800"/>
              <a:buFont typeface="Gill Sans"/>
              <a:buNone/>
            </a:pPr>
            <a:r>
              <a:rPr b="1" lang="es-MX" sz="2800">
                <a:solidFill>
                  <a:schemeClr val="dk1"/>
                </a:solidFill>
                <a:latin typeface="Gill Sans"/>
                <a:ea typeface="Gill Sans"/>
                <a:cs typeface="Gill Sans"/>
                <a:sym typeface="Gill Sans"/>
              </a:rPr>
              <a:t>ARTHCK 13-2</a:t>
            </a:r>
            <a:endParaRPr/>
          </a:p>
          <a:p>
            <a:pPr indent="0" lvl="0" marL="0" marR="0" rtl="0" algn="ctr">
              <a:spcBef>
                <a:spcPts val="0"/>
              </a:spcBef>
              <a:spcAft>
                <a:spcPts val="0"/>
              </a:spcAft>
              <a:buNone/>
            </a:pPr>
            <a:r>
              <a:rPr b="1" lang="es-MX" sz="1800">
                <a:solidFill>
                  <a:schemeClr val="dk1"/>
                </a:solidFill>
                <a:latin typeface="Gill Sans"/>
                <a:ea typeface="Gill Sans"/>
                <a:cs typeface="Gill Sans"/>
                <a:sym typeface="Gill Sans"/>
              </a:rPr>
              <a:t>Orden del Día </a:t>
            </a:r>
            <a:r>
              <a:rPr b="1" lang="es-MX" sz="1200">
                <a:solidFill>
                  <a:schemeClr val="dk1"/>
                </a:solidFill>
                <a:latin typeface="Gill Sans"/>
                <a:ea typeface="Gill Sans"/>
                <a:cs typeface="Gill Sans"/>
                <a:sym typeface="Gill Sans"/>
              </a:rPr>
              <a:t>continuación…</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VII. Aprobación para contratar de deuda subordinada para el proyecto Grand Hyatt Playa del Carmen en exceso de los límites establecidos en el Contrato de Fideicomiso.</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VIII. Aprobación para la constitución de una garantía prendaria sobre la parte social de la que la Sociedad Controladora es titular en Ganzi, S. de R.L. de C.V. a fin de garantizar la parte de la deuda correspondiente a los proyectos Arenal, Ferrería y Puerto Caoba.</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IX. Designación de delegados especiales para llevar a cabo y, en su caso, formalizar y dar cumplimiento a las resoluciones que se adopten en la Asamblea.</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31"/>
          <p:cNvSpPr txBox="1"/>
          <p:nvPr>
            <p:ph idx="11" type="ftr"/>
          </p:nvPr>
        </p:nvSpPr>
        <p:spPr>
          <a:xfrm>
            <a:off x="2857499" y="6427902"/>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419" name="Google Shape;419;p31"/>
          <p:cNvSpPr txBox="1"/>
          <p:nvPr>
            <p:ph idx="12" type="sldNum"/>
          </p:nvPr>
        </p:nvSpPr>
        <p:spPr>
          <a:xfrm>
            <a:off x="7010400" y="646249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420" name="Google Shape;420;p31"/>
          <p:cNvSpPr txBox="1"/>
          <p:nvPr/>
        </p:nvSpPr>
        <p:spPr>
          <a:xfrm>
            <a:off x="3875315" y="136525"/>
            <a:ext cx="458651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chemeClr val="lt1"/>
                </a:solidFill>
                <a:latin typeface="Gill Sans"/>
                <a:ea typeface="Gill Sans"/>
                <a:cs typeface="Gill Sans"/>
                <a:sym typeface="Gill Sans"/>
              </a:rPr>
              <a:t>TEMAS DIVERSOS</a:t>
            </a:r>
            <a:endParaRPr/>
          </a:p>
        </p:txBody>
      </p:sp>
      <p:sp>
        <p:nvSpPr>
          <p:cNvPr id="421" name="Google Shape;421;p31"/>
          <p:cNvSpPr txBox="1"/>
          <p:nvPr/>
        </p:nvSpPr>
        <p:spPr>
          <a:xfrm>
            <a:off x="283028" y="851371"/>
            <a:ext cx="8577943" cy="515525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2800"/>
              <a:buFont typeface="Gill Sans"/>
              <a:buNone/>
            </a:pPr>
            <a:r>
              <a:rPr b="1" lang="es-MX" sz="2800">
                <a:solidFill>
                  <a:schemeClr val="dk1"/>
                </a:solidFill>
                <a:latin typeface="Gill Sans"/>
                <a:ea typeface="Gill Sans"/>
                <a:cs typeface="Gill Sans"/>
                <a:sym typeface="Gill Sans"/>
              </a:rPr>
              <a:t>Actualización ARTHCK 13-2</a:t>
            </a:r>
            <a:endParaRPr/>
          </a:p>
          <a:p>
            <a:pPr indent="0" lvl="0" marL="0" marR="0" rtl="0" algn="ctr">
              <a:spcBef>
                <a:spcPts val="0"/>
              </a:spcBef>
              <a:spcAft>
                <a:spcPts val="0"/>
              </a:spcAft>
              <a:buNone/>
            </a:pPr>
            <a:r>
              <a:t/>
            </a:r>
            <a:endParaRPr b="1" sz="1400">
              <a:solidFill>
                <a:schemeClr val="dk1"/>
              </a:solidFill>
              <a:latin typeface="Gill Sans"/>
              <a:ea typeface="Gill Sans"/>
              <a:cs typeface="Gill Sans"/>
              <a:sym typeface="Gill Sans"/>
            </a:endParaRPr>
          </a:p>
          <a:p>
            <a:pPr indent="0" lvl="0" marL="0" marR="0" rtl="0" algn="just">
              <a:spcBef>
                <a:spcPts val="0"/>
              </a:spcBef>
              <a:spcAft>
                <a:spcPts val="0"/>
              </a:spcAft>
              <a:buClr>
                <a:schemeClr val="dk1"/>
              </a:buClr>
              <a:buSzPts val="1800"/>
              <a:buFont typeface="Gill Sans"/>
              <a:buNone/>
            </a:pPr>
            <a:r>
              <a:rPr lang="es-MX" sz="1800">
                <a:solidFill>
                  <a:schemeClr val="dk1"/>
                </a:solidFill>
                <a:latin typeface="Gill Sans"/>
                <a:ea typeface="Gill Sans"/>
                <a:cs typeface="Gill Sans"/>
                <a:sym typeface="Gill Sans"/>
              </a:rPr>
              <a:t>La Asamblea tuvo quorum del 84.25% de los tenedores, IPEJAL representa 21.73% del total. En la que se aprobó lo siguiente:</a:t>
            </a:r>
            <a:endParaRPr/>
          </a:p>
          <a:p>
            <a:pPr indent="0" lvl="0" marL="0" marR="0" rtl="0" algn="just">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1.- Se aprobó por unanimidad la calificación de independencia del nuevo miembro del Comité Técnico del contrato de Fideicomiso.</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2.- Se aprobó con 63% de representación el pago de $20,000 más IVA como contraprestación a pagar a los miembros del Comité Técnico.</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3.- Los presentes se dan por enterados de los avances en gobierno corporativo.</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4.- Los presentes se dan por enterados de la actualización de las inversiones expuestas.</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5.- Los presentes se dan por enterados de la intención de vender los proyectos Kuyulkan y Puerto Caoba.</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6.- Se aprobó con 61% de representación que, una vez aprobadas y realizadas las ventas del punto 5, se usen los recursos obtenidos para la ejecución del plan de reestructura de pasivos de los demás proyectos en el fideicomiso.</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7.- Se aprobó con 61% de representación la contratación de deuda subordinada para los proyectos Grand Hyatt Playa del Carmen, Ferrería, Arenal y Puerto Caoba.</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32"/>
          <p:cNvSpPr txBox="1"/>
          <p:nvPr>
            <p:ph idx="11" type="ftr"/>
          </p:nvPr>
        </p:nvSpPr>
        <p:spPr>
          <a:xfrm>
            <a:off x="2857499" y="6474313"/>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427" name="Google Shape;427;p32"/>
          <p:cNvSpPr txBox="1"/>
          <p:nvPr>
            <p:ph idx="12" type="sldNum"/>
          </p:nvPr>
        </p:nvSpPr>
        <p:spPr>
          <a:xfrm>
            <a:off x="7010400" y="6396306"/>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428" name="Google Shape;428;p32"/>
          <p:cNvSpPr txBox="1"/>
          <p:nvPr/>
        </p:nvSpPr>
        <p:spPr>
          <a:xfrm>
            <a:off x="3875315" y="136525"/>
            <a:ext cx="458651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chemeClr val="lt1"/>
                </a:solidFill>
                <a:latin typeface="Gill Sans"/>
                <a:ea typeface="Gill Sans"/>
                <a:cs typeface="Gill Sans"/>
                <a:sym typeface="Gill Sans"/>
              </a:rPr>
              <a:t>TEMAS DIVERSOS</a:t>
            </a:r>
            <a:endParaRPr/>
          </a:p>
        </p:txBody>
      </p:sp>
      <p:sp>
        <p:nvSpPr>
          <p:cNvPr id="429" name="Google Shape;429;p32"/>
          <p:cNvSpPr txBox="1"/>
          <p:nvPr/>
        </p:nvSpPr>
        <p:spPr>
          <a:xfrm>
            <a:off x="344714" y="870541"/>
            <a:ext cx="8454571" cy="487825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2800"/>
              <a:buFont typeface="Gill Sans"/>
              <a:buNone/>
            </a:pPr>
            <a:r>
              <a:rPr b="1" lang="es-MX" sz="2800">
                <a:solidFill>
                  <a:schemeClr val="dk1"/>
                </a:solidFill>
                <a:latin typeface="Gill Sans"/>
                <a:ea typeface="Gill Sans"/>
                <a:cs typeface="Gill Sans"/>
                <a:sym typeface="Gill Sans"/>
              </a:rPr>
              <a:t>Actualización ARTHCK 13-2</a:t>
            </a:r>
            <a:endParaRPr/>
          </a:p>
          <a:p>
            <a:pPr indent="0" lvl="0" marL="0" marR="0" rtl="0" algn="just">
              <a:spcBef>
                <a:spcPts val="0"/>
              </a:spcBef>
              <a:spcAft>
                <a:spcPts val="0"/>
              </a:spcAft>
              <a:buNone/>
            </a:pPr>
            <a:r>
              <a:t/>
            </a:r>
            <a:endParaRPr sz="900">
              <a:solidFill>
                <a:schemeClr val="dk1"/>
              </a:solidFill>
              <a:latin typeface="Gill Sans"/>
              <a:ea typeface="Gill Sans"/>
              <a:cs typeface="Gill Sans"/>
              <a:sym typeface="Gill Sans"/>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8.- Se aprobó con 61% de representación la constitución de una garantía prendaria sobre la parte social de la cual la Sociedad Controladora es titular en Ganzi, S. de R.L. de C.V. a fin de garantizar la parte de la deuda correspondiente a los proyectos Arenal, Ferrería y Puerto Caoba.</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9.- Se aprobó por unanimidad autorizar al Administrador, al Fiduciario y al Representante Común llevar a cabo los siguientes trámites: (i) acudir ante un fedatario público a protocolizar la presente acta, (ii) presentar solicitudes, avisos y notificaciones y realizar cualquier trámite que sea necesario y/o conveniente, así como realizar las precisiones necesarias en la presente acta, (iii) expedir copias simples o autentificadas del acta de asamblea como les sean solicitadas, y (iv) realizar cualquier otro acto relacionado, conveniente y/o necesario a solicitud de cualquier autoridad o institución.</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10.- Se aprobó por unanimidad designar delegados especiales para llevar a cabo los actos convenientes para dar cumplimiento a los acuerdos.</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11.- Se aprobó por unanimidad instruir al Fiduciario la realización de todos los actos aquí referidos.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33"/>
          <p:cNvSpPr txBox="1"/>
          <p:nvPr>
            <p:ph idx="11" type="ftr"/>
          </p:nvPr>
        </p:nvSpPr>
        <p:spPr>
          <a:xfrm>
            <a:off x="2857500" y="6419947"/>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435" name="Google Shape;435;p33"/>
          <p:cNvSpPr txBox="1"/>
          <p:nvPr>
            <p:ph idx="12" type="sldNum"/>
          </p:nvPr>
        </p:nvSpPr>
        <p:spPr>
          <a:xfrm>
            <a:off x="7010400" y="6396306"/>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436" name="Google Shape;436;p33"/>
          <p:cNvSpPr txBox="1"/>
          <p:nvPr/>
        </p:nvSpPr>
        <p:spPr>
          <a:xfrm>
            <a:off x="3875315" y="136525"/>
            <a:ext cx="458651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chemeClr val="lt1"/>
                </a:solidFill>
                <a:latin typeface="Gill Sans"/>
                <a:ea typeface="Gill Sans"/>
                <a:cs typeface="Gill Sans"/>
                <a:sym typeface="Gill Sans"/>
              </a:rPr>
              <a:t>TEMAS DIVERSOS</a:t>
            </a:r>
            <a:endParaRPr/>
          </a:p>
        </p:txBody>
      </p:sp>
      <p:sp>
        <p:nvSpPr>
          <p:cNvPr id="437" name="Google Shape;437;p33"/>
          <p:cNvSpPr txBox="1"/>
          <p:nvPr/>
        </p:nvSpPr>
        <p:spPr>
          <a:xfrm>
            <a:off x="464457" y="925366"/>
            <a:ext cx="8215086" cy="495520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2800"/>
              <a:buFont typeface="Gill Sans"/>
              <a:buNone/>
            </a:pPr>
            <a:r>
              <a:rPr b="1" lang="es-MX" sz="2800">
                <a:solidFill>
                  <a:schemeClr val="dk1"/>
                </a:solidFill>
                <a:latin typeface="Gill Sans"/>
                <a:ea typeface="Gill Sans"/>
                <a:cs typeface="Gill Sans"/>
                <a:sym typeface="Gill Sans"/>
              </a:rPr>
              <a:t>Junta Informativa ABENGOA</a:t>
            </a:r>
            <a:endParaRPr/>
          </a:p>
          <a:p>
            <a:pPr indent="0" lvl="0" marL="0" marR="0" rtl="0" algn="ctr">
              <a:spcBef>
                <a:spcPts val="0"/>
              </a:spcBef>
              <a:spcAft>
                <a:spcPts val="0"/>
              </a:spcAft>
              <a:buNone/>
            </a:pPr>
            <a:r>
              <a:t/>
            </a:r>
            <a:endParaRPr b="1" sz="1400">
              <a:solidFill>
                <a:schemeClr val="dk1"/>
              </a:solidFill>
              <a:latin typeface="Gill Sans"/>
              <a:ea typeface="Gill Sans"/>
              <a:cs typeface="Gill Sans"/>
              <a:sym typeface="Gill Sans"/>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Actualmente se suspendió la modificación al convenio concursal derivado de el recurso interpuesto por Banco Base y resuelto a su favor.</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Banco Base dice no busca la quiebra de la empresa, si no una estrategia de cobro diferenciada sin asumir pérdidas de capital.</a:t>
            </a:r>
            <a:endParaRPr/>
          </a:p>
          <a:p>
            <a:pPr indent="0" lvl="0" marL="0" marR="0" rtl="0" algn="just">
              <a:spcBef>
                <a:spcPts val="0"/>
              </a:spcBef>
              <a:spcAft>
                <a:spcPts val="0"/>
              </a:spcAft>
              <a:buNone/>
            </a:pPr>
            <a:r>
              <a:rPr lang="es-MX" sz="1800">
                <a:solidFill>
                  <a:schemeClr val="dk1"/>
                </a:solidFill>
                <a:latin typeface="Calibri"/>
                <a:ea typeface="Calibri"/>
                <a:cs typeface="Calibri"/>
                <a:sym typeface="Calibri"/>
              </a:rPr>
              <a:t>Actualmente Banco Base sostiene que tiene embargados activos de Abengoa, entre el que destaca un edificio. Sin embargo, Abengoa sostiene que ya se levantó el embargo.</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La demanda interpuesta por Banco Base dice ser por que no hubo Circunstancias de Revisión, en un escenario optimista serán de 8-10 meses para verificar; en caso de ser cierto se sumaran otros tenedores al recurso, en caso de ser falso, se reinstaurará la restructura.</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ABENGOA menciona no ha logrado los niveles de proyectos para seguir con la reestructura, menciona tiene varias medidas de control de gastos, liquidez al mínimo; por lo tanto no asegura que pueda cumplir ni siquiera con el convenio original.</a:t>
            </a:r>
            <a:endParaRPr/>
          </a:p>
          <a:p>
            <a:pPr indent="0" lvl="0" marL="0" marR="0" rtl="0" algn="just">
              <a:spcBef>
                <a:spcPts val="0"/>
              </a:spcBef>
              <a:spcAft>
                <a:spcPts val="0"/>
              </a:spcAft>
              <a:buNone/>
            </a:pPr>
            <a:r>
              <a:rPr lang="es-MX" sz="1800">
                <a:solidFill>
                  <a:schemeClr val="dk1"/>
                </a:solidFill>
                <a:latin typeface="Gill Sans"/>
                <a:ea typeface="Gill Sans"/>
                <a:cs typeface="Gill Sans"/>
                <a:sym typeface="Gill Sans"/>
              </a:rPr>
              <a:t>Tras la primer restructura se dividió ABENGOA España, la que conservó el nombre ya se declaró en quiebra.</a:t>
            </a:r>
            <a:endParaRPr sz="1800">
              <a:solidFill>
                <a:schemeClr val="dk1"/>
              </a:solidFill>
              <a:latin typeface="Gill Sans"/>
              <a:ea typeface="Gill Sans"/>
              <a:cs typeface="Gill Sans"/>
              <a:sym typeface="Gill Sans"/>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34"/>
          <p:cNvSpPr txBox="1"/>
          <p:nvPr>
            <p:ph idx="11" type="ftr"/>
          </p:nvPr>
        </p:nvSpPr>
        <p:spPr>
          <a:xfrm>
            <a:off x="2880690" y="6446158"/>
            <a:ext cx="3382617"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a:p>
        </p:txBody>
      </p:sp>
      <p:sp>
        <p:nvSpPr>
          <p:cNvPr id="443" name="Google Shape;443;p34"/>
          <p:cNvSpPr txBox="1"/>
          <p:nvPr>
            <p:ph idx="12" type="sldNum"/>
          </p:nvPr>
        </p:nvSpPr>
        <p:spPr>
          <a:xfrm>
            <a:off x="7010400" y="64351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444" name="Google Shape;444;p34"/>
          <p:cNvSpPr txBox="1"/>
          <p:nvPr/>
        </p:nvSpPr>
        <p:spPr>
          <a:xfrm>
            <a:off x="1697366" y="-77505"/>
            <a:ext cx="6742300" cy="489346"/>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pic>
        <p:nvPicPr>
          <p:cNvPr id="445" name="Google Shape;445;p34"/>
          <p:cNvPicPr preferRelativeResize="0"/>
          <p:nvPr/>
        </p:nvPicPr>
        <p:blipFill rotWithShape="1">
          <a:blip r:embed="rId3">
            <a:alphaModFix/>
          </a:blip>
          <a:srcRect b="0" l="0" r="0" t="0"/>
          <a:stretch/>
        </p:blipFill>
        <p:spPr>
          <a:xfrm>
            <a:off x="853168" y="678478"/>
            <a:ext cx="7437662" cy="5501043"/>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35"/>
          <p:cNvSpPr/>
          <p:nvPr/>
        </p:nvSpPr>
        <p:spPr>
          <a:xfrm>
            <a:off x="0" y="691861"/>
            <a:ext cx="1815547"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PORTAFOLIO ACTUAL</a:t>
            </a:r>
            <a:endParaRPr/>
          </a:p>
        </p:txBody>
      </p:sp>
      <p:sp>
        <p:nvSpPr>
          <p:cNvPr id="451" name="Google Shape;451;p35"/>
          <p:cNvSpPr txBox="1"/>
          <p:nvPr>
            <p:ph idx="11" type="ftr"/>
          </p:nvPr>
        </p:nvSpPr>
        <p:spPr>
          <a:xfrm>
            <a:off x="2854187" y="6448423"/>
            <a:ext cx="343562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452" name="Google Shape;452;p35"/>
          <p:cNvSpPr txBox="1"/>
          <p:nvPr>
            <p:ph idx="12" type="sldNum"/>
          </p:nvPr>
        </p:nvSpPr>
        <p:spPr>
          <a:xfrm>
            <a:off x="7010400" y="644842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453" name="Google Shape;453;p35"/>
          <p:cNvSpPr txBox="1"/>
          <p:nvPr/>
        </p:nvSpPr>
        <p:spPr>
          <a:xfrm>
            <a:off x="1697366" y="-64253"/>
            <a:ext cx="6742300" cy="489346"/>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pic>
        <p:nvPicPr>
          <p:cNvPr id="454" name="Google Shape;454;p35"/>
          <p:cNvPicPr preferRelativeResize="0"/>
          <p:nvPr/>
        </p:nvPicPr>
        <p:blipFill rotWithShape="1">
          <a:blip r:embed="rId3">
            <a:alphaModFix/>
          </a:blip>
          <a:srcRect b="0" l="0" r="0" t="0"/>
          <a:stretch/>
        </p:blipFill>
        <p:spPr>
          <a:xfrm>
            <a:off x="2735772" y="691861"/>
            <a:ext cx="4665488" cy="5437857"/>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36"/>
          <p:cNvSpPr/>
          <p:nvPr/>
        </p:nvSpPr>
        <p:spPr>
          <a:xfrm>
            <a:off x="39756" y="638853"/>
            <a:ext cx="1802295"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PORTAFOLIO ACTUAL</a:t>
            </a:r>
            <a:endParaRPr/>
          </a:p>
        </p:txBody>
      </p:sp>
      <p:sp>
        <p:nvSpPr>
          <p:cNvPr id="460" name="Google Shape;460;p36"/>
          <p:cNvSpPr txBox="1"/>
          <p:nvPr>
            <p:ph idx="11" type="ftr"/>
          </p:nvPr>
        </p:nvSpPr>
        <p:spPr>
          <a:xfrm>
            <a:off x="2867439" y="6435174"/>
            <a:ext cx="3409122"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461" name="Google Shape;461;p36"/>
          <p:cNvSpPr txBox="1"/>
          <p:nvPr>
            <p:ph idx="12" type="sldNum"/>
          </p:nvPr>
        </p:nvSpPr>
        <p:spPr>
          <a:xfrm>
            <a:off x="7010400" y="6453119"/>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462" name="Google Shape;462;p36"/>
          <p:cNvSpPr txBox="1"/>
          <p:nvPr/>
        </p:nvSpPr>
        <p:spPr>
          <a:xfrm>
            <a:off x="1697366" y="-64253"/>
            <a:ext cx="6742300" cy="489346"/>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pic>
        <p:nvPicPr>
          <p:cNvPr id="463" name="Google Shape;463;p36"/>
          <p:cNvPicPr preferRelativeResize="0"/>
          <p:nvPr/>
        </p:nvPicPr>
        <p:blipFill rotWithShape="1">
          <a:blip r:embed="rId3">
            <a:alphaModFix/>
          </a:blip>
          <a:srcRect b="0" l="0" r="0" t="0"/>
          <a:stretch/>
        </p:blipFill>
        <p:spPr>
          <a:xfrm>
            <a:off x="2735772" y="728416"/>
            <a:ext cx="4665488" cy="540343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37"/>
          <p:cNvSpPr/>
          <p:nvPr/>
        </p:nvSpPr>
        <p:spPr>
          <a:xfrm>
            <a:off x="1" y="691861"/>
            <a:ext cx="1921564"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PORTAFOLIO ACTUAL</a:t>
            </a:r>
            <a:endParaRPr/>
          </a:p>
        </p:txBody>
      </p:sp>
      <p:sp>
        <p:nvSpPr>
          <p:cNvPr id="469" name="Google Shape;469;p37"/>
          <p:cNvSpPr txBox="1"/>
          <p:nvPr>
            <p:ph idx="11" type="ftr"/>
          </p:nvPr>
        </p:nvSpPr>
        <p:spPr>
          <a:xfrm>
            <a:off x="2840935" y="6447535"/>
            <a:ext cx="346213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a:p>
        </p:txBody>
      </p:sp>
      <p:sp>
        <p:nvSpPr>
          <p:cNvPr id="470" name="Google Shape;470;p37"/>
          <p:cNvSpPr txBox="1"/>
          <p:nvPr>
            <p:ph idx="12" type="sldNum"/>
          </p:nvPr>
        </p:nvSpPr>
        <p:spPr>
          <a:xfrm>
            <a:off x="7010760" y="6466371"/>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471" name="Google Shape;471;p37"/>
          <p:cNvSpPr txBox="1"/>
          <p:nvPr/>
        </p:nvSpPr>
        <p:spPr>
          <a:xfrm>
            <a:off x="1697366" y="-64253"/>
            <a:ext cx="6742300" cy="489346"/>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pic>
        <p:nvPicPr>
          <p:cNvPr id="472" name="Google Shape;472;p37"/>
          <p:cNvPicPr preferRelativeResize="0"/>
          <p:nvPr/>
        </p:nvPicPr>
        <p:blipFill rotWithShape="1">
          <a:blip r:embed="rId3">
            <a:alphaModFix/>
          </a:blip>
          <a:srcRect b="0" l="0" r="0" t="0"/>
          <a:stretch/>
        </p:blipFill>
        <p:spPr>
          <a:xfrm>
            <a:off x="2735772" y="745014"/>
            <a:ext cx="4665488" cy="540143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38"/>
          <p:cNvSpPr/>
          <p:nvPr/>
        </p:nvSpPr>
        <p:spPr>
          <a:xfrm>
            <a:off x="1" y="691861"/>
            <a:ext cx="1881808"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PORTAFOLIO ACTUAL</a:t>
            </a:r>
            <a:endParaRPr/>
          </a:p>
        </p:txBody>
      </p:sp>
      <p:sp>
        <p:nvSpPr>
          <p:cNvPr id="478" name="Google Shape;478;p38"/>
          <p:cNvSpPr txBox="1"/>
          <p:nvPr>
            <p:ph idx="11" type="ftr"/>
          </p:nvPr>
        </p:nvSpPr>
        <p:spPr>
          <a:xfrm>
            <a:off x="2860813" y="6461676"/>
            <a:ext cx="3422374"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479" name="Google Shape;479;p38"/>
          <p:cNvSpPr txBox="1"/>
          <p:nvPr>
            <p:ph idx="12" type="sldNum"/>
          </p:nvPr>
        </p:nvSpPr>
        <p:spPr>
          <a:xfrm>
            <a:off x="7010400" y="6461677"/>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480" name="Google Shape;480;p38"/>
          <p:cNvSpPr txBox="1"/>
          <p:nvPr/>
        </p:nvSpPr>
        <p:spPr>
          <a:xfrm>
            <a:off x="1697366" y="-77505"/>
            <a:ext cx="6742300" cy="489346"/>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pic>
        <p:nvPicPr>
          <p:cNvPr id="481" name="Google Shape;481;p38"/>
          <p:cNvPicPr preferRelativeResize="0"/>
          <p:nvPr/>
        </p:nvPicPr>
        <p:blipFill rotWithShape="1">
          <a:blip r:embed="rId3">
            <a:alphaModFix/>
          </a:blip>
          <a:srcRect b="0" l="0" r="0" t="0"/>
          <a:stretch/>
        </p:blipFill>
        <p:spPr>
          <a:xfrm>
            <a:off x="2735772" y="700455"/>
            <a:ext cx="4665488" cy="5472608"/>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39"/>
          <p:cNvSpPr/>
          <p:nvPr/>
        </p:nvSpPr>
        <p:spPr>
          <a:xfrm>
            <a:off x="0" y="691861"/>
            <a:ext cx="1828799"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PORTAFOLIO ACTUAL</a:t>
            </a:r>
            <a:endParaRPr/>
          </a:p>
        </p:txBody>
      </p:sp>
      <p:sp>
        <p:nvSpPr>
          <p:cNvPr id="487" name="Google Shape;487;p39"/>
          <p:cNvSpPr txBox="1"/>
          <p:nvPr>
            <p:ph idx="11" type="ftr"/>
          </p:nvPr>
        </p:nvSpPr>
        <p:spPr>
          <a:xfrm>
            <a:off x="2854187" y="6432906"/>
            <a:ext cx="343562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a:p>
        </p:txBody>
      </p:sp>
      <p:sp>
        <p:nvSpPr>
          <p:cNvPr id="488" name="Google Shape;488;p39"/>
          <p:cNvSpPr txBox="1"/>
          <p:nvPr>
            <p:ph idx="12" type="sldNum"/>
          </p:nvPr>
        </p:nvSpPr>
        <p:spPr>
          <a:xfrm>
            <a:off x="7010400" y="6444421"/>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489" name="Google Shape;489;p39"/>
          <p:cNvSpPr txBox="1"/>
          <p:nvPr/>
        </p:nvSpPr>
        <p:spPr>
          <a:xfrm>
            <a:off x="1697366" y="-64253"/>
            <a:ext cx="6742300" cy="489346"/>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pic>
        <p:nvPicPr>
          <p:cNvPr id="490" name="Google Shape;490;p39"/>
          <p:cNvPicPr preferRelativeResize="0"/>
          <p:nvPr/>
        </p:nvPicPr>
        <p:blipFill rotWithShape="1">
          <a:blip r:embed="rId3">
            <a:alphaModFix/>
          </a:blip>
          <a:srcRect b="0" l="0" r="0" t="0"/>
          <a:stretch/>
        </p:blipFill>
        <p:spPr>
          <a:xfrm>
            <a:off x="2735772" y="691278"/>
            <a:ext cx="4665488" cy="547544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4"/>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136" name="Google Shape;136;p4"/>
          <p:cNvSpPr txBox="1"/>
          <p:nvPr>
            <p:ph type="title"/>
          </p:nvPr>
        </p:nvSpPr>
        <p:spPr>
          <a:xfrm>
            <a:off x="1697366" y="28511"/>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Gill Sans"/>
              <a:buNone/>
            </a:pPr>
            <a:r>
              <a:rPr lang="es-MX"/>
              <a:t>Cuadro de Pensionados</a:t>
            </a:r>
            <a:endParaRPr/>
          </a:p>
        </p:txBody>
      </p:sp>
      <p:sp>
        <p:nvSpPr>
          <p:cNvPr id="137" name="Google Shape;137;p4"/>
          <p:cNvSpPr txBox="1"/>
          <p:nvPr>
            <p:ph idx="11" type="ftr"/>
          </p:nvPr>
        </p:nvSpPr>
        <p:spPr>
          <a:xfrm>
            <a:off x="2886075" y="6491814"/>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138" name="Google Shape;138;p4"/>
          <p:cNvSpPr txBox="1"/>
          <p:nvPr/>
        </p:nvSpPr>
        <p:spPr>
          <a:xfrm>
            <a:off x="0" y="5866541"/>
            <a:ext cx="9144000" cy="461665"/>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262626"/>
              </a:buClr>
              <a:buSzPts val="1200"/>
              <a:buFont typeface="Noto Sans Symbols"/>
              <a:buChar char="✔"/>
            </a:pPr>
            <a:r>
              <a:rPr b="0" i="0" lang="es-MX" sz="1200" u="none" cap="none" strike="noStrike">
                <a:solidFill>
                  <a:srgbClr val="262626"/>
                </a:solidFill>
                <a:latin typeface="Gill Sans"/>
                <a:ea typeface="Gill Sans"/>
                <a:cs typeface="Gill Sans"/>
                <a:sym typeface="Gill Sans"/>
              </a:rPr>
              <a:t>Con fundamento en el Artículo 153, Fracción IX, de la Ley del Instituto de Pensiones del Estado de Jalisco, se pone a la consideración del Consejo Directivo la </a:t>
            </a:r>
            <a:r>
              <a:rPr b="0" i="1" lang="es-MX" sz="1200" u="none" cap="none" strike="noStrike">
                <a:solidFill>
                  <a:srgbClr val="262626"/>
                </a:solidFill>
                <a:latin typeface="Gill Sans"/>
                <a:ea typeface="Gill Sans"/>
                <a:cs typeface="Gill Sans"/>
                <a:sym typeface="Gill Sans"/>
              </a:rPr>
              <a:t>autorización de las pensiones y pagos únicos con efectos al 1 de julio de 2021.</a:t>
            </a:r>
            <a:r>
              <a:rPr b="0" i="0" lang="es-MX" sz="1200" u="none" cap="none" strike="noStrike">
                <a:solidFill>
                  <a:srgbClr val="262626"/>
                </a:solidFill>
                <a:latin typeface="Gill Sans"/>
                <a:ea typeface="Gill Sans"/>
                <a:cs typeface="Gill Sans"/>
                <a:sym typeface="Gill Sans"/>
              </a:rPr>
              <a:t> </a:t>
            </a:r>
            <a:endParaRPr/>
          </a:p>
        </p:txBody>
      </p:sp>
      <p:pic>
        <p:nvPicPr>
          <p:cNvPr descr="Dctos.png" id="139" name="Google Shape;139;p4">
            <a:hlinkClick r:id="rId3"/>
          </p:cNvPr>
          <p:cNvPicPr preferRelativeResize="0"/>
          <p:nvPr/>
        </p:nvPicPr>
        <p:blipFill rotWithShape="1">
          <a:blip r:embed="rId4">
            <a:alphaModFix/>
          </a:blip>
          <a:srcRect b="0" l="0" r="0" t="0"/>
          <a:stretch/>
        </p:blipFill>
        <p:spPr>
          <a:xfrm>
            <a:off x="8620741" y="1545086"/>
            <a:ext cx="390190" cy="364335"/>
          </a:xfrm>
          <a:prstGeom prst="rect">
            <a:avLst/>
          </a:prstGeom>
          <a:noFill/>
          <a:ln>
            <a:noFill/>
          </a:ln>
        </p:spPr>
      </p:pic>
      <p:sp>
        <p:nvSpPr>
          <p:cNvPr id="140" name="Google Shape;140;p4"/>
          <p:cNvSpPr txBox="1"/>
          <p:nvPr/>
        </p:nvSpPr>
        <p:spPr>
          <a:xfrm>
            <a:off x="8412618" y="1876819"/>
            <a:ext cx="792088" cy="21544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s-MX" sz="800" u="none" cap="none" strike="noStrike">
                <a:solidFill>
                  <a:srgbClr val="7F7F7F"/>
                </a:solidFill>
                <a:latin typeface="Gill Sans"/>
                <a:ea typeface="Gill Sans"/>
                <a:cs typeface="Gill Sans"/>
                <a:sym typeface="Gill Sans"/>
              </a:rPr>
              <a:t>Estadística</a:t>
            </a:r>
            <a:endParaRPr/>
          </a:p>
        </p:txBody>
      </p:sp>
      <p:pic>
        <p:nvPicPr>
          <p:cNvPr descr="Dctos.png" id="141" name="Google Shape;141;p4">
            <a:hlinkClick r:id="rId5"/>
          </p:cNvPr>
          <p:cNvPicPr preferRelativeResize="0"/>
          <p:nvPr/>
        </p:nvPicPr>
        <p:blipFill rotWithShape="1">
          <a:blip r:embed="rId6">
            <a:alphaModFix/>
          </a:blip>
          <a:srcRect b="0" l="0" r="0" t="0"/>
          <a:stretch/>
        </p:blipFill>
        <p:spPr>
          <a:xfrm>
            <a:off x="8589119" y="2140314"/>
            <a:ext cx="420077" cy="392242"/>
          </a:xfrm>
          <a:prstGeom prst="rect">
            <a:avLst/>
          </a:prstGeom>
          <a:noFill/>
          <a:ln>
            <a:noFill/>
          </a:ln>
        </p:spPr>
      </p:pic>
      <p:sp>
        <p:nvSpPr>
          <p:cNvPr id="142" name="Google Shape;142;p4"/>
          <p:cNvSpPr txBox="1"/>
          <p:nvPr/>
        </p:nvSpPr>
        <p:spPr>
          <a:xfrm>
            <a:off x="8380965" y="2478608"/>
            <a:ext cx="855394" cy="21544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s-MX" sz="800" u="none" cap="none" strike="noStrike">
                <a:solidFill>
                  <a:srgbClr val="7F7F7F"/>
                </a:solidFill>
                <a:latin typeface="Gill Sans"/>
                <a:ea typeface="Gill Sans"/>
                <a:cs typeface="Gill Sans"/>
                <a:sym typeface="Gill Sans"/>
              </a:rPr>
              <a:t>Altas y Bajas</a:t>
            </a:r>
            <a:endParaRPr/>
          </a:p>
        </p:txBody>
      </p:sp>
      <p:pic>
        <p:nvPicPr>
          <p:cNvPr descr="Dctos.png" id="143" name="Google Shape;143;p4">
            <a:hlinkClick r:id="rId7"/>
          </p:cNvPr>
          <p:cNvPicPr preferRelativeResize="0"/>
          <p:nvPr/>
        </p:nvPicPr>
        <p:blipFill rotWithShape="1">
          <a:blip r:embed="rId6">
            <a:alphaModFix/>
          </a:blip>
          <a:srcRect b="0" l="0" r="0" t="0"/>
          <a:stretch/>
        </p:blipFill>
        <p:spPr>
          <a:xfrm>
            <a:off x="8568008" y="890323"/>
            <a:ext cx="441188" cy="396876"/>
          </a:xfrm>
          <a:prstGeom prst="rect">
            <a:avLst/>
          </a:prstGeom>
          <a:noFill/>
          <a:ln>
            <a:noFill/>
          </a:ln>
        </p:spPr>
      </p:pic>
      <p:sp>
        <p:nvSpPr>
          <p:cNvPr id="144" name="Google Shape;144;p4"/>
          <p:cNvSpPr txBox="1"/>
          <p:nvPr/>
        </p:nvSpPr>
        <p:spPr>
          <a:xfrm>
            <a:off x="8417417" y="1286630"/>
            <a:ext cx="792088" cy="21544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s-MX" sz="800" u="none" cap="none" strike="noStrike">
                <a:solidFill>
                  <a:srgbClr val="7F7F7F"/>
                </a:solidFill>
                <a:latin typeface="Gill Sans"/>
                <a:ea typeface="Gill Sans"/>
                <a:cs typeface="Gill Sans"/>
                <a:sym typeface="Gill Sans"/>
              </a:rPr>
              <a:t>&gt;$50,000</a:t>
            </a:r>
            <a:endParaRPr/>
          </a:p>
        </p:txBody>
      </p:sp>
      <p:pic>
        <p:nvPicPr>
          <p:cNvPr descr="Dctos.png" id="145" name="Google Shape;145;p4">
            <a:hlinkClick r:id="rId8"/>
          </p:cNvPr>
          <p:cNvPicPr preferRelativeResize="0"/>
          <p:nvPr/>
        </p:nvPicPr>
        <p:blipFill rotWithShape="1">
          <a:blip r:embed="rId6">
            <a:alphaModFix/>
          </a:blip>
          <a:srcRect b="0" l="0" r="0" t="0"/>
          <a:stretch/>
        </p:blipFill>
        <p:spPr>
          <a:xfrm>
            <a:off x="8620741" y="2684988"/>
            <a:ext cx="419373" cy="391584"/>
          </a:xfrm>
          <a:prstGeom prst="rect">
            <a:avLst/>
          </a:prstGeom>
          <a:noFill/>
          <a:ln>
            <a:noFill/>
          </a:ln>
        </p:spPr>
      </p:pic>
      <p:sp>
        <p:nvSpPr>
          <p:cNvPr id="146" name="Google Shape;146;p4"/>
          <p:cNvSpPr txBox="1"/>
          <p:nvPr/>
        </p:nvSpPr>
        <p:spPr>
          <a:xfrm>
            <a:off x="8389067" y="3120198"/>
            <a:ext cx="880042" cy="3385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s-MX" sz="800" u="none" cap="none" strike="noStrike">
                <a:solidFill>
                  <a:srgbClr val="7F7F7F"/>
                </a:solidFill>
                <a:latin typeface="Gill Sans"/>
                <a:ea typeface="Gill Sans"/>
                <a:cs typeface="Gill Sans"/>
                <a:sym typeface="Gill Sans"/>
              </a:rPr>
              <a:t>Comparativo Altas y Bajas</a:t>
            </a:r>
            <a:endParaRPr/>
          </a:p>
        </p:txBody>
      </p:sp>
      <p:pic>
        <p:nvPicPr>
          <p:cNvPr id="147" name="Google Shape;147;p4"/>
          <p:cNvPicPr preferRelativeResize="0"/>
          <p:nvPr/>
        </p:nvPicPr>
        <p:blipFill rotWithShape="1">
          <a:blip r:embed="rId9">
            <a:alphaModFix/>
          </a:blip>
          <a:srcRect b="0" l="0" r="0" t="0"/>
          <a:stretch/>
        </p:blipFill>
        <p:spPr>
          <a:xfrm>
            <a:off x="169167" y="705076"/>
            <a:ext cx="8211798" cy="4955048"/>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p40"/>
          <p:cNvSpPr/>
          <p:nvPr/>
        </p:nvSpPr>
        <p:spPr>
          <a:xfrm>
            <a:off x="0" y="691861"/>
            <a:ext cx="1815547"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PORTAFOLIO ACTUAL</a:t>
            </a:r>
            <a:endParaRPr/>
          </a:p>
        </p:txBody>
      </p:sp>
      <p:sp>
        <p:nvSpPr>
          <p:cNvPr id="496" name="Google Shape;496;p40"/>
          <p:cNvSpPr txBox="1"/>
          <p:nvPr>
            <p:ph idx="11" type="ftr"/>
          </p:nvPr>
        </p:nvSpPr>
        <p:spPr>
          <a:xfrm>
            <a:off x="2874065" y="6466370"/>
            <a:ext cx="339587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497" name="Google Shape;497;p40"/>
          <p:cNvSpPr txBox="1"/>
          <p:nvPr>
            <p:ph idx="12" type="sldNum"/>
          </p:nvPr>
        </p:nvSpPr>
        <p:spPr>
          <a:xfrm>
            <a:off x="7010400" y="6466371"/>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498" name="Google Shape;498;p40"/>
          <p:cNvSpPr txBox="1"/>
          <p:nvPr/>
        </p:nvSpPr>
        <p:spPr>
          <a:xfrm>
            <a:off x="1697366" y="-64253"/>
            <a:ext cx="6742300" cy="489346"/>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pic>
        <p:nvPicPr>
          <p:cNvPr id="499" name="Google Shape;499;p40"/>
          <p:cNvPicPr preferRelativeResize="0"/>
          <p:nvPr/>
        </p:nvPicPr>
        <p:blipFill rotWithShape="1">
          <a:blip r:embed="rId3">
            <a:alphaModFix/>
          </a:blip>
          <a:srcRect b="0" l="0" r="0" t="0"/>
          <a:stretch/>
        </p:blipFill>
        <p:spPr>
          <a:xfrm>
            <a:off x="2735772" y="708010"/>
            <a:ext cx="4665488" cy="5475443"/>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41"/>
          <p:cNvSpPr/>
          <p:nvPr/>
        </p:nvSpPr>
        <p:spPr>
          <a:xfrm>
            <a:off x="0" y="691861"/>
            <a:ext cx="1802295"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PORTAFOLIO ACTUAL</a:t>
            </a:r>
            <a:endParaRPr/>
          </a:p>
        </p:txBody>
      </p:sp>
      <p:sp>
        <p:nvSpPr>
          <p:cNvPr id="505" name="Google Shape;505;p41"/>
          <p:cNvSpPr txBox="1"/>
          <p:nvPr>
            <p:ph idx="11" type="ftr"/>
          </p:nvPr>
        </p:nvSpPr>
        <p:spPr>
          <a:xfrm>
            <a:off x="2867439" y="6488923"/>
            <a:ext cx="3409122"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a:p>
        </p:txBody>
      </p:sp>
      <p:sp>
        <p:nvSpPr>
          <p:cNvPr id="506" name="Google Shape;506;p41"/>
          <p:cNvSpPr txBox="1"/>
          <p:nvPr>
            <p:ph idx="12" type="sldNum"/>
          </p:nvPr>
        </p:nvSpPr>
        <p:spPr>
          <a:xfrm>
            <a:off x="7010400" y="6453119"/>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507" name="Google Shape;507;p41"/>
          <p:cNvSpPr txBox="1"/>
          <p:nvPr/>
        </p:nvSpPr>
        <p:spPr>
          <a:xfrm>
            <a:off x="1697366" y="-64253"/>
            <a:ext cx="6742300" cy="489346"/>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pic>
        <p:nvPicPr>
          <p:cNvPr id="508" name="Google Shape;508;p41"/>
          <p:cNvPicPr preferRelativeResize="0"/>
          <p:nvPr/>
        </p:nvPicPr>
        <p:blipFill rotWithShape="1">
          <a:blip r:embed="rId3">
            <a:alphaModFix/>
          </a:blip>
          <a:srcRect b="0" l="0" r="0" t="0"/>
          <a:stretch/>
        </p:blipFill>
        <p:spPr>
          <a:xfrm>
            <a:off x="2735772" y="701384"/>
            <a:ext cx="4665488" cy="5475443"/>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p42"/>
          <p:cNvSpPr txBox="1"/>
          <p:nvPr>
            <p:ph idx="11" type="ftr"/>
          </p:nvPr>
        </p:nvSpPr>
        <p:spPr>
          <a:xfrm>
            <a:off x="2867439" y="6451112"/>
            <a:ext cx="3409122"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514" name="Google Shape;514;p42"/>
          <p:cNvSpPr txBox="1"/>
          <p:nvPr>
            <p:ph idx="12" type="sldNum"/>
          </p:nvPr>
        </p:nvSpPr>
        <p:spPr>
          <a:xfrm>
            <a:off x="6990522" y="6453119"/>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515" name="Google Shape;515;p42"/>
          <p:cNvSpPr txBox="1"/>
          <p:nvPr>
            <p:ph type="title"/>
          </p:nvPr>
        </p:nvSpPr>
        <p:spPr>
          <a:xfrm>
            <a:off x="1697366" y="41763"/>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300"/>
              <a:buFont typeface="Gill Sans"/>
              <a:buNone/>
            </a:pPr>
            <a:r>
              <a:rPr lang="es-MX" sz="2300"/>
              <a:t>Reporte de la Cartera de Inversiones </a:t>
            </a:r>
            <a:br>
              <a:rPr lang="es-MX" sz="2300"/>
            </a:br>
            <a:r>
              <a:rPr lang="es-MX" sz="2300"/>
              <a:t>mayo 2021</a:t>
            </a:r>
            <a:endParaRPr/>
          </a:p>
        </p:txBody>
      </p:sp>
      <p:sp>
        <p:nvSpPr>
          <p:cNvPr id="516" name="Google Shape;516;p42"/>
          <p:cNvSpPr/>
          <p:nvPr/>
        </p:nvSpPr>
        <p:spPr>
          <a:xfrm>
            <a:off x="0" y="691861"/>
            <a:ext cx="1855303"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PORTAFOLIO ACTUAL</a:t>
            </a:r>
            <a:endParaRPr/>
          </a:p>
        </p:txBody>
      </p:sp>
      <p:pic>
        <p:nvPicPr>
          <p:cNvPr id="517" name="Google Shape;517;p42"/>
          <p:cNvPicPr preferRelativeResize="0"/>
          <p:nvPr/>
        </p:nvPicPr>
        <p:blipFill rotWithShape="1">
          <a:blip r:embed="rId3">
            <a:alphaModFix/>
          </a:blip>
          <a:srcRect b="0" l="0" r="0" t="0"/>
          <a:stretch/>
        </p:blipFill>
        <p:spPr>
          <a:xfrm>
            <a:off x="2735772" y="691278"/>
            <a:ext cx="4665488" cy="5475443"/>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43"/>
          <p:cNvSpPr/>
          <p:nvPr/>
        </p:nvSpPr>
        <p:spPr>
          <a:xfrm>
            <a:off x="0" y="691861"/>
            <a:ext cx="1855303"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PORTAFOLIO ACTUAL</a:t>
            </a:r>
            <a:endParaRPr/>
          </a:p>
        </p:txBody>
      </p:sp>
      <p:sp>
        <p:nvSpPr>
          <p:cNvPr id="523" name="Google Shape;523;p43"/>
          <p:cNvSpPr txBox="1"/>
          <p:nvPr>
            <p:ph idx="11" type="ftr"/>
          </p:nvPr>
        </p:nvSpPr>
        <p:spPr>
          <a:xfrm>
            <a:off x="2860813" y="6449167"/>
            <a:ext cx="3422374"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a:p>
        </p:txBody>
      </p:sp>
      <p:sp>
        <p:nvSpPr>
          <p:cNvPr id="524" name="Google Shape;524;p43"/>
          <p:cNvSpPr txBox="1"/>
          <p:nvPr>
            <p:ph idx="12" type="sldNum"/>
          </p:nvPr>
        </p:nvSpPr>
        <p:spPr>
          <a:xfrm>
            <a:off x="7010400" y="6453119"/>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525" name="Google Shape;525;p43"/>
          <p:cNvSpPr txBox="1"/>
          <p:nvPr/>
        </p:nvSpPr>
        <p:spPr>
          <a:xfrm>
            <a:off x="1697366" y="-77506"/>
            <a:ext cx="6742300" cy="646331"/>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pic>
        <p:nvPicPr>
          <p:cNvPr id="526" name="Google Shape;526;p43"/>
          <p:cNvPicPr preferRelativeResize="0"/>
          <p:nvPr/>
        </p:nvPicPr>
        <p:blipFill rotWithShape="1">
          <a:blip r:embed="rId3">
            <a:alphaModFix/>
          </a:blip>
          <a:srcRect b="0" l="0" r="0" t="0"/>
          <a:stretch/>
        </p:blipFill>
        <p:spPr>
          <a:xfrm>
            <a:off x="2735772" y="689793"/>
            <a:ext cx="4665488" cy="5475443"/>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44"/>
          <p:cNvSpPr/>
          <p:nvPr/>
        </p:nvSpPr>
        <p:spPr>
          <a:xfrm>
            <a:off x="0" y="691861"/>
            <a:ext cx="1855303"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PORTAFOLIO ACTUAL</a:t>
            </a:r>
            <a:endParaRPr/>
          </a:p>
        </p:txBody>
      </p:sp>
      <p:sp>
        <p:nvSpPr>
          <p:cNvPr id="532" name="Google Shape;532;p44"/>
          <p:cNvSpPr txBox="1"/>
          <p:nvPr>
            <p:ph idx="11" type="ftr"/>
          </p:nvPr>
        </p:nvSpPr>
        <p:spPr>
          <a:xfrm>
            <a:off x="2867439" y="6453119"/>
            <a:ext cx="3409122"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533" name="Google Shape;533;p44"/>
          <p:cNvSpPr txBox="1"/>
          <p:nvPr>
            <p:ph idx="12" type="sldNum"/>
          </p:nvPr>
        </p:nvSpPr>
        <p:spPr>
          <a:xfrm>
            <a:off x="7010400" y="6453119"/>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534" name="Google Shape;534;p44"/>
          <p:cNvSpPr txBox="1"/>
          <p:nvPr/>
        </p:nvSpPr>
        <p:spPr>
          <a:xfrm>
            <a:off x="1697366" y="-64253"/>
            <a:ext cx="6742300" cy="64633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pic>
        <p:nvPicPr>
          <p:cNvPr id="535" name="Google Shape;535;p44"/>
          <p:cNvPicPr preferRelativeResize="0"/>
          <p:nvPr/>
        </p:nvPicPr>
        <p:blipFill rotWithShape="1">
          <a:blip r:embed="rId3">
            <a:alphaModFix/>
          </a:blip>
          <a:srcRect b="0" l="0" r="0" t="0"/>
          <a:stretch/>
        </p:blipFill>
        <p:spPr>
          <a:xfrm>
            <a:off x="2735772" y="691278"/>
            <a:ext cx="4665488" cy="54754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45"/>
          <p:cNvSpPr/>
          <p:nvPr/>
        </p:nvSpPr>
        <p:spPr>
          <a:xfrm>
            <a:off x="0" y="691861"/>
            <a:ext cx="1828799"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PORTAFOLIO ACTUAL</a:t>
            </a:r>
            <a:endParaRPr/>
          </a:p>
        </p:txBody>
      </p:sp>
      <p:sp>
        <p:nvSpPr>
          <p:cNvPr id="541" name="Google Shape;541;p45"/>
          <p:cNvSpPr txBox="1"/>
          <p:nvPr>
            <p:ph idx="11" type="ftr"/>
          </p:nvPr>
        </p:nvSpPr>
        <p:spPr>
          <a:xfrm>
            <a:off x="2847561" y="6461676"/>
            <a:ext cx="344887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542" name="Google Shape;542;p45"/>
          <p:cNvSpPr txBox="1"/>
          <p:nvPr>
            <p:ph idx="12" type="sldNum"/>
          </p:nvPr>
        </p:nvSpPr>
        <p:spPr>
          <a:xfrm>
            <a:off x="7010400" y="6461677"/>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543" name="Google Shape;543;p45"/>
          <p:cNvSpPr txBox="1"/>
          <p:nvPr/>
        </p:nvSpPr>
        <p:spPr>
          <a:xfrm>
            <a:off x="1697366" y="-77505"/>
            <a:ext cx="6742300" cy="64633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pic>
        <p:nvPicPr>
          <p:cNvPr id="544" name="Google Shape;544;p45"/>
          <p:cNvPicPr preferRelativeResize="0"/>
          <p:nvPr/>
        </p:nvPicPr>
        <p:blipFill rotWithShape="1">
          <a:blip r:embed="rId3">
            <a:alphaModFix/>
          </a:blip>
          <a:srcRect b="0" l="0" r="0" t="0"/>
          <a:stretch/>
        </p:blipFill>
        <p:spPr>
          <a:xfrm>
            <a:off x="2735772" y="691861"/>
            <a:ext cx="4665488" cy="5475443"/>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id="549" name="Google Shape;549;p46"/>
          <p:cNvSpPr/>
          <p:nvPr/>
        </p:nvSpPr>
        <p:spPr>
          <a:xfrm>
            <a:off x="0" y="691861"/>
            <a:ext cx="1828799"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PORTAFOLIO ACTUAL</a:t>
            </a:r>
            <a:endParaRPr/>
          </a:p>
        </p:txBody>
      </p:sp>
      <p:sp>
        <p:nvSpPr>
          <p:cNvPr id="550" name="Google Shape;550;p46"/>
          <p:cNvSpPr txBox="1"/>
          <p:nvPr>
            <p:ph idx="11" type="ftr"/>
          </p:nvPr>
        </p:nvSpPr>
        <p:spPr>
          <a:xfrm>
            <a:off x="2847561" y="6447758"/>
            <a:ext cx="344887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a:p>
        </p:txBody>
      </p:sp>
      <p:sp>
        <p:nvSpPr>
          <p:cNvPr id="551" name="Google Shape;551;p46"/>
          <p:cNvSpPr txBox="1"/>
          <p:nvPr>
            <p:ph idx="12" type="sldNum"/>
          </p:nvPr>
        </p:nvSpPr>
        <p:spPr>
          <a:xfrm>
            <a:off x="7010400" y="6461677"/>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552" name="Google Shape;552;p46"/>
          <p:cNvSpPr txBox="1"/>
          <p:nvPr/>
        </p:nvSpPr>
        <p:spPr>
          <a:xfrm>
            <a:off x="1697366" y="-77506"/>
            <a:ext cx="6742300" cy="646331"/>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pic>
        <p:nvPicPr>
          <p:cNvPr id="553" name="Google Shape;553;p46"/>
          <p:cNvPicPr preferRelativeResize="0"/>
          <p:nvPr/>
        </p:nvPicPr>
        <p:blipFill rotWithShape="1">
          <a:blip r:embed="rId3">
            <a:alphaModFix/>
          </a:blip>
          <a:srcRect b="0" l="0" r="0" t="0"/>
          <a:stretch/>
        </p:blipFill>
        <p:spPr>
          <a:xfrm>
            <a:off x="2735772" y="770570"/>
            <a:ext cx="4665488" cy="5475443"/>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7" name="Shape 557"/>
        <p:cNvGrpSpPr/>
        <p:nvPr/>
      </p:nvGrpSpPr>
      <p:grpSpPr>
        <a:xfrm>
          <a:off x="0" y="0"/>
          <a:ext cx="0" cy="0"/>
          <a:chOff x="0" y="0"/>
          <a:chExt cx="0" cy="0"/>
        </a:xfrm>
      </p:grpSpPr>
      <p:sp>
        <p:nvSpPr>
          <p:cNvPr id="558" name="Google Shape;558;p47"/>
          <p:cNvSpPr/>
          <p:nvPr/>
        </p:nvSpPr>
        <p:spPr>
          <a:xfrm>
            <a:off x="0" y="691861"/>
            <a:ext cx="1828799"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Gill Sans"/>
                <a:ea typeface="Gill Sans"/>
                <a:cs typeface="Gill Sans"/>
                <a:sym typeface="Gill Sans"/>
              </a:rPr>
              <a:t>PORTAFOLIO ACTUAL</a:t>
            </a:r>
            <a:endParaRPr/>
          </a:p>
        </p:txBody>
      </p:sp>
      <p:sp>
        <p:nvSpPr>
          <p:cNvPr id="559" name="Google Shape;559;p47"/>
          <p:cNvSpPr txBox="1"/>
          <p:nvPr>
            <p:ph idx="11" type="ftr"/>
          </p:nvPr>
        </p:nvSpPr>
        <p:spPr>
          <a:xfrm>
            <a:off x="2863660" y="6461676"/>
            <a:ext cx="344887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a:p>
        </p:txBody>
      </p:sp>
      <p:sp>
        <p:nvSpPr>
          <p:cNvPr id="560" name="Google Shape;560;p47"/>
          <p:cNvSpPr txBox="1"/>
          <p:nvPr>
            <p:ph idx="12" type="sldNum"/>
          </p:nvPr>
        </p:nvSpPr>
        <p:spPr>
          <a:xfrm>
            <a:off x="7010400" y="6461677"/>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561" name="Google Shape;561;p47"/>
          <p:cNvSpPr txBox="1"/>
          <p:nvPr/>
        </p:nvSpPr>
        <p:spPr>
          <a:xfrm>
            <a:off x="1697366" y="-77506"/>
            <a:ext cx="6742300" cy="646331"/>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300"/>
              <a:buFont typeface="Gill Sans"/>
              <a:buNone/>
            </a:pPr>
            <a:r>
              <a:rPr b="1" lang="es-MX" sz="2300">
                <a:solidFill>
                  <a:schemeClr val="lt1"/>
                </a:solidFill>
                <a:latin typeface="Gill Sans"/>
                <a:ea typeface="Gill Sans"/>
                <a:cs typeface="Gill Sans"/>
                <a:sym typeface="Gill Sans"/>
              </a:rPr>
              <a:t>Reporte de la Cartera de Inversiones </a:t>
            </a:r>
            <a:br>
              <a:rPr b="1" lang="es-MX" sz="2300">
                <a:solidFill>
                  <a:schemeClr val="lt1"/>
                </a:solidFill>
                <a:latin typeface="Gill Sans"/>
                <a:ea typeface="Gill Sans"/>
                <a:cs typeface="Gill Sans"/>
                <a:sym typeface="Gill Sans"/>
              </a:rPr>
            </a:br>
            <a:r>
              <a:rPr b="1" lang="es-MX" sz="2300">
                <a:solidFill>
                  <a:schemeClr val="lt1"/>
                </a:solidFill>
                <a:latin typeface="Gill Sans"/>
                <a:ea typeface="Gill Sans"/>
                <a:cs typeface="Gill Sans"/>
                <a:sym typeface="Gill Sans"/>
              </a:rPr>
              <a:t>mayo 2021</a:t>
            </a:r>
            <a:endParaRPr/>
          </a:p>
        </p:txBody>
      </p:sp>
      <p:pic>
        <p:nvPicPr>
          <p:cNvPr id="562" name="Google Shape;562;p47"/>
          <p:cNvPicPr preferRelativeResize="0"/>
          <p:nvPr/>
        </p:nvPicPr>
        <p:blipFill rotWithShape="1">
          <a:blip r:embed="rId3">
            <a:alphaModFix/>
          </a:blip>
          <a:srcRect b="0" l="0" r="0" t="0"/>
          <a:stretch/>
        </p:blipFill>
        <p:spPr>
          <a:xfrm>
            <a:off x="2735772" y="1015026"/>
            <a:ext cx="4665488" cy="4822735"/>
          </a:xfrm>
          <a:prstGeom prst="rect">
            <a:avLst/>
          </a:prstGeom>
          <a:noFill/>
          <a:ln>
            <a:noFill/>
          </a:ln>
        </p:spPr>
      </p:pic>
      <p:sp>
        <p:nvSpPr>
          <p:cNvPr id="563" name="Google Shape;563;p47"/>
          <p:cNvSpPr txBox="1"/>
          <p:nvPr/>
        </p:nvSpPr>
        <p:spPr>
          <a:xfrm>
            <a:off x="489398" y="5981375"/>
            <a:ext cx="8197402" cy="461665"/>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200"/>
              <a:buFont typeface="Noto Sans Symbols"/>
              <a:buChar char="✔"/>
            </a:pPr>
            <a:r>
              <a:rPr lang="es-MX" sz="1200">
                <a:solidFill>
                  <a:schemeClr val="dk1"/>
                </a:solidFill>
                <a:latin typeface="Gill Sans"/>
                <a:ea typeface="Gill Sans"/>
                <a:cs typeface="Gill Sans"/>
                <a:sym typeface="Gill Sans"/>
              </a:rPr>
              <a:t>Una vez presentado el Reporte de la </a:t>
            </a:r>
            <a:r>
              <a:rPr i="1" lang="es-MX" sz="1200">
                <a:solidFill>
                  <a:schemeClr val="dk1"/>
                </a:solidFill>
                <a:latin typeface="Gill Sans"/>
                <a:ea typeface="Gill Sans"/>
                <a:cs typeface="Gill Sans"/>
                <a:sym typeface="Gill Sans"/>
              </a:rPr>
              <a:t>Cartera de Inversiones Financieras al mes de mayo de 2021,</a:t>
            </a:r>
            <a:r>
              <a:rPr lang="es-MX" sz="1200">
                <a:solidFill>
                  <a:schemeClr val="dk1"/>
                </a:solidFill>
                <a:latin typeface="Gill Sans"/>
                <a:ea typeface="Gill Sans"/>
                <a:cs typeface="Gill Sans"/>
                <a:sym typeface="Gill Sans"/>
              </a:rPr>
              <a:t> los miembros del Consejo Directivo </a:t>
            </a:r>
            <a:r>
              <a:rPr i="1" lang="es-MX" sz="1200">
                <a:solidFill>
                  <a:schemeClr val="dk1"/>
                </a:solidFill>
                <a:latin typeface="Gill Sans"/>
                <a:ea typeface="Gill Sans"/>
                <a:cs typeface="Gill Sans"/>
                <a:sym typeface="Gill Sans"/>
              </a:rPr>
              <a:t>quedan enterados del mismo.</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48"/>
          <p:cNvSpPr txBox="1"/>
          <p:nvPr>
            <p:ph type="ctrTitle"/>
          </p:nvPr>
        </p:nvSpPr>
        <p:spPr>
          <a:xfrm>
            <a:off x="3393341" y="7479"/>
            <a:ext cx="5742296" cy="830997"/>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595959"/>
              </a:buClr>
              <a:buSzPts val="2800"/>
              <a:buFont typeface="Gill Sans"/>
              <a:buNone/>
            </a:pPr>
            <a:r>
              <a:rPr lang="es-MX" sz="2800"/>
              <a:t>Estados Financieros</a:t>
            </a:r>
            <a:endParaRPr/>
          </a:p>
        </p:txBody>
      </p:sp>
      <p:sp>
        <p:nvSpPr>
          <p:cNvPr id="569" name="Google Shape;569;p48"/>
          <p:cNvSpPr txBox="1"/>
          <p:nvPr>
            <p:ph idx="1" type="subTitle"/>
          </p:nvPr>
        </p:nvSpPr>
        <p:spPr>
          <a:xfrm>
            <a:off x="2776653" y="3657692"/>
            <a:ext cx="1795347" cy="667388"/>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rgbClr val="888888"/>
              </a:buClr>
              <a:buSzPts val="2800"/>
              <a:buNone/>
            </a:pPr>
            <a:r>
              <a:rPr lang="es-MX"/>
              <a:t>mayo 2021</a:t>
            </a:r>
            <a:endParaRPr/>
          </a:p>
        </p:txBody>
      </p:sp>
      <p:sp>
        <p:nvSpPr>
          <p:cNvPr id="570" name="Google Shape;570;p48"/>
          <p:cNvSpPr txBox="1"/>
          <p:nvPr>
            <p:ph idx="11" type="ftr"/>
          </p:nvPr>
        </p:nvSpPr>
        <p:spPr>
          <a:xfrm>
            <a:off x="2857500" y="6485396"/>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571" name="Google Shape;571;p48"/>
          <p:cNvSpPr txBox="1"/>
          <p:nvPr>
            <p:ph idx="12" type="sldNum"/>
          </p:nvPr>
        </p:nvSpPr>
        <p:spPr>
          <a:xfrm>
            <a:off x="7010400" y="649287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572" name="Google Shape;572;p48"/>
          <p:cNvSpPr/>
          <p:nvPr/>
        </p:nvSpPr>
        <p:spPr>
          <a:xfrm>
            <a:off x="544204" y="5591670"/>
            <a:ext cx="8272130" cy="830997"/>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chemeClr val="dk1"/>
              </a:buClr>
              <a:buSzPts val="1200"/>
              <a:buFont typeface="Noto Sans Symbols"/>
              <a:buChar char="❑"/>
            </a:pPr>
            <a:r>
              <a:rPr lang="es-MX" sz="1200">
                <a:solidFill>
                  <a:schemeClr val="dk1"/>
                </a:solidFill>
                <a:latin typeface="Gill Sans"/>
                <a:ea typeface="Gill Sans"/>
                <a:cs typeface="Gill Sans"/>
                <a:sym typeface="Gill Sans"/>
              </a:rPr>
              <a:t>En seguimiento al </a:t>
            </a:r>
            <a:r>
              <a:rPr i="1" lang="es-MX" sz="1200">
                <a:solidFill>
                  <a:schemeClr val="dk1"/>
                </a:solidFill>
                <a:latin typeface="Gill Sans"/>
                <a:ea typeface="Gill Sans"/>
                <a:cs typeface="Gill Sans"/>
                <a:sym typeface="Gill Sans"/>
              </a:rPr>
              <a:t>punto cuatro </a:t>
            </a:r>
            <a:r>
              <a:rPr lang="es-MX" sz="1200">
                <a:solidFill>
                  <a:schemeClr val="dk1"/>
                </a:solidFill>
                <a:latin typeface="Gill Sans"/>
                <a:ea typeface="Gill Sans"/>
                <a:cs typeface="Gill Sans"/>
                <a:sym typeface="Gill Sans"/>
              </a:rPr>
              <a:t>del orden del día, </a:t>
            </a:r>
            <a:r>
              <a:rPr i="1" lang="es-MX" sz="1200">
                <a:solidFill>
                  <a:schemeClr val="dk1"/>
                </a:solidFill>
                <a:latin typeface="Gill Sans"/>
                <a:ea typeface="Gill Sans"/>
                <a:cs typeface="Gill Sans"/>
                <a:sym typeface="Gill Sans"/>
              </a:rPr>
              <a:t>inciso b) </a:t>
            </a:r>
            <a:r>
              <a:rPr lang="es-MX" sz="1200">
                <a:solidFill>
                  <a:schemeClr val="dk1"/>
                </a:solidFill>
                <a:latin typeface="Gill Sans"/>
                <a:ea typeface="Gill Sans"/>
                <a:cs typeface="Gill Sans"/>
                <a:sym typeface="Gill Sans"/>
              </a:rPr>
              <a:t>relativo a la presentación del </a:t>
            </a:r>
            <a:r>
              <a:rPr i="1" lang="es-MX" sz="1200">
                <a:solidFill>
                  <a:schemeClr val="dk1"/>
                </a:solidFill>
                <a:latin typeface="Gill Sans"/>
                <a:ea typeface="Gill Sans"/>
                <a:cs typeface="Gill Sans"/>
                <a:sym typeface="Gill Sans"/>
              </a:rPr>
              <a:t>Reporte de Adeudos de Entidades Públicas</a:t>
            </a:r>
            <a:r>
              <a:rPr lang="es-MX" sz="1200">
                <a:solidFill>
                  <a:schemeClr val="dk1"/>
                </a:solidFill>
                <a:latin typeface="Gill Sans"/>
                <a:ea typeface="Gill Sans"/>
                <a:cs typeface="Gill Sans"/>
                <a:sym typeface="Gill Sans"/>
              </a:rPr>
              <a:t>, el Director General del Instituto de Pensiones del Estado de Jalisco, Héctor Pizano Ramos, con fundamento en lo establecido en el artículo 154 fracción XXII de la Ley del Instituto de Pensiones del Estado de Jalisco, presenta el </a:t>
            </a:r>
            <a:r>
              <a:rPr i="1" lang="es-MX" sz="1200">
                <a:solidFill>
                  <a:schemeClr val="dk1"/>
                </a:solidFill>
                <a:latin typeface="Gill Sans"/>
                <a:ea typeface="Gill Sans"/>
                <a:cs typeface="Gill Sans"/>
                <a:sym typeface="Gill Sans"/>
              </a:rPr>
              <a:t>Reporte de Adeudos de Entidades Públicas a mayo de 2021</a:t>
            </a:r>
            <a:r>
              <a:rPr lang="es-MX" sz="1200">
                <a:solidFill>
                  <a:schemeClr val="dk1"/>
                </a:solidFill>
                <a:latin typeface="Gill Sans"/>
                <a:ea typeface="Gill Sans"/>
                <a:cs typeface="Gill Sans"/>
                <a:sym typeface="Gill Sans"/>
              </a:rPr>
              <a:t>, conforme al siguiente reporte general:</a:t>
            </a:r>
            <a:endParaRPr/>
          </a:p>
        </p:txBody>
      </p:sp>
      <p:sp>
        <p:nvSpPr>
          <p:cNvPr id="573" name="Google Shape;573;p48"/>
          <p:cNvSpPr txBox="1"/>
          <p:nvPr/>
        </p:nvSpPr>
        <p:spPr>
          <a:xfrm>
            <a:off x="303871" y="2580474"/>
            <a:ext cx="4268129" cy="1077218"/>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s-MX" sz="3200">
                <a:solidFill>
                  <a:srgbClr val="595959"/>
                </a:solidFill>
                <a:latin typeface="Gill Sans"/>
                <a:ea typeface="Gill Sans"/>
                <a:cs typeface="Gill Sans"/>
                <a:sym typeface="Gill Sans"/>
              </a:rPr>
              <a:t>b)Reporte de Adeudos Entidades Públicas</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 name="Shape 577"/>
        <p:cNvGrpSpPr/>
        <p:nvPr/>
      </p:nvGrpSpPr>
      <p:grpSpPr>
        <a:xfrm>
          <a:off x="0" y="0"/>
          <a:ext cx="0" cy="0"/>
          <a:chOff x="0" y="0"/>
          <a:chExt cx="0" cy="0"/>
        </a:xfrm>
      </p:grpSpPr>
      <p:sp>
        <p:nvSpPr>
          <p:cNvPr id="578" name="Google Shape;578;p49"/>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579" name="Google Shape;579;p49"/>
          <p:cNvSpPr txBox="1"/>
          <p:nvPr>
            <p:ph type="title"/>
          </p:nvPr>
        </p:nvSpPr>
        <p:spPr>
          <a:xfrm>
            <a:off x="1697366" y="28511"/>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Gill Sans"/>
              <a:buNone/>
            </a:pPr>
            <a:r>
              <a:rPr lang="es-MX" sz="2200"/>
              <a:t>Reporte de Adeudos Entidades Públicas Patronales mayo 2021</a:t>
            </a:r>
            <a:endParaRPr/>
          </a:p>
        </p:txBody>
      </p:sp>
      <p:sp>
        <p:nvSpPr>
          <p:cNvPr id="580" name="Google Shape;580;p49"/>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581" name="Google Shape;581;p49"/>
          <p:cNvSpPr txBox="1"/>
          <p:nvPr/>
        </p:nvSpPr>
        <p:spPr>
          <a:xfrm>
            <a:off x="0" y="690520"/>
            <a:ext cx="8636000" cy="419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800"/>
              <a:buFont typeface="Arial"/>
              <a:buNone/>
            </a:pPr>
            <a:r>
              <a:rPr lang="es-MX" sz="1800">
                <a:solidFill>
                  <a:srgbClr val="593470"/>
                </a:solidFill>
                <a:latin typeface="Gill Sans"/>
                <a:ea typeface="Gill Sans"/>
                <a:cs typeface="Gill Sans"/>
                <a:sym typeface="Gill Sans"/>
              </a:rPr>
              <a:t>Comportamiento de Adeudos EPP 2021</a:t>
            </a:r>
            <a:endParaRPr/>
          </a:p>
        </p:txBody>
      </p:sp>
      <p:pic>
        <p:nvPicPr>
          <p:cNvPr id="582" name="Google Shape;582;p49"/>
          <p:cNvPicPr preferRelativeResize="0"/>
          <p:nvPr/>
        </p:nvPicPr>
        <p:blipFill rotWithShape="1">
          <a:blip r:embed="rId4">
            <a:alphaModFix/>
          </a:blip>
          <a:srcRect b="0" l="0" r="0" t="0"/>
          <a:stretch/>
        </p:blipFill>
        <p:spPr>
          <a:xfrm>
            <a:off x="1697366" y="1107847"/>
            <a:ext cx="5804750" cy="3447866"/>
          </a:xfrm>
          <a:prstGeom prst="rect">
            <a:avLst/>
          </a:prstGeom>
          <a:noFill/>
          <a:ln>
            <a:noFill/>
          </a:ln>
        </p:spPr>
      </p:pic>
      <p:graphicFrame>
        <p:nvGraphicFramePr>
          <p:cNvPr id="583" name="Google Shape;583;p49"/>
          <p:cNvGraphicFramePr/>
          <p:nvPr/>
        </p:nvGraphicFramePr>
        <p:xfrm>
          <a:off x="1676901" y="4721504"/>
          <a:ext cx="5790198" cy="1725706"/>
        </p:xfrm>
        <a:graphic>
          <a:graphicData uri="http://schemas.openxmlformats.org/presentationml/2006/ole">
            <mc:AlternateContent>
              <mc:Choice Requires="v">
                <p:oleObj r:id="rId5" imgH="1725706" imgW="5790198" progId="Excel.Sheet.12" spid="_x0000_s1">
                  <p:embed/>
                </p:oleObj>
              </mc:Choice>
              <mc:Fallback>
                <p:oleObj r:id="rId6" imgH="1725706" imgW="5790198" progId="Excel.Sheet.12">
                  <p:embed/>
                  <p:pic>
                    <p:nvPicPr>
                      <p:cNvPr id="583" name="Google Shape;583;p49"/>
                      <p:cNvPicPr preferRelativeResize="0"/>
                      <p:nvPr/>
                    </p:nvPicPr>
                    <p:blipFill rotWithShape="1">
                      <a:blip r:embed="rId7">
                        <a:alphaModFix/>
                      </a:blip>
                      <a:srcRect b="0" l="0" r="0" t="0"/>
                      <a:stretch/>
                    </p:blipFill>
                    <p:spPr>
                      <a:xfrm>
                        <a:off x="1676901" y="4721504"/>
                        <a:ext cx="5790198" cy="1725706"/>
                      </a:xfrm>
                      <a:prstGeom prst="rect">
                        <a:avLst/>
                      </a:prstGeom>
                      <a:noFill/>
                      <a:ln>
                        <a:noFill/>
                      </a:ln>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5"/>
          <p:cNvSpPr txBox="1"/>
          <p:nvPr>
            <p:ph type="ctrTitle"/>
          </p:nvPr>
        </p:nvSpPr>
        <p:spPr>
          <a:xfrm>
            <a:off x="544204" y="2693987"/>
            <a:ext cx="5742296" cy="14700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595959"/>
              </a:buClr>
              <a:buSzPts val="3600"/>
              <a:buFont typeface="Gill Sans"/>
              <a:buNone/>
            </a:pPr>
            <a:r>
              <a:rPr lang="es-MX"/>
              <a:t>4. Estados Financieros</a:t>
            </a:r>
            <a:endParaRPr/>
          </a:p>
        </p:txBody>
      </p:sp>
      <p:sp>
        <p:nvSpPr>
          <p:cNvPr id="153" name="Google Shape;153;p5"/>
          <p:cNvSpPr txBox="1"/>
          <p:nvPr>
            <p:ph idx="1" type="subTitle"/>
          </p:nvPr>
        </p:nvSpPr>
        <p:spPr>
          <a:xfrm>
            <a:off x="457200" y="3794077"/>
            <a:ext cx="5742296" cy="1581173"/>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rgbClr val="888888"/>
              </a:buClr>
              <a:buSzPts val="2800"/>
              <a:buNone/>
            </a:pPr>
            <a:r>
              <a:rPr lang="es-MX"/>
              <a:t>mayo 2021</a:t>
            </a:r>
            <a:endParaRPr/>
          </a:p>
        </p:txBody>
      </p:sp>
      <p:sp>
        <p:nvSpPr>
          <p:cNvPr id="154" name="Google Shape;154;p5"/>
          <p:cNvSpPr txBox="1"/>
          <p:nvPr>
            <p:ph idx="11" type="ftr"/>
          </p:nvPr>
        </p:nvSpPr>
        <p:spPr>
          <a:xfrm>
            <a:off x="2857500" y="6570932"/>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155" name="Google Shape;155;p5"/>
          <p:cNvSpPr txBox="1"/>
          <p:nvPr>
            <p:ph idx="12" type="sldNum"/>
          </p:nvPr>
        </p:nvSpPr>
        <p:spPr>
          <a:xfrm>
            <a:off x="7010400" y="649287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156" name="Google Shape;156;p5"/>
          <p:cNvSpPr/>
          <p:nvPr/>
        </p:nvSpPr>
        <p:spPr>
          <a:xfrm>
            <a:off x="648750" y="5644343"/>
            <a:ext cx="8351949" cy="830997"/>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chemeClr val="dk1"/>
              </a:buClr>
              <a:buSzPts val="1200"/>
              <a:buFont typeface="Noto Sans Symbols"/>
              <a:buChar char="❑"/>
            </a:pPr>
            <a:r>
              <a:rPr b="0" i="0" lang="es-MX" sz="1200" u="none" cap="none" strike="noStrike">
                <a:solidFill>
                  <a:schemeClr val="dk1"/>
                </a:solidFill>
                <a:latin typeface="Gill Sans"/>
                <a:ea typeface="Gill Sans"/>
                <a:cs typeface="Gill Sans"/>
                <a:sym typeface="Gill Sans"/>
              </a:rPr>
              <a:t>En desahogo del punto número cuatro del orden del día, relativo a la presentación los </a:t>
            </a:r>
            <a:r>
              <a:rPr b="0" i="1" lang="es-MX" sz="1200" u="none" cap="none" strike="noStrike">
                <a:solidFill>
                  <a:schemeClr val="dk1"/>
                </a:solidFill>
                <a:latin typeface="Gill Sans"/>
                <a:ea typeface="Gill Sans"/>
                <a:cs typeface="Gill Sans"/>
                <a:sym typeface="Gill Sans"/>
              </a:rPr>
              <a:t>Estados Financieros</a:t>
            </a:r>
            <a:r>
              <a:rPr b="0" i="0" lang="es-MX" sz="1200" u="none" cap="none" strike="noStrike">
                <a:solidFill>
                  <a:schemeClr val="dk1"/>
                </a:solidFill>
                <a:latin typeface="Gill Sans"/>
                <a:ea typeface="Gill Sans"/>
                <a:cs typeface="Gill Sans"/>
                <a:sym typeface="Gill Sans"/>
              </a:rPr>
              <a:t>, el Director General del Instituto de Pensiones del Estado de Jalisco, Héctor Pizano Ramos, con fundamento en lo establecido en el artículo 154 fracción XVIII de la Ley del Instituto de Pensiones del Estado de Jalisco, presenta los </a:t>
            </a:r>
            <a:r>
              <a:rPr b="0" i="1" lang="es-MX" sz="1200" u="none" cap="none" strike="noStrike">
                <a:solidFill>
                  <a:schemeClr val="dk1"/>
                </a:solidFill>
                <a:latin typeface="Gill Sans"/>
                <a:ea typeface="Gill Sans"/>
                <a:cs typeface="Gill Sans"/>
                <a:sym typeface="Gill Sans"/>
              </a:rPr>
              <a:t>Estados Financieros</a:t>
            </a:r>
            <a:r>
              <a:rPr b="0" i="0" lang="es-MX" sz="1200" u="none" cap="none" strike="noStrike">
                <a:solidFill>
                  <a:schemeClr val="dk1"/>
                </a:solidFill>
                <a:latin typeface="Gill Sans"/>
                <a:ea typeface="Gill Sans"/>
                <a:cs typeface="Gill Sans"/>
                <a:sym typeface="Gill Sans"/>
              </a:rPr>
              <a:t> al mes de mayo 2021, conforme al siguiente reporte:</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50"/>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589" name="Google Shape;589;p50"/>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590" name="Google Shape;590;p50"/>
          <p:cNvSpPr txBox="1"/>
          <p:nvPr/>
        </p:nvSpPr>
        <p:spPr>
          <a:xfrm>
            <a:off x="1730498" y="35139"/>
            <a:ext cx="6742300" cy="489346"/>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200"/>
              <a:buFont typeface="Gill Sans"/>
              <a:buNone/>
            </a:pPr>
            <a:r>
              <a:rPr b="1" lang="es-MX" sz="2200">
                <a:solidFill>
                  <a:schemeClr val="lt1"/>
                </a:solidFill>
                <a:latin typeface="Gill Sans"/>
                <a:ea typeface="Gill Sans"/>
                <a:cs typeface="Gill Sans"/>
                <a:sym typeface="Gill Sans"/>
              </a:rPr>
              <a:t>Reporte de Adeudos Entidades Públicas Patronales mayo 2021</a:t>
            </a:r>
            <a:endParaRPr/>
          </a:p>
        </p:txBody>
      </p:sp>
      <p:sp>
        <p:nvSpPr>
          <p:cNvPr id="591" name="Google Shape;591;p50"/>
          <p:cNvSpPr txBox="1"/>
          <p:nvPr/>
        </p:nvSpPr>
        <p:spPr>
          <a:xfrm>
            <a:off x="227874" y="701818"/>
            <a:ext cx="8636000" cy="419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800"/>
              <a:buFont typeface="Arial"/>
              <a:buNone/>
            </a:pPr>
            <a:r>
              <a:rPr lang="es-MX" sz="1800">
                <a:solidFill>
                  <a:srgbClr val="593470"/>
                </a:solidFill>
                <a:latin typeface="Gill Sans"/>
                <a:ea typeface="Gill Sans"/>
                <a:cs typeface="Gill Sans"/>
                <a:sym typeface="Gill Sans"/>
              </a:rPr>
              <a:t>Estatus de situación de adeudos de Entidades Público Patronales adheridas</a:t>
            </a:r>
            <a:endParaRPr/>
          </a:p>
        </p:txBody>
      </p:sp>
      <p:sp>
        <p:nvSpPr>
          <p:cNvPr id="592" name="Google Shape;592;p50"/>
          <p:cNvSpPr txBox="1"/>
          <p:nvPr/>
        </p:nvSpPr>
        <p:spPr>
          <a:xfrm>
            <a:off x="522514" y="5956127"/>
            <a:ext cx="8098971"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s-MX" sz="1000">
                <a:solidFill>
                  <a:schemeClr val="dk1"/>
                </a:solidFill>
                <a:latin typeface="Gill Sans"/>
                <a:ea typeface="Gill Sans"/>
                <a:cs typeface="Gill Sans"/>
                <a:sym typeface="Gill Sans"/>
              </a:rPr>
              <a:t>* </a:t>
            </a:r>
            <a:r>
              <a:rPr i="1" lang="es-MX" sz="1000">
                <a:solidFill>
                  <a:schemeClr val="dk1"/>
                </a:solidFill>
                <a:latin typeface="Gill Sans"/>
                <a:ea typeface="Gill Sans"/>
                <a:cs typeface="Gill Sans"/>
                <a:sym typeface="Gill Sans"/>
              </a:rPr>
              <a:t>No se cuantifican Grupo 16 de Policía Auxiliar, Grupo 20 de Policía Auxiliar y DARE Municipio de Zapotlán el Grande, ya que son entidades inactivas; sin embargo, aún presentan adeudo al Instituto. </a:t>
            </a:r>
            <a:endParaRPr/>
          </a:p>
        </p:txBody>
      </p:sp>
      <p:pic>
        <p:nvPicPr>
          <p:cNvPr id="593" name="Google Shape;593;p50"/>
          <p:cNvPicPr preferRelativeResize="0"/>
          <p:nvPr/>
        </p:nvPicPr>
        <p:blipFill rotWithShape="1">
          <a:blip r:embed="rId4">
            <a:alphaModFix/>
          </a:blip>
          <a:srcRect b="0" l="0" r="0" t="0"/>
          <a:stretch/>
        </p:blipFill>
        <p:spPr>
          <a:xfrm>
            <a:off x="1062998" y="1129358"/>
            <a:ext cx="7070810" cy="3046156"/>
          </a:xfrm>
          <a:prstGeom prst="rect">
            <a:avLst/>
          </a:prstGeom>
          <a:noFill/>
          <a:ln>
            <a:noFill/>
          </a:ln>
        </p:spPr>
      </p:pic>
      <p:graphicFrame>
        <p:nvGraphicFramePr>
          <p:cNvPr id="594" name="Google Shape;594;p50"/>
          <p:cNvGraphicFramePr/>
          <p:nvPr/>
        </p:nvGraphicFramePr>
        <p:xfrm>
          <a:off x="1584595" y="4411434"/>
          <a:ext cx="5974809" cy="1436566"/>
        </p:xfrm>
        <a:graphic>
          <a:graphicData uri="http://schemas.openxmlformats.org/presentationml/2006/ole">
            <mc:AlternateContent>
              <mc:Choice Requires="v">
                <p:oleObj r:id="rId5" imgH="1436566" imgW="5974809" progId="Excel.Sheet.12" spid="_x0000_s1">
                  <p:embed/>
                </p:oleObj>
              </mc:Choice>
              <mc:Fallback>
                <p:oleObj r:id="rId6" imgH="1436566" imgW="5974809" progId="Excel.Sheet.12">
                  <p:embed/>
                  <p:pic>
                    <p:nvPicPr>
                      <p:cNvPr id="594" name="Google Shape;594;p50"/>
                      <p:cNvPicPr preferRelativeResize="0"/>
                      <p:nvPr/>
                    </p:nvPicPr>
                    <p:blipFill rotWithShape="1">
                      <a:blip r:embed="rId7">
                        <a:alphaModFix/>
                      </a:blip>
                      <a:srcRect b="0" l="0" r="0" t="0"/>
                      <a:stretch/>
                    </p:blipFill>
                    <p:spPr>
                      <a:xfrm>
                        <a:off x="1584595" y="4411434"/>
                        <a:ext cx="5974809" cy="1436566"/>
                      </a:xfrm>
                      <a:prstGeom prst="rect">
                        <a:avLst/>
                      </a:prstGeom>
                      <a:noFill/>
                      <a:ln>
                        <a:noFill/>
                      </a:ln>
                    </p:spPr>
                  </p:pic>
                </p:oleObj>
              </mc:Fallback>
            </mc:AlternateContent>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sp>
        <p:nvSpPr>
          <p:cNvPr id="599" name="Google Shape;599;p51"/>
          <p:cNvSpPr txBox="1"/>
          <p:nvPr>
            <p:ph idx="2" type="body"/>
          </p:nvPr>
        </p:nvSpPr>
        <p:spPr>
          <a:xfrm>
            <a:off x="125388" y="602981"/>
            <a:ext cx="8636000" cy="419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E56A0"/>
              </a:buClr>
              <a:buSzPts val="1800"/>
              <a:buNone/>
            </a:pPr>
            <a:r>
              <a:rPr lang="es-MX" sz="1800">
                <a:latin typeface="Gill Sans"/>
                <a:ea typeface="Gill Sans"/>
                <a:cs typeface="Gill Sans"/>
                <a:sym typeface="Gill Sans"/>
              </a:rPr>
              <a:t>Proceso Jurídico</a:t>
            </a:r>
            <a:endParaRPr/>
          </a:p>
        </p:txBody>
      </p:sp>
      <p:sp>
        <p:nvSpPr>
          <p:cNvPr id="600" name="Google Shape;600;p51"/>
          <p:cNvSpPr txBox="1"/>
          <p:nvPr>
            <p:ph idx="1" type="body"/>
          </p:nvPr>
        </p:nvSpPr>
        <p:spPr>
          <a:xfrm>
            <a:off x="1709319" y="114300"/>
            <a:ext cx="6683375" cy="3302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200"/>
              <a:buFont typeface="Arial"/>
              <a:buNone/>
            </a:pPr>
            <a:r>
              <a:rPr b="1" i="0" lang="es-MX" sz="2200" u="none" cap="none" strike="noStrike">
                <a:solidFill>
                  <a:schemeClr val="lt1"/>
                </a:solidFill>
                <a:latin typeface="Gill Sans"/>
                <a:ea typeface="Gill Sans"/>
                <a:cs typeface="Gill Sans"/>
                <a:sym typeface="Gill Sans"/>
              </a:rPr>
              <a:t>Reporte de Adeudos Entidades Públicas Patronales mayo 2021</a:t>
            </a:r>
            <a:endParaRPr/>
          </a:p>
        </p:txBody>
      </p:sp>
      <p:sp>
        <p:nvSpPr>
          <p:cNvPr id="601" name="Google Shape;601;p51"/>
          <p:cNvSpPr txBox="1"/>
          <p:nvPr>
            <p:ph idx="12" type="sldNum"/>
          </p:nvPr>
        </p:nvSpPr>
        <p:spPr>
          <a:xfrm>
            <a:off x="8670470" y="6453144"/>
            <a:ext cx="454911"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b="0" lang="es-MX" sz="1200">
                <a:solidFill>
                  <a:srgbClr val="888888"/>
                </a:solidFill>
                <a:latin typeface="Gill Sans"/>
                <a:ea typeface="Gill Sans"/>
                <a:cs typeface="Gill Sans"/>
                <a:sym typeface="Gill Sans"/>
              </a:rPr>
              <a:t>‹#›</a:t>
            </a:fld>
            <a:endParaRPr b="0" sz="1200">
              <a:solidFill>
                <a:srgbClr val="888888"/>
              </a:solidFill>
              <a:latin typeface="Gill Sans"/>
              <a:ea typeface="Gill Sans"/>
              <a:cs typeface="Gill Sans"/>
              <a:sym typeface="Gill Sans"/>
            </a:endParaRPr>
          </a:p>
        </p:txBody>
      </p:sp>
      <p:sp>
        <p:nvSpPr>
          <p:cNvPr id="602" name="Google Shape;602;p51"/>
          <p:cNvSpPr txBox="1"/>
          <p:nvPr/>
        </p:nvSpPr>
        <p:spPr>
          <a:xfrm>
            <a:off x="2757463" y="6492875"/>
            <a:ext cx="3371850" cy="36512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s-MX" sz="900">
                <a:solidFill>
                  <a:srgbClr val="7F7F7F"/>
                </a:solidFill>
                <a:latin typeface="Gill Sans"/>
                <a:ea typeface="Gill Sans"/>
                <a:cs typeface="Gill Sans"/>
                <a:sym typeface="Gill Sans"/>
              </a:rPr>
              <a:t>Sesión Ordinaria 06/2021 del 30 de junio de 2021</a:t>
            </a:r>
            <a:endParaRPr/>
          </a:p>
        </p:txBody>
      </p:sp>
      <p:graphicFrame>
        <p:nvGraphicFramePr>
          <p:cNvPr id="603" name="Google Shape;603;p51"/>
          <p:cNvGraphicFramePr/>
          <p:nvPr/>
        </p:nvGraphicFramePr>
        <p:xfrm>
          <a:off x="170132" y="1083629"/>
          <a:ext cx="8803736" cy="4690741"/>
        </p:xfrm>
        <a:graphic>
          <a:graphicData uri="http://schemas.openxmlformats.org/presentationml/2006/ole">
            <mc:AlternateContent>
              <mc:Choice Requires="v">
                <p:oleObj r:id="rId4" imgH="4690741" imgW="8803736" progId="Excel.Sheet.12" spid="_x0000_s1">
                  <p:embed/>
                </p:oleObj>
              </mc:Choice>
              <mc:Fallback>
                <p:oleObj r:id="rId5" imgH="4690741" imgW="8803736" progId="Excel.Sheet.12">
                  <p:embed/>
                  <p:pic>
                    <p:nvPicPr>
                      <p:cNvPr id="603" name="Google Shape;603;p51"/>
                      <p:cNvPicPr preferRelativeResize="0"/>
                      <p:nvPr/>
                    </p:nvPicPr>
                    <p:blipFill rotWithShape="1">
                      <a:blip r:embed="rId6">
                        <a:alphaModFix/>
                      </a:blip>
                      <a:srcRect b="0" l="0" r="0" t="0"/>
                      <a:stretch/>
                    </p:blipFill>
                    <p:spPr>
                      <a:xfrm>
                        <a:off x="170132" y="1083629"/>
                        <a:ext cx="8803736" cy="4690741"/>
                      </a:xfrm>
                      <a:prstGeom prst="rect">
                        <a:avLst/>
                      </a:prstGeom>
                      <a:noFill/>
                      <a:ln>
                        <a:noFill/>
                      </a:ln>
                    </p:spPr>
                  </p:pic>
                </p:oleObj>
              </mc:Fallback>
            </mc:AlternateContent>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52"/>
          <p:cNvSpPr txBox="1"/>
          <p:nvPr>
            <p:ph idx="2" type="body"/>
          </p:nvPr>
        </p:nvSpPr>
        <p:spPr>
          <a:xfrm>
            <a:off x="86751" y="611914"/>
            <a:ext cx="8636000" cy="419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E56A0"/>
              </a:buClr>
              <a:buSzPts val="1800"/>
              <a:buNone/>
            </a:pPr>
            <a:r>
              <a:rPr lang="es-MX" sz="1800">
                <a:latin typeface="Gill Sans"/>
                <a:ea typeface="Gill Sans"/>
                <a:cs typeface="Gill Sans"/>
                <a:sym typeface="Gill Sans"/>
              </a:rPr>
              <a:t>Requeridos</a:t>
            </a:r>
            <a:endParaRPr/>
          </a:p>
        </p:txBody>
      </p:sp>
      <p:sp>
        <p:nvSpPr>
          <p:cNvPr id="609" name="Google Shape;609;p52"/>
          <p:cNvSpPr txBox="1"/>
          <p:nvPr/>
        </p:nvSpPr>
        <p:spPr>
          <a:xfrm>
            <a:off x="1730498" y="35139"/>
            <a:ext cx="6742300" cy="489346"/>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200"/>
              <a:buFont typeface="Gill Sans"/>
              <a:buNone/>
            </a:pPr>
            <a:r>
              <a:rPr b="1" lang="es-MX" sz="2200">
                <a:solidFill>
                  <a:schemeClr val="lt1"/>
                </a:solidFill>
                <a:latin typeface="Gill Sans"/>
                <a:ea typeface="Gill Sans"/>
                <a:cs typeface="Gill Sans"/>
                <a:sym typeface="Gill Sans"/>
              </a:rPr>
              <a:t>Reporte de Adeudos Entidades Públicas Patronales mayo 2021</a:t>
            </a:r>
            <a:endParaRPr/>
          </a:p>
        </p:txBody>
      </p:sp>
      <p:sp>
        <p:nvSpPr>
          <p:cNvPr id="610" name="Google Shape;610;p52"/>
          <p:cNvSpPr txBox="1"/>
          <p:nvPr>
            <p:ph idx="12" type="sldNum"/>
          </p:nvPr>
        </p:nvSpPr>
        <p:spPr>
          <a:xfrm>
            <a:off x="8670470" y="6453144"/>
            <a:ext cx="454911"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b="0" lang="es-MX" sz="1200">
                <a:solidFill>
                  <a:srgbClr val="888888"/>
                </a:solidFill>
                <a:latin typeface="Gill Sans"/>
                <a:ea typeface="Gill Sans"/>
                <a:cs typeface="Gill Sans"/>
                <a:sym typeface="Gill Sans"/>
              </a:rPr>
              <a:t>‹#›</a:t>
            </a:fld>
            <a:endParaRPr b="0" sz="1200">
              <a:solidFill>
                <a:srgbClr val="888888"/>
              </a:solidFill>
              <a:latin typeface="Gill Sans"/>
              <a:ea typeface="Gill Sans"/>
              <a:cs typeface="Gill Sans"/>
              <a:sym typeface="Gill Sans"/>
            </a:endParaRPr>
          </a:p>
        </p:txBody>
      </p:sp>
      <p:sp>
        <p:nvSpPr>
          <p:cNvPr id="611" name="Google Shape;611;p52"/>
          <p:cNvSpPr txBox="1"/>
          <p:nvPr/>
        </p:nvSpPr>
        <p:spPr>
          <a:xfrm>
            <a:off x="2718826" y="6492875"/>
            <a:ext cx="3371850" cy="36512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s-MX" sz="900">
                <a:solidFill>
                  <a:srgbClr val="7F7F7F"/>
                </a:solidFill>
                <a:latin typeface="Gill Sans"/>
                <a:ea typeface="Gill Sans"/>
                <a:cs typeface="Gill Sans"/>
                <a:sym typeface="Gill Sans"/>
              </a:rPr>
              <a:t>Sesión Ordinaria 06/2021 del 30 de junio de 2021</a:t>
            </a:r>
            <a:endParaRPr/>
          </a:p>
        </p:txBody>
      </p:sp>
      <p:graphicFrame>
        <p:nvGraphicFramePr>
          <p:cNvPr id="612" name="Google Shape;612;p52"/>
          <p:cNvGraphicFramePr/>
          <p:nvPr/>
        </p:nvGraphicFramePr>
        <p:xfrm>
          <a:off x="369969" y="1031014"/>
          <a:ext cx="8404062" cy="5064387"/>
        </p:xfrm>
        <a:graphic>
          <a:graphicData uri="http://schemas.openxmlformats.org/presentationml/2006/ole">
            <mc:AlternateContent>
              <mc:Choice Requires="v">
                <p:oleObj r:id="rId4" imgH="5064387" imgW="8404062" progId="Excel.Sheet.12" spid="_x0000_s1">
                  <p:embed/>
                </p:oleObj>
              </mc:Choice>
              <mc:Fallback>
                <p:oleObj r:id="rId5" imgH="5064387" imgW="8404062" progId="Excel.Sheet.12">
                  <p:embed/>
                  <p:pic>
                    <p:nvPicPr>
                      <p:cNvPr id="612" name="Google Shape;612;p52"/>
                      <p:cNvPicPr preferRelativeResize="0"/>
                      <p:nvPr/>
                    </p:nvPicPr>
                    <p:blipFill rotWithShape="1">
                      <a:blip r:embed="rId6">
                        <a:alphaModFix/>
                      </a:blip>
                      <a:srcRect b="0" l="0" r="0" t="0"/>
                      <a:stretch/>
                    </p:blipFill>
                    <p:spPr>
                      <a:xfrm>
                        <a:off x="369969" y="1031014"/>
                        <a:ext cx="8404062" cy="5064387"/>
                      </a:xfrm>
                      <a:prstGeom prst="rect">
                        <a:avLst/>
                      </a:prstGeom>
                      <a:noFill/>
                      <a:ln>
                        <a:noFill/>
                      </a:ln>
                    </p:spPr>
                  </p:pic>
                </p:oleObj>
              </mc:Fallback>
            </mc:AlternateContent>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 name="Shape 616"/>
        <p:cNvGrpSpPr/>
        <p:nvPr/>
      </p:nvGrpSpPr>
      <p:grpSpPr>
        <a:xfrm>
          <a:off x="0" y="0"/>
          <a:ext cx="0" cy="0"/>
          <a:chOff x="0" y="0"/>
          <a:chExt cx="0" cy="0"/>
        </a:xfrm>
      </p:grpSpPr>
      <p:sp>
        <p:nvSpPr>
          <p:cNvPr id="617" name="Google Shape;617;p53"/>
          <p:cNvSpPr txBox="1"/>
          <p:nvPr>
            <p:ph idx="2" type="body"/>
          </p:nvPr>
        </p:nvSpPr>
        <p:spPr>
          <a:xfrm>
            <a:off x="125389" y="787400"/>
            <a:ext cx="8636000" cy="419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E56A0"/>
              </a:buClr>
              <a:buSzPts val="1800"/>
              <a:buNone/>
            </a:pPr>
            <a:r>
              <a:rPr lang="es-MX" sz="1800">
                <a:latin typeface="Gill Sans"/>
                <a:ea typeface="Gill Sans"/>
                <a:cs typeface="Gill Sans"/>
                <a:sym typeface="Gill Sans"/>
              </a:rPr>
              <a:t>Incumplimiento de Convenios</a:t>
            </a:r>
            <a:endParaRPr/>
          </a:p>
        </p:txBody>
      </p:sp>
      <p:sp>
        <p:nvSpPr>
          <p:cNvPr id="618" name="Google Shape;618;p53"/>
          <p:cNvSpPr txBox="1"/>
          <p:nvPr/>
        </p:nvSpPr>
        <p:spPr>
          <a:xfrm>
            <a:off x="1730498" y="35139"/>
            <a:ext cx="6742300" cy="489346"/>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200"/>
              <a:buFont typeface="Gill Sans"/>
              <a:buNone/>
            </a:pPr>
            <a:r>
              <a:rPr b="1" lang="es-MX" sz="2200">
                <a:solidFill>
                  <a:schemeClr val="lt1"/>
                </a:solidFill>
                <a:latin typeface="Gill Sans"/>
                <a:ea typeface="Gill Sans"/>
                <a:cs typeface="Gill Sans"/>
                <a:sym typeface="Gill Sans"/>
              </a:rPr>
              <a:t>Reporte de Adeudos Entidades Públicas Patronales mayo 2021</a:t>
            </a:r>
            <a:endParaRPr/>
          </a:p>
        </p:txBody>
      </p:sp>
      <p:sp>
        <p:nvSpPr>
          <p:cNvPr id="619" name="Google Shape;619;p53"/>
          <p:cNvSpPr txBox="1"/>
          <p:nvPr>
            <p:ph idx="12" type="sldNum"/>
          </p:nvPr>
        </p:nvSpPr>
        <p:spPr>
          <a:xfrm>
            <a:off x="8657218" y="6439892"/>
            <a:ext cx="454911"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b="0" lang="es-MX" sz="1200">
                <a:solidFill>
                  <a:srgbClr val="888888"/>
                </a:solidFill>
                <a:latin typeface="Gill Sans"/>
                <a:ea typeface="Gill Sans"/>
                <a:cs typeface="Gill Sans"/>
                <a:sym typeface="Gill Sans"/>
              </a:rPr>
              <a:t>‹#›</a:t>
            </a:fld>
            <a:endParaRPr b="0" sz="1200">
              <a:solidFill>
                <a:srgbClr val="888888"/>
              </a:solidFill>
              <a:latin typeface="Gill Sans"/>
              <a:ea typeface="Gill Sans"/>
              <a:cs typeface="Gill Sans"/>
              <a:sym typeface="Gill Sans"/>
            </a:endParaRPr>
          </a:p>
        </p:txBody>
      </p:sp>
      <p:sp>
        <p:nvSpPr>
          <p:cNvPr id="620" name="Google Shape;620;p53"/>
          <p:cNvSpPr txBox="1"/>
          <p:nvPr/>
        </p:nvSpPr>
        <p:spPr>
          <a:xfrm>
            <a:off x="2886075" y="6492875"/>
            <a:ext cx="3371850" cy="36512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s-MX" sz="900">
                <a:solidFill>
                  <a:srgbClr val="7F7F7F"/>
                </a:solidFill>
                <a:latin typeface="Gill Sans"/>
                <a:ea typeface="Gill Sans"/>
                <a:cs typeface="Gill Sans"/>
                <a:sym typeface="Gill Sans"/>
              </a:rPr>
              <a:t>Sesión Ordinaria 06/2021 del 30 de junio de 2021</a:t>
            </a:r>
            <a:endParaRPr/>
          </a:p>
        </p:txBody>
      </p:sp>
      <p:sp>
        <p:nvSpPr>
          <p:cNvPr id="621" name="Google Shape;621;p53"/>
          <p:cNvSpPr/>
          <p:nvPr/>
        </p:nvSpPr>
        <p:spPr>
          <a:xfrm>
            <a:off x="3192307" y="3426997"/>
            <a:ext cx="2759386" cy="778552"/>
          </a:xfrm>
          <a:prstGeom prst="rect">
            <a:avLst/>
          </a:prstGeom>
          <a:solidFill>
            <a:srgbClr val="7030A0"/>
          </a:solidFill>
          <a:ln cap="flat" cmpd="sng" w="17125">
            <a:solidFill>
              <a:srgbClr val="7030A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s-MX" sz="1800">
                <a:solidFill>
                  <a:schemeClr val="lt1"/>
                </a:solidFill>
                <a:latin typeface="Gill Sans"/>
                <a:ea typeface="Gill Sans"/>
                <a:cs typeface="Gill Sans"/>
                <a:sym typeface="Gill Sans"/>
              </a:rPr>
              <a:t>Adeudo Total Exigible = $1´094,101,451</a:t>
            </a:r>
            <a:endParaRPr b="1" sz="1800">
              <a:solidFill>
                <a:schemeClr val="lt1"/>
              </a:solidFill>
              <a:latin typeface="Gill Sans"/>
              <a:ea typeface="Gill Sans"/>
              <a:cs typeface="Gill Sans"/>
              <a:sym typeface="Gill Sans"/>
            </a:endParaRPr>
          </a:p>
        </p:txBody>
      </p:sp>
      <p:graphicFrame>
        <p:nvGraphicFramePr>
          <p:cNvPr id="622" name="Google Shape;622;p53"/>
          <p:cNvGraphicFramePr/>
          <p:nvPr/>
        </p:nvGraphicFramePr>
        <p:xfrm>
          <a:off x="291454" y="1206500"/>
          <a:ext cx="8561092" cy="1801397"/>
        </p:xfrm>
        <a:graphic>
          <a:graphicData uri="http://schemas.openxmlformats.org/presentationml/2006/ole">
            <mc:AlternateContent>
              <mc:Choice Requires="v">
                <p:oleObj r:id="rId4" imgH="1801397" imgW="8561092" progId="Excel.Sheet.12" spid="_x0000_s1">
                  <p:embed/>
                </p:oleObj>
              </mc:Choice>
              <mc:Fallback>
                <p:oleObj r:id="rId5" imgH="1801397" imgW="8561092" progId="Excel.Sheet.12">
                  <p:embed/>
                  <p:pic>
                    <p:nvPicPr>
                      <p:cNvPr id="622" name="Google Shape;622;p53"/>
                      <p:cNvPicPr preferRelativeResize="0"/>
                      <p:nvPr/>
                    </p:nvPicPr>
                    <p:blipFill rotWithShape="1">
                      <a:blip r:embed="rId6">
                        <a:alphaModFix/>
                      </a:blip>
                      <a:srcRect b="0" l="0" r="0" t="0"/>
                      <a:stretch/>
                    </p:blipFill>
                    <p:spPr>
                      <a:xfrm>
                        <a:off x="291454" y="1206500"/>
                        <a:ext cx="8561092" cy="1801397"/>
                      </a:xfrm>
                      <a:prstGeom prst="rect">
                        <a:avLst/>
                      </a:prstGeom>
                      <a:noFill/>
                      <a:ln>
                        <a:noFill/>
                      </a:ln>
                    </p:spPr>
                  </p:pic>
                </p:oleObj>
              </mc:Fallback>
            </mc:AlternateContent>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p54"/>
          <p:cNvSpPr txBox="1"/>
          <p:nvPr>
            <p:ph idx="2" type="body"/>
          </p:nvPr>
        </p:nvSpPr>
        <p:spPr>
          <a:xfrm>
            <a:off x="125419" y="718665"/>
            <a:ext cx="8636000" cy="419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E56A0"/>
              </a:buClr>
              <a:buSzPts val="1800"/>
              <a:buNone/>
            </a:pPr>
            <a:r>
              <a:rPr lang="es-MX" sz="1800">
                <a:latin typeface="Gill Sans"/>
                <a:ea typeface="Gill Sans"/>
                <a:cs typeface="Gill Sans"/>
                <a:sym typeface="Gill Sans"/>
              </a:rPr>
              <a:t>Histórico de Adeudos EPP con Convenios</a:t>
            </a:r>
            <a:endParaRPr/>
          </a:p>
        </p:txBody>
      </p:sp>
      <p:sp>
        <p:nvSpPr>
          <p:cNvPr id="628" name="Google Shape;628;p54"/>
          <p:cNvSpPr txBox="1"/>
          <p:nvPr/>
        </p:nvSpPr>
        <p:spPr>
          <a:xfrm>
            <a:off x="1730498" y="35139"/>
            <a:ext cx="6742300" cy="489346"/>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200"/>
              <a:buFont typeface="Gill Sans"/>
              <a:buNone/>
            </a:pPr>
            <a:r>
              <a:rPr b="1" lang="es-MX" sz="2200">
                <a:solidFill>
                  <a:schemeClr val="lt1"/>
                </a:solidFill>
                <a:latin typeface="Gill Sans"/>
                <a:ea typeface="Gill Sans"/>
                <a:cs typeface="Gill Sans"/>
                <a:sym typeface="Gill Sans"/>
              </a:rPr>
              <a:t>Reporte de Adeudos Entidades Públicas Patronales mayo 2021</a:t>
            </a:r>
            <a:endParaRPr/>
          </a:p>
        </p:txBody>
      </p:sp>
      <p:sp>
        <p:nvSpPr>
          <p:cNvPr id="629" name="Google Shape;629;p54"/>
          <p:cNvSpPr txBox="1"/>
          <p:nvPr>
            <p:ph idx="12" type="sldNum"/>
          </p:nvPr>
        </p:nvSpPr>
        <p:spPr>
          <a:xfrm>
            <a:off x="8657218" y="6439892"/>
            <a:ext cx="454911"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b="0" lang="es-MX" sz="1200">
                <a:solidFill>
                  <a:srgbClr val="888888"/>
                </a:solidFill>
                <a:latin typeface="Gill Sans"/>
                <a:ea typeface="Gill Sans"/>
                <a:cs typeface="Gill Sans"/>
                <a:sym typeface="Gill Sans"/>
              </a:rPr>
              <a:t>‹#›</a:t>
            </a:fld>
            <a:endParaRPr b="0" sz="1200">
              <a:solidFill>
                <a:srgbClr val="888888"/>
              </a:solidFill>
              <a:latin typeface="Gill Sans"/>
              <a:ea typeface="Gill Sans"/>
              <a:cs typeface="Gill Sans"/>
              <a:sym typeface="Gill Sans"/>
            </a:endParaRPr>
          </a:p>
        </p:txBody>
      </p:sp>
      <p:sp>
        <p:nvSpPr>
          <p:cNvPr id="630" name="Google Shape;630;p54"/>
          <p:cNvSpPr txBox="1"/>
          <p:nvPr/>
        </p:nvSpPr>
        <p:spPr>
          <a:xfrm>
            <a:off x="2873374" y="6498706"/>
            <a:ext cx="3371850" cy="36512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s-MX" sz="900">
                <a:solidFill>
                  <a:srgbClr val="7F7F7F"/>
                </a:solidFill>
                <a:latin typeface="Gill Sans"/>
                <a:ea typeface="Gill Sans"/>
                <a:cs typeface="Gill Sans"/>
                <a:sym typeface="Gill Sans"/>
              </a:rPr>
              <a:t>Sesión Ordinaria 06/2021 del 30 de junio de 2021</a:t>
            </a:r>
            <a:endParaRPr/>
          </a:p>
        </p:txBody>
      </p:sp>
      <p:pic>
        <p:nvPicPr>
          <p:cNvPr id="631" name="Google Shape;631;p54"/>
          <p:cNvPicPr preferRelativeResize="0"/>
          <p:nvPr/>
        </p:nvPicPr>
        <p:blipFill rotWithShape="1">
          <a:blip r:embed="rId3">
            <a:alphaModFix/>
          </a:blip>
          <a:srcRect b="0" l="0" r="0" t="0"/>
          <a:stretch/>
        </p:blipFill>
        <p:spPr>
          <a:xfrm>
            <a:off x="241299" y="1116347"/>
            <a:ext cx="8636000" cy="1941766"/>
          </a:xfrm>
          <a:prstGeom prst="rect">
            <a:avLst/>
          </a:prstGeom>
          <a:noFill/>
          <a:ln>
            <a:noFill/>
          </a:ln>
        </p:spPr>
      </p:pic>
      <p:graphicFrame>
        <p:nvGraphicFramePr>
          <p:cNvPr id="632" name="Google Shape;632;p54"/>
          <p:cNvGraphicFramePr/>
          <p:nvPr/>
        </p:nvGraphicFramePr>
        <p:xfrm>
          <a:off x="901370" y="3051555"/>
          <a:ext cx="7008742" cy="2456880"/>
        </p:xfrm>
        <a:graphic>
          <a:graphicData uri="http://schemas.openxmlformats.org/drawingml/2006/chart">
            <c:chart r:id="rId4"/>
          </a:graphicData>
        </a:graphic>
      </p:graphicFrame>
      <p:sp>
        <p:nvSpPr>
          <p:cNvPr id="633" name="Google Shape;633;p54"/>
          <p:cNvSpPr txBox="1"/>
          <p:nvPr/>
        </p:nvSpPr>
        <p:spPr>
          <a:xfrm>
            <a:off x="196059" y="5509010"/>
            <a:ext cx="875188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900">
                <a:solidFill>
                  <a:schemeClr val="dk1"/>
                </a:solidFill>
                <a:latin typeface="Gill Sans"/>
                <a:ea typeface="Gill Sans"/>
                <a:cs typeface="Gill Sans"/>
                <a:sym typeface="Gill Sans"/>
              </a:rPr>
              <a:t>*</a:t>
            </a:r>
            <a:r>
              <a:rPr i="1" lang="es-MX" sz="900">
                <a:solidFill>
                  <a:schemeClr val="dk1"/>
                </a:solidFill>
                <a:latin typeface="Gill Sans"/>
                <a:ea typeface="Gill Sans"/>
                <a:cs typeface="Gill Sans"/>
                <a:sym typeface="Gill Sans"/>
              </a:rPr>
              <a:t>1. Los saldos de convenio de los ejercicios 2016 a 2020 son al 31 de diciembre; respecto de 2021 el saldo es el reflejado al 31 de mayo.</a:t>
            </a:r>
            <a:endParaRPr/>
          </a:p>
          <a:p>
            <a:pPr indent="0" lvl="0" marL="0" marR="0" rtl="0" algn="just">
              <a:spcBef>
                <a:spcPts val="0"/>
              </a:spcBef>
              <a:spcAft>
                <a:spcPts val="0"/>
              </a:spcAft>
              <a:buNone/>
            </a:pPr>
            <a:r>
              <a:rPr i="1" lang="es-MX" sz="900">
                <a:solidFill>
                  <a:schemeClr val="dk1"/>
                </a:solidFill>
                <a:latin typeface="Gill Sans"/>
                <a:ea typeface="Gill Sans"/>
                <a:cs typeface="Gill Sans"/>
                <a:sym typeface="Gill Sans"/>
              </a:rPr>
              <a:t>*2. El total de EPP (Entidades Públicas Patronales) no  corresponde a una sumatoria debido a que una EPP puede tener convenio vigente y encontrarse en carteta jurídica o requerida. </a:t>
            </a:r>
            <a:endParaRPr/>
          </a:p>
        </p:txBody>
      </p:sp>
      <p:sp>
        <p:nvSpPr>
          <p:cNvPr id="634" name="Google Shape;634;p54"/>
          <p:cNvSpPr txBox="1"/>
          <p:nvPr/>
        </p:nvSpPr>
        <p:spPr>
          <a:xfrm>
            <a:off x="106978" y="5989020"/>
            <a:ext cx="8770321" cy="461665"/>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262626"/>
              </a:buClr>
              <a:buSzPts val="1200"/>
              <a:buFont typeface="Noto Sans Symbols"/>
              <a:buChar char="✔"/>
            </a:pPr>
            <a:r>
              <a:rPr lang="es-MX" sz="1200">
                <a:solidFill>
                  <a:srgbClr val="262626"/>
                </a:solidFill>
                <a:latin typeface="Gill Sans"/>
                <a:ea typeface="Gill Sans"/>
                <a:cs typeface="Gill Sans"/>
                <a:sym typeface="Gill Sans"/>
              </a:rPr>
              <a:t>Con fundamento en el Artículo 153, Fracción IX, de la Ley del Instituto de Pensiones del Estado de Jalisco, se pone a la consideración del Consejo Directivo la </a:t>
            </a:r>
            <a:r>
              <a:rPr i="1" lang="es-MX" sz="1200">
                <a:solidFill>
                  <a:srgbClr val="262626"/>
                </a:solidFill>
                <a:latin typeface="Gill Sans"/>
                <a:ea typeface="Gill Sans"/>
                <a:cs typeface="Gill Sans"/>
                <a:sym typeface="Gill Sans"/>
              </a:rPr>
              <a:t>aprobación de los Estados Financieros </a:t>
            </a:r>
            <a:r>
              <a:rPr lang="es-MX" sz="1200">
                <a:solidFill>
                  <a:srgbClr val="262626"/>
                </a:solidFill>
                <a:latin typeface="Gill Sans"/>
                <a:ea typeface="Gill Sans"/>
                <a:cs typeface="Gill Sans"/>
                <a:sym typeface="Gill Sans"/>
              </a:rPr>
              <a:t>así como la presentación de los incisos a) y b) derivados de los mismos.</a:t>
            </a:r>
            <a:endParaRPr i="1" sz="1200">
              <a:solidFill>
                <a:srgbClr val="262626"/>
              </a:solidFill>
              <a:latin typeface="Gill Sans"/>
              <a:ea typeface="Gill Sans"/>
              <a:cs typeface="Gill Sans"/>
              <a:sym typeface="Gill Sans"/>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55"/>
          <p:cNvSpPr txBox="1"/>
          <p:nvPr>
            <p:ph type="ctrTitle"/>
          </p:nvPr>
        </p:nvSpPr>
        <p:spPr>
          <a:xfrm>
            <a:off x="178564" y="1932917"/>
            <a:ext cx="8786871" cy="2992166"/>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595959"/>
              </a:buClr>
              <a:buSzPts val="3200"/>
              <a:buFont typeface="Gill Sans"/>
              <a:buNone/>
            </a:pPr>
            <a:r>
              <a:rPr lang="es-MX" sz="3200"/>
              <a:t>5. Análisis, discusión y en su caso aprobación de las Políticas de descuento sobre los Intereses Moratorios en los Préstamos otorgados por el Instituto.</a:t>
            </a:r>
            <a:br>
              <a:rPr lang="es-MX" sz="3200"/>
            </a:br>
            <a:endParaRPr sz="3200"/>
          </a:p>
        </p:txBody>
      </p:sp>
      <p:sp>
        <p:nvSpPr>
          <p:cNvPr id="640" name="Google Shape;640;p55"/>
          <p:cNvSpPr txBox="1"/>
          <p:nvPr>
            <p:ph idx="11" type="ftr"/>
          </p:nvPr>
        </p:nvSpPr>
        <p:spPr>
          <a:xfrm>
            <a:off x="2857500" y="6492875"/>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641" name="Google Shape;641;p55"/>
          <p:cNvSpPr txBox="1"/>
          <p:nvPr>
            <p:ph idx="12" type="sldNum"/>
          </p:nvPr>
        </p:nvSpPr>
        <p:spPr>
          <a:xfrm>
            <a:off x="7010400" y="649287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sp>
        <p:nvSpPr>
          <p:cNvPr id="646" name="Google Shape;646;p56"/>
          <p:cNvSpPr txBox="1"/>
          <p:nvPr>
            <p:ph idx="1" type="body"/>
          </p:nvPr>
        </p:nvSpPr>
        <p:spPr>
          <a:xfrm>
            <a:off x="172663" y="827447"/>
            <a:ext cx="3049406" cy="489347"/>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rgbClr val="593470"/>
              </a:buClr>
              <a:buSzPts val="1800"/>
              <a:buNone/>
            </a:pPr>
            <a:r>
              <a:rPr lang="es-MX">
                <a:solidFill>
                  <a:srgbClr val="593470"/>
                </a:solidFill>
              </a:rPr>
              <a:t>Antecedentes y Fundamentos</a:t>
            </a:r>
            <a:endParaRPr/>
          </a:p>
        </p:txBody>
      </p:sp>
      <p:sp>
        <p:nvSpPr>
          <p:cNvPr id="647" name="Google Shape;647;p56"/>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648" name="Google Shape;648;p56"/>
          <p:cNvSpPr txBox="1"/>
          <p:nvPr>
            <p:ph type="title"/>
          </p:nvPr>
        </p:nvSpPr>
        <p:spPr>
          <a:xfrm>
            <a:off x="1697366" y="28511"/>
            <a:ext cx="6742300" cy="48934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1600"/>
              <a:buFont typeface="Gill Sans"/>
              <a:buNone/>
            </a:pPr>
            <a:r>
              <a:rPr lang="es-MX" sz="1600"/>
              <a:t>Políticas de Descuentos Intereses Moratorios</a:t>
            </a:r>
            <a:endParaRPr/>
          </a:p>
        </p:txBody>
      </p:sp>
      <p:sp>
        <p:nvSpPr>
          <p:cNvPr id="649" name="Google Shape;649;p56"/>
          <p:cNvSpPr txBox="1"/>
          <p:nvPr>
            <p:ph idx="11" type="ftr"/>
          </p:nvPr>
        </p:nvSpPr>
        <p:spPr>
          <a:xfrm>
            <a:off x="2886075" y="6453867"/>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650" name="Google Shape;650;p56"/>
          <p:cNvSpPr txBox="1"/>
          <p:nvPr/>
        </p:nvSpPr>
        <p:spPr>
          <a:xfrm>
            <a:off x="544602" y="1213454"/>
            <a:ext cx="7895064" cy="5262979"/>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MX" sz="1600">
                <a:solidFill>
                  <a:schemeClr val="dk1"/>
                </a:solidFill>
                <a:latin typeface="Gill Sans"/>
                <a:ea typeface="Gill Sans"/>
                <a:cs typeface="Gill Sans"/>
                <a:sym typeface="Gill Sans"/>
              </a:rPr>
              <a:t>El Instituto de Pensiones es un Organismo Público Descentralizado con autonomía Técnica y operativa, personalidad jurídica y patrimonio propio, con las atribuciones de Servicio y de Autoridad, para el cumplimiento de los fines de la seguridad social que le son confiados. </a:t>
            </a:r>
            <a:endParaRPr/>
          </a:p>
          <a:p>
            <a:pPr indent="0" lvl="0" marL="0" marR="0" rtl="0" algn="just">
              <a:spcBef>
                <a:spcPts val="0"/>
              </a:spcBef>
              <a:spcAft>
                <a:spcPts val="0"/>
              </a:spcAft>
              <a:buNone/>
            </a:pPr>
            <a:r>
              <a:t/>
            </a:r>
            <a:endParaRPr sz="1600">
              <a:solidFill>
                <a:schemeClr val="dk1"/>
              </a:solidFill>
              <a:latin typeface="Gill Sans"/>
              <a:ea typeface="Gill Sans"/>
              <a:cs typeface="Gill Sans"/>
              <a:sym typeface="Gill Sans"/>
            </a:endParaRPr>
          </a:p>
          <a:p>
            <a:pPr indent="0" lvl="0" marL="0" marR="0" rtl="0" algn="just">
              <a:spcBef>
                <a:spcPts val="0"/>
              </a:spcBef>
              <a:spcAft>
                <a:spcPts val="0"/>
              </a:spcAft>
              <a:buNone/>
            </a:pPr>
            <a:r>
              <a:rPr lang="es-MX" sz="1600">
                <a:solidFill>
                  <a:schemeClr val="dk1"/>
                </a:solidFill>
                <a:latin typeface="Gill Sans"/>
                <a:ea typeface="Gill Sans"/>
                <a:cs typeface="Gill Sans"/>
                <a:sym typeface="Gill Sans"/>
              </a:rPr>
              <a:t>Conforme a lo contenido en la Ley de Pensiones del Estado de Jalisco, el Instituto está obligado a conceder a los afiliados y pensionados, crédito a corto, mediano plazo, así como prestamos hipotecarios, entre otros productos financieros. </a:t>
            </a:r>
            <a:endParaRPr/>
          </a:p>
          <a:p>
            <a:pPr indent="0" lvl="0" marL="0" marR="0" rtl="0" algn="just">
              <a:spcBef>
                <a:spcPts val="0"/>
              </a:spcBef>
              <a:spcAft>
                <a:spcPts val="0"/>
              </a:spcAft>
              <a:buNone/>
            </a:pPr>
            <a:r>
              <a:t/>
            </a:r>
            <a:endParaRPr sz="1600">
              <a:solidFill>
                <a:schemeClr val="dk1"/>
              </a:solidFill>
              <a:latin typeface="Gill Sans"/>
              <a:ea typeface="Gill Sans"/>
              <a:cs typeface="Gill Sans"/>
              <a:sym typeface="Gill Sans"/>
            </a:endParaRPr>
          </a:p>
          <a:p>
            <a:pPr indent="0" lvl="0" marL="0" marR="0" rtl="0" algn="just">
              <a:spcBef>
                <a:spcPts val="0"/>
              </a:spcBef>
              <a:spcAft>
                <a:spcPts val="0"/>
              </a:spcAft>
              <a:buNone/>
            </a:pPr>
            <a:r>
              <a:rPr lang="es-MX" sz="1600">
                <a:solidFill>
                  <a:schemeClr val="dk1"/>
                </a:solidFill>
                <a:latin typeface="Gill Sans"/>
                <a:ea typeface="Gill Sans"/>
                <a:cs typeface="Gill Sans"/>
                <a:sym typeface="Gill Sans"/>
              </a:rPr>
              <a:t>Las atribuciones y funciones del Instituto residen esencial y originaria mente en el Consejo Directivo y el Director General del Organismo tiene las atribuciones de administrar, dirigir y coordinar todas las prestaciones, así como los diferentes reglamentos y leyes aplicables, le confieren a la Dirección General del Instituto, la facultad de condonar los intereses moratorios, sin poder dar certidumbre sobre el proceso y los montos a condonar, sin establecer criterios o políticas de descuento que pudiesen apreciarse de manera cualitativa y cuantitativa en beneficio del Instituto de Pensiones del Estado de Jalisco. </a:t>
            </a:r>
            <a:endParaRPr/>
          </a:p>
          <a:p>
            <a:pPr indent="0" lvl="0" marL="0" marR="0" rtl="0" algn="just">
              <a:spcBef>
                <a:spcPts val="0"/>
              </a:spcBef>
              <a:spcAft>
                <a:spcPts val="0"/>
              </a:spcAft>
              <a:buNone/>
            </a:pPr>
            <a:r>
              <a:t/>
            </a:r>
            <a:endParaRPr sz="1600">
              <a:solidFill>
                <a:schemeClr val="dk1"/>
              </a:solidFill>
              <a:latin typeface="Gill Sans"/>
              <a:ea typeface="Gill Sans"/>
              <a:cs typeface="Gill Sans"/>
              <a:sym typeface="Gill Sans"/>
            </a:endParaRPr>
          </a:p>
          <a:p>
            <a:pPr indent="0" lvl="0" marL="0" marR="0" rtl="0" algn="just">
              <a:spcBef>
                <a:spcPts val="0"/>
              </a:spcBef>
              <a:spcAft>
                <a:spcPts val="0"/>
              </a:spcAft>
              <a:buNone/>
            </a:pPr>
            <a:r>
              <a:rPr lang="es-MX" sz="1600">
                <a:solidFill>
                  <a:schemeClr val="dk1"/>
                </a:solidFill>
                <a:latin typeface="Gill Sans"/>
                <a:ea typeface="Gill Sans"/>
                <a:cs typeface="Gill Sans"/>
                <a:sym typeface="Gill Sans"/>
              </a:rPr>
              <a:t>Es por lo anterior y con base a lo contenido en los Artículos 3, 66 fracción I y 67 de la Nueva Ley Orgánica del Poder Ejecutivo, lo dispuesto por los artículos 113, 153, 154 y demás relativos de la Ley de Pensiones del Estado de Jalisco, así como los artículos 89, 90 y 100, del Reglamento General De Prestaciones, Derechos Y Obligaciones De Afiliados Y Pensionados De La Dirección De Pensiones Del Estado, se propone el siguiente ACUERDO: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57"/>
          <p:cNvSpPr txBox="1"/>
          <p:nvPr>
            <p:ph idx="1" type="body"/>
          </p:nvPr>
        </p:nvSpPr>
        <p:spPr>
          <a:xfrm>
            <a:off x="172662" y="793994"/>
            <a:ext cx="8267003" cy="489347"/>
          </a:xfrm>
          <a:prstGeom prst="rect">
            <a:avLst/>
          </a:prstGeom>
          <a:noFill/>
          <a:ln>
            <a:noFill/>
          </a:ln>
        </p:spPr>
        <p:txBody>
          <a:bodyPr anchorCtr="0" anchor="t" bIns="45700" lIns="91425" spcFirstLastPara="1" rIns="91425" wrap="square" tIns="45700">
            <a:normAutofit fontScale="92500" lnSpcReduction="20000"/>
          </a:bodyPr>
          <a:lstStyle/>
          <a:p>
            <a:pPr indent="0" lvl="0" marL="0" rtl="0" algn="just">
              <a:lnSpc>
                <a:spcPct val="90000"/>
              </a:lnSpc>
              <a:spcBef>
                <a:spcPts val="0"/>
              </a:spcBef>
              <a:spcAft>
                <a:spcPts val="0"/>
              </a:spcAft>
              <a:buClr>
                <a:srgbClr val="593470"/>
              </a:buClr>
              <a:buSzPct val="100000"/>
              <a:buNone/>
            </a:pPr>
            <a:r>
              <a:rPr lang="es-MX">
                <a:solidFill>
                  <a:srgbClr val="593470"/>
                </a:solidFill>
              </a:rPr>
              <a:t>Políticas y Criterios para la Condonación de Intereses Moratorios sobre los Créditos que Otorga el Instituto de Pensiones del Estado de Jalisco.</a:t>
            </a:r>
            <a:endParaRPr/>
          </a:p>
        </p:txBody>
      </p:sp>
      <p:sp>
        <p:nvSpPr>
          <p:cNvPr id="656" name="Google Shape;656;p57"/>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657" name="Google Shape;657;p57"/>
          <p:cNvSpPr txBox="1"/>
          <p:nvPr>
            <p:ph type="title"/>
          </p:nvPr>
        </p:nvSpPr>
        <p:spPr>
          <a:xfrm>
            <a:off x="1697366" y="28511"/>
            <a:ext cx="6742300" cy="48934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1600"/>
              <a:buFont typeface="Gill Sans"/>
              <a:buNone/>
            </a:pPr>
            <a:r>
              <a:rPr lang="es-MX" sz="1600"/>
              <a:t>Políticas de Descuentos Intereses Moratorios</a:t>
            </a:r>
            <a:endParaRPr/>
          </a:p>
        </p:txBody>
      </p:sp>
      <p:sp>
        <p:nvSpPr>
          <p:cNvPr id="658" name="Google Shape;658;p57"/>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659" name="Google Shape;659;p57"/>
          <p:cNvSpPr txBox="1"/>
          <p:nvPr/>
        </p:nvSpPr>
        <p:spPr>
          <a:xfrm>
            <a:off x="358631" y="1462583"/>
            <a:ext cx="7895100" cy="4524300"/>
          </a:xfrm>
          <a:prstGeom prst="rect">
            <a:avLst/>
          </a:prstGeom>
          <a:noFill/>
          <a:ln>
            <a:noFill/>
          </a:ln>
        </p:spPr>
        <p:txBody>
          <a:bodyPr anchorCtr="0" anchor="t" bIns="45700" lIns="91425" spcFirstLastPara="1" rIns="91425" wrap="square" tIns="45700">
            <a:spAutoFit/>
          </a:bodyPr>
          <a:lstStyle/>
          <a:p>
            <a:pPr indent="-342900" lvl="0" marL="342900" marR="0" rtl="0" algn="just">
              <a:spcBef>
                <a:spcPts val="0"/>
              </a:spcBef>
              <a:spcAft>
                <a:spcPts val="0"/>
              </a:spcAft>
              <a:buClr>
                <a:schemeClr val="dk1"/>
              </a:buClr>
              <a:buSzPts val="1600"/>
              <a:buFont typeface="Gill Sans"/>
              <a:buAutoNum type="arabicPeriod"/>
            </a:pPr>
            <a:r>
              <a:rPr lang="es-MX" sz="1600">
                <a:solidFill>
                  <a:schemeClr val="dk1"/>
                </a:solidFill>
                <a:latin typeface="Gill Sans"/>
                <a:ea typeface="Gill Sans"/>
                <a:cs typeface="Gill Sans"/>
                <a:sym typeface="Gill Sans"/>
              </a:rPr>
              <a:t>Desde del 01% hasta el 80% de descuentos en intereses moratorios, cuando el adeudo sea pagado en una sola exhibición. </a:t>
            </a:r>
            <a:endParaRPr/>
          </a:p>
          <a:p>
            <a:pPr indent="-342900" lvl="0" marL="342900" marR="0" rtl="0" algn="just">
              <a:spcBef>
                <a:spcPts val="0"/>
              </a:spcBef>
              <a:spcAft>
                <a:spcPts val="0"/>
              </a:spcAft>
              <a:buClr>
                <a:schemeClr val="dk1"/>
              </a:buClr>
              <a:buSzPts val="1600"/>
              <a:buFont typeface="Gill Sans"/>
              <a:buAutoNum type="arabicPeriod"/>
            </a:pPr>
            <a:r>
              <a:rPr lang="es-MX" sz="1600">
                <a:solidFill>
                  <a:schemeClr val="dk1"/>
                </a:solidFill>
                <a:latin typeface="Gill Sans"/>
                <a:ea typeface="Gill Sans"/>
                <a:cs typeface="Gill Sans"/>
                <a:sym typeface="Gill Sans"/>
              </a:rPr>
              <a:t>Desde el 01% hasta el 70% de descuento en intereses moratorios, cuando el pago total de la deuda sea hasta en 6 mensualidades.</a:t>
            </a:r>
            <a:endParaRPr/>
          </a:p>
          <a:p>
            <a:pPr indent="-342900" lvl="0" marL="342900" marR="0" rtl="0" algn="just">
              <a:spcBef>
                <a:spcPts val="0"/>
              </a:spcBef>
              <a:spcAft>
                <a:spcPts val="0"/>
              </a:spcAft>
              <a:buClr>
                <a:schemeClr val="dk1"/>
              </a:buClr>
              <a:buSzPts val="1600"/>
              <a:buFont typeface="Gill Sans"/>
              <a:buAutoNum type="arabicPeriod"/>
            </a:pPr>
            <a:r>
              <a:rPr lang="es-MX" sz="1600">
                <a:solidFill>
                  <a:schemeClr val="dk1"/>
                </a:solidFill>
                <a:latin typeface="Gill Sans"/>
                <a:ea typeface="Gill Sans"/>
                <a:cs typeface="Gill Sans"/>
                <a:sym typeface="Gill Sans"/>
              </a:rPr>
              <a:t>Hasta el 50% de descuento de intereses moratorios en caso de refinanciamiento de la deuda.</a:t>
            </a:r>
            <a:endParaRPr/>
          </a:p>
          <a:p>
            <a:pPr indent="-342900" lvl="0" marL="342900" marR="0" rtl="0" algn="just">
              <a:spcBef>
                <a:spcPts val="0"/>
              </a:spcBef>
              <a:spcAft>
                <a:spcPts val="0"/>
              </a:spcAft>
              <a:buClr>
                <a:schemeClr val="dk1"/>
              </a:buClr>
              <a:buSzPts val="1600"/>
              <a:buFont typeface="Gill Sans"/>
              <a:buAutoNum type="arabicPeriod"/>
            </a:pPr>
            <a:r>
              <a:rPr lang="es-MX" sz="1600">
                <a:solidFill>
                  <a:schemeClr val="dk1"/>
                </a:solidFill>
                <a:latin typeface="Gill Sans"/>
                <a:ea typeface="Gill Sans"/>
                <a:cs typeface="Gill Sans"/>
                <a:sym typeface="Gill Sans"/>
              </a:rPr>
              <a:t>En caso de Judicialización, el monto máximo de descuento sobre intereses moratorios es del 70% en virtud de los gastos judiciales. </a:t>
            </a:r>
            <a:endParaRPr/>
          </a:p>
          <a:p>
            <a:pPr indent="-241300" lvl="0" marL="342900" marR="0" rtl="0" algn="just">
              <a:spcBef>
                <a:spcPts val="0"/>
              </a:spcBef>
              <a:spcAft>
                <a:spcPts val="0"/>
              </a:spcAft>
              <a:buClr>
                <a:schemeClr val="dk1"/>
              </a:buClr>
              <a:buSzPts val="1600"/>
              <a:buFont typeface="Gill Sans"/>
              <a:buNone/>
            </a:pPr>
            <a:r>
              <a:t/>
            </a:r>
            <a:endParaRPr sz="1600">
              <a:solidFill>
                <a:schemeClr val="dk1"/>
              </a:solidFill>
              <a:latin typeface="Gill Sans"/>
              <a:ea typeface="Gill Sans"/>
              <a:cs typeface="Gill Sans"/>
              <a:sym typeface="Gill Sans"/>
            </a:endParaRPr>
          </a:p>
          <a:p>
            <a:pPr indent="0" lvl="0" marL="0" marR="0" rtl="0" algn="just">
              <a:spcBef>
                <a:spcPts val="0"/>
              </a:spcBef>
              <a:spcAft>
                <a:spcPts val="0"/>
              </a:spcAft>
              <a:buNone/>
            </a:pPr>
            <a:r>
              <a:rPr lang="es-MX" sz="1600">
                <a:solidFill>
                  <a:schemeClr val="dk1"/>
                </a:solidFill>
                <a:latin typeface="Gill Sans"/>
                <a:ea typeface="Gill Sans"/>
                <a:cs typeface="Gill Sans"/>
                <a:sym typeface="Gill Sans"/>
              </a:rPr>
              <a:t>Regla general: estos descuentos solo podrán ser autorizados una sola vez por el mismo crédito, en caso de incumplimiento por monto o fecha, dichos descuentos se cancelarán y no podrán acceder a ningún otro beneficio. </a:t>
            </a:r>
            <a:endParaRPr/>
          </a:p>
          <a:p>
            <a:pPr indent="0" lvl="0" marL="0" marR="0" rtl="0" algn="just">
              <a:spcBef>
                <a:spcPts val="0"/>
              </a:spcBef>
              <a:spcAft>
                <a:spcPts val="0"/>
              </a:spcAft>
              <a:buNone/>
            </a:pPr>
            <a:r>
              <a:rPr lang="es-MX" sz="1600">
                <a:solidFill>
                  <a:schemeClr val="dk1"/>
                </a:solidFill>
                <a:latin typeface="Gill Sans"/>
                <a:ea typeface="Gill Sans"/>
                <a:cs typeface="Gill Sans"/>
                <a:sym typeface="Gill Sans"/>
              </a:rPr>
              <a:t>El monto Máximo Para Autorizar por descuento es de 4,000 Unidades de Medida y Actualización (UMA) en cualquiera de sus modalidades. </a:t>
            </a:r>
            <a:endParaRPr/>
          </a:p>
          <a:p>
            <a:pPr indent="0" lvl="0" marL="0" marR="0" rtl="0" algn="just">
              <a:spcBef>
                <a:spcPts val="0"/>
              </a:spcBef>
              <a:spcAft>
                <a:spcPts val="0"/>
              </a:spcAft>
              <a:buNone/>
            </a:pPr>
            <a:r>
              <a:rPr lang="es-MX" sz="1600">
                <a:solidFill>
                  <a:schemeClr val="dk1"/>
                </a:solidFill>
                <a:latin typeface="Gill Sans"/>
                <a:ea typeface="Gill Sans"/>
                <a:cs typeface="Gill Sans"/>
                <a:sym typeface="Gill Sans"/>
              </a:rPr>
              <a:t>La Facultad para realizar y autorizar la totalidad de los descuentos recae única y exclusivamente en la Dirección General, la cual podrá delegar la misma al servidor publico que el determine</a:t>
            </a:r>
            <a:endParaRPr/>
          </a:p>
          <a:p>
            <a:pPr indent="0" lvl="0" marL="0" marR="0" rtl="0" algn="just">
              <a:spcBef>
                <a:spcPts val="0"/>
              </a:spcBef>
              <a:spcAft>
                <a:spcPts val="0"/>
              </a:spcAft>
              <a:buNone/>
            </a:pPr>
            <a:r>
              <a:t/>
            </a:r>
            <a:endParaRPr sz="1600">
              <a:solidFill>
                <a:schemeClr val="dk1"/>
              </a:solidFill>
              <a:latin typeface="Gill Sans"/>
              <a:ea typeface="Gill Sans"/>
              <a:cs typeface="Gill Sans"/>
              <a:sym typeface="Gill Sans"/>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3" name="Shape 663"/>
        <p:cNvGrpSpPr/>
        <p:nvPr/>
      </p:nvGrpSpPr>
      <p:grpSpPr>
        <a:xfrm>
          <a:off x="0" y="0"/>
          <a:ext cx="0" cy="0"/>
          <a:chOff x="0" y="0"/>
          <a:chExt cx="0" cy="0"/>
        </a:xfrm>
      </p:grpSpPr>
      <p:sp>
        <p:nvSpPr>
          <p:cNvPr id="664" name="Google Shape;664;p58"/>
          <p:cNvSpPr txBox="1"/>
          <p:nvPr>
            <p:ph type="ctrTitle"/>
          </p:nvPr>
        </p:nvSpPr>
        <p:spPr>
          <a:xfrm>
            <a:off x="178564" y="1932917"/>
            <a:ext cx="8786871" cy="2992166"/>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595959"/>
              </a:buClr>
              <a:buSzPts val="3200"/>
              <a:buFont typeface="Gill Sans"/>
              <a:buNone/>
            </a:pPr>
            <a:r>
              <a:rPr lang="es-MX" sz="3200"/>
              <a:t>6. Análisis, discusión y en su caso aprobación de las Políticas, Bases y Lineamientos del Comité de Obra para la Construcción de UNIMEF – Los Olivos Zapopan.</a:t>
            </a:r>
            <a:endParaRPr/>
          </a:p>
        </p:txBody>
      </p:sp>
      <p:sp>
        <p:nvSpPr>
          <p:cNvPr id="665" name="Google Shape;665;p58"/>
          <p:cNvSpPr txBox="1"/>
          <p:nvPr>
            <p:ph idx="11" type="ftr"/>
          </p:nvPr>
        </p:nvSpPr>
        <p:spPr>
          <a:xfrm>
            <a:off x="2857500" y="6492875"/>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666" name="Google Shape;666;p58"/>
          <p:cNvSpPr txBox="1"/>
          <p:nvPr>
            <p:ph idx="12" type="sldNum"/>
          </p:nvPr>
        </p:nvSpPr>
        <p:spPr>
          <a:xfrm>
            <a:off x="7010400" y="649287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pic>
        <p:nvPicPr>
          <p:cNvPr descr="Dctos.png" id="667" name="Google Shape;667;p58">
            <a:hlinkClick r:id="rId3"/>
          </p:cNvPr>
          <p:cNvPicPr preferRelativeResize="0"/>
          <p:nvPr/>
        </p:nvPicPr>
        <p:blipFill rotWithShape="1">
          <a:blip r:embed="rId4">
            <a:alphaModFix/>
          </a:blip>
          <a:srcRect b="0" l="0" r="0" t="0"/>
          <a:stretch/>
        </p:blipFill>
        <p:spPr>
          <a:xfrm>
            <a:off x="4351405" y="4726645"/>
            <a:ext cx="441188" cy="396876"/>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59"/>
          <p:cNvSpPr txBox="1"/>
          <p:nvPr>
            <p:ph type="ctrTitle"/>
          </p:nvPr>
        </p:nvSpPr>
        <p:spPr>
          <a:xfrm>
            <a:off x="178564" y="1932917"/>
            <a:ext cx="8786871" cy="2992166"/>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595959"/>
              </a:buClr>
              <a:buSzPts val="3200"/>
              <a:buFont typeface="Gill Sans"/>
              <a:buNone/>
            </a:pPr>
            <a:r>
              <a:rPr lang="es-MX" sz="3200"/>
              <a:t>7. Seguimiento a Acuerdos del Consejo</a:t>
            </a:r>
            <a:endParaRPr/>
          </a:p>
        </p:txBody>
      </p:sp>
      <p:sp>
        <p:nvSpPr>
          <p:cNvPr id="673" name="Google Shape;673;p59"/>
          <p:cNvSpPr txBox="1"/>
          <p:nvPr>
            <p:ph idx="11" type="ftr"/>
          </p:nvPr>
        </p:nvSpPr>
        <p:spPr>
          <a:xfrm>
            <a:off x="2857500" y="6506943"/>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674" name="Google Shape;674;p59"/>
          <p:cNvSpPr txBox="1"/>
          <p:nvPr>
            <p:ph idx="12" type="sldNum"/>
          </p:nvPr>
        </p:nvSpPr>
        <p:spPr>
          <a:xfrm>
            <a:off x="7010400" y="649287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6"/>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162" name="Google Shape;162;p6"/>
          <p:cNvSpPr txBox="1"/>
          <p:nvPr>
            <p:ph type="title"/>
          </p:nvPr>
        </p:nvSpPr>
        <p:spPr>
          <a:xfrm>
            <a:off x="1697366" y="28511"/>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Gill Sans"/>
              <a:buNone/>
            </a:pPr>
            <a:r>
              <a:rPr lang="es-MX"/>
              <a:t>Estados Financieros</a:t>
            </a:r>
            <a:endParaRPr/>
          </a:p>
        </p:txBody>
      </p:sp>
      <p:sp>
        <p:nvSpPr>
          <p:cNvPr id="163" name="Google Shape;163;p6"/>
          <p:cNvSpPr txBox="1"/>
          <p:nvPr>
            <p:ph idx="11" type="ftr"/>
          </p:nvPr>
        </p:nvSpPr>
        <p:spPr>
          <a:xfrm>
            <a:off x="2886075" y="6491814"/>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pic>
        <p:nvPicPr>
          <p:cNvPr descr="Dctos.png" id="164" name="Google Shape;164;p6">
            <a:hlinkClick r:id="rId3"/>
          </p:cNvPr>
          <p:cNvPicPr preferRelativeResize="0"/>
          <p:nvPr/>
        </p:nvPicPr>
        <p:blipFill rotWithShape="1">
          <a:blip r:embed="rId4">
            <a:alphaModFix/>
          </a:blip>
          <a:srcRect b="0" l="0" r="0" t="0"/>
          <a:stretch/>
        </p:blipFill>
        <p:spPr>
          <a:xfrm>
            <a:off x="6850590" y="5815997"/>
            <a:ext cx="521386" cy="486837"/>
          </a:xfrm>
          <a:prstGeom prst="rect">
            <a:avLst/>
          </a:prstGeom>
          <a:noFill/>
          <a:ln>
            <a:noFill/>
          </a:ln>
        </p:spPr>
      </p:pic>
      <p:sp>
        <p:nvSpPr>
          <p:cNvPr id="165" name="Google Shape;165;p6"/>
          <p:cNvSpPr txBox="1"/>
          <p:nvPr/>
        </p:nvSpPr>
        <p:spPr>
          <a:xfrm>
            <a:off x="6735045" y="6267726"/>
            <a:ext cx="778989"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s-MX" sz="1000" u="none" cap="none" strike="noStrike">
                <a:solidFill>
                  <a:srgbClr val="7F7F7F"/>
                </a:solidFill>
                <a:latin typeface="Gill Sans"/>
                <a:ea typeface="Gill Sans"/>
                <a:cs typeface="Gill Sans"/>
                <a:sym typeface="Gill Sans"/>
              </a:rPr>
              <a:t>Reserva Técnica</a:t>
            </a:r>
            <a:endParaRPr/>
          </a:p>
        </p:txBody>
      </p:sp>
      <p:pic>
        <p:nvPicPr>
          <p:cNvPr descr="Dctos.png" id="166" name="Google Shape;166;p6">
            <a:hlinkClick r:id="rId5"/>
          </p:cNvPr>
          <p:cNvPicPr preferRelativeResize="0"/>
          <p:nvPr/>
        </p:nvPicPr>
        <p:blipFill rotWithShape="1">
          <a:blip r:embed="rId4">
            <a:alphaModFix/>
          </a:blip>
          <a:srcRect b="4136" l="3310" r="6863" t="3387"/>
          <a:stretch/>
        </p:blipFill>
        <p:spPr>
          <a:xfrm>
            <a:off x="7684820" y="5794971"/>
            <a:ext cx="466338" cy="448287"/>
          </a:xfrm>
          <a:prstGeom prst="rect">
            <a:avLst/>
          </a:prstGeom>
          <a:noFill/>
          <a:ln>
            <a:noFill/>
          </a:ln>
        </p:spPr>
      </p:pic>
      <p:sp>
        <p:nvSpPr>
          <p:cNvPr id="167" name="Google Shape;167;p6"/>
          <p:cNvSpPr txBox="1"/>
          <p:nvPr/>
        </p:nvSpPr>
        <p:spPr>
          <a:xfrm>
            <a:off x="7500777" y="6256510"/>
            <a:ext cx="815931"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s-MX" sz="1000" u="none" cap="none" strike="noStrike">
                <a:solidFill>
                  <a:srgbClr val="7F7F7F"/>
                </a:solidFill>
                <a:latin typeface="Gill Sans"/>
                <a:ea typeface="Gill Sans"/>
                <a:cs typeface="Gill Sans"/>
                <a:sym typeface="Gill Sans"/>
              </a:rPr>
              <a:t>Resumen Ejecutivo Financiero</a:t>
            </a:r>
            <a:endParaRPr/>
          </a:p>
        </p:txBody>
      </p:sp>
      <p:pic>
        <p:nvPicPr>
          <p:cNvPr id="168" name="Google Shape;168;p6"/>
          <p:cNvPicPr preferRelativeResize="0"/>
          <p:nvPr/>
        </p:nvPicPr>
        <p:blipFill rotWithShape="1">
          <a:blip r:embed="rId6">
            <a:alphaModFix/>
          </a:blip>
          <a:srcRect b="0" l="0" r="0" t="0"/>
          <a:stretch/>
        </p:blipFill>
        <p:spPr>
          <a:xfrm>
            <a:off x="298333" y="1181660"/>
            <a:ext cx="8547334" cy="3928483"/>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8" name="Shape 678"/>
        <p:cNvGrpSpPr/>
        <p:nvPr/>
      </p:nvGrpSpPr>
      <p:grpSpPr>
        <a:xfrm>
          <a:off x="0" y="0"/>
          <a:ext cx="0" cy="0"/>
          <a:chOff x="0" y="0"/>
          <a:chExt cx="0" cy="0"/>
        </a:xfrm>
      </p:grpSpPr>
      <p:sp>
        <p:nvSpPr>
          <p:cNvPr id="679" name="Google Shape;679;p60"/>
          <p:cNvSpPr txBox="1"/>
          <p:nvPr>
            <p:ph idx="2" type="body"/>
          </p:nvPr>
        </p:nvSpPr>
        <p:spPr>
          <a:xfrm>
            <a:off x="495538" y="2710599"/>
            <a:ext cx="5257324" cy="3328471"/>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593470"/>
              </a:buClr>
              <a:buSzPts val="3200"/>
              <a:buNone/>
            </a:pPr>
            <a:r>
              <a:rPr lang="es-MX" sz="3200">
                <a:solidFill>
                  <a:srgbClr val="593470"/>
                </a:solidFill>
              </a:rPr>
              <a:t>a) Informe General Dirección Servicios Médicos </a:t>
            </a:r>
            <a:endParaRPr/>
          </a:p>
        </p:txBody>
      </p:sp>
      <p:sp>
        <p:nvSpPr>
          <p:cNvPr id="680" name="Google Shape;680;p60"/>
          <p:cNvSpPr txBox="1"/>
          <p:nvPr>
            <p:ph idx="12" type="sldNum"/>
          </p:nvPr>
        </p:nvSpPr>
        <p:spPr>
          <a:xfrm>
            <a:off x="7010400" y="63878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681" name="Google Shape;681;p60"/>
          <p:cNvSpPr txBox="1"/>
          <p:nvPr/>
        </p:nvSpPr>
        <p:spPr>
          <a:xfrm>
            <a:off x="3124200" y="6492875"/>
            <a:ext cx="3429000"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200">
                <a:solidFill>
                  <a:srgbClr val="A5A5A5"/>
                </a:solidFill>
                <a:latin typeface="Gill Sans"/>
                <a:ea typeface="Gill Sans"/>
                <a:cs typeface="Gill Sans"/>
                <a:sym typeface="Gill Sans"/>
              </a:rPr>
              <a:t>Sesión Ordinaria 06/2021 del 30 de junio de 2021</a:t>
            </a:r>
            <a:endParaRPr sz="1200">
              <a:solidFill>
                <a:srgbClr val="A5A5A5"/>
              </a:solidFill>
              <a:latin typeface="Gill Sans"/>
              <a:ea typeface="Gill Sans"/>
              <a:cs typeface="Gill Sans"/>
              <a:sym typeface="Gill Sans"/>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5" name="Shape 685"/>
        <p:cNvGrpSpPr/>
        <p:nvPr/>
      </p:nvGrpSpPr>
      <p:grpSpPr>
        <a:xfrm>
          <a:off x="0" y="0"/>
          <a:ext cx="0" cy="0"/>
          <a:chOff x="0" y="0"/>
          <a:chExt cx="0" cy="0"/>
        </a:xfrm>
      </p:grpSpPr>
      <p:sp>
        <p:nvSpPr>
          <p:cNvPr id="686" name="Google Shape;686;p61"/>
          <p:cNvSpPr txBox="1"/>
          <p:nvPr>
            <p:ph idx="1" type="body"/>
          </p:nvPr>
        </p:nvSpPr>
        <p:spPr>
          <a:xfrm>
            <a:off x="1706137" y="136525"/>
            <a:ext cx="6668430" cy="4191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90000"/>
              </a:lnSpc>
              <a:spcBef>
                <a:spcPts val="0"/>
              </a:spcBef>
              <a:spcAft>
                <a:spcPts val="0"/>
              </a:spcAft>
              <a:buClr>
                <a:schemeClr val="lt1"/>
              </a:buClr>
              <a:buSzPct val="100000"/>
              <a:buNone/>
            </a:pPr>
            <a:r>
              <a:rPr lang="es-MX" sz="1600">
                <a:solidFill>
                  <a:schemeClr val="lt1"/>
                </a:solidFill>
              </a:rPr>
              <a:t>Seguimiento Acuerdos del Consejo – Informe Dirección General de Servicios Médicos</a:t>
            </a:r>
            <a:endParaRPr/>
          </a:p>
        </p:txBody>
      </p:sp>
      <p:sp>
        <p:nvSpPr>
          <p:cNvPr id="687" name="Google Shape;687;p61"/>
          <p:cNvSpPr txBox="1"/>
          <p:nvPr>
            <p:ph idx="12" type="sldNum"/>
          </p:nvPr>
        </p:nvSpPr>
        <p:spPr>
          <a:xfrm>
            <a:off x="7010400" y="6447209"/>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688" name="Google Shape;688;p61"/>
          <p:cNvSpPr txBox="1"/>
          <p:nvPr/>
        </p:nvSpPr>
        <p:spPr>
          <a:xfrm>
            <a:off x="246744" y="892648"/>
            <a:ext cx="8440056" cy="92333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MX" sz="1800">
                <a:solidFill>
                  <a:srgbClr val="262626"/>
                </a:solidFill>
                <a:latin typeface="Gill Sans"/>
                <a:ea typeface="Gill Sans"/>
                <a:cs typeface="Gill Sans"/>
                <a:sym typeface="Gill Sans"/>
              </a:rPr>
              <a:t>En base al Comité Técnico Medico, se genero un cuadro básico de 728 claves de acuerdo a la Morbi-mortalidad presentada en nuestros derechohabientes. Mismas que fueron sometidas a proceso licitatorio en 2021. </a:t>
            </a:r>
            <a:endParaRPr/>
          </a:p>
        </p:txBody>
      </p:sp>
      <p:sp>
        <p:nvSpPr>
          <p:cNvPr id="689" name="Google Shape;689;p61"/>
          <p:cNvSpPr txBox="1"/>
          <p:nvPr/>
        </p:nvSpPr>
        <p:spPr>
          <a:xfrm>
            <a:off x="2886075" y="6447210"/>
            <a:ext cx="3371850"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200">
                <a:solidFill>
                  <a:srgbClr val="A5A5A5"/>
                </a:solidFill>
                <a:latin typeface="Gill Sans"/>
                <a:ea typeface="Gill Sans"/>
                <a:cs typeface="Gill Sans"/>
                <a:sym typeface="Gill Sans"/>
              </a:rPr>
              <a:t>Sesión Ordinaria 06/2021 del 30 de junio de 2021</a:t>
            </a:r>
            <a:endParaRPr sz="1200">
              <a:solidFill>
                <a:srgbClr val="A5A5A5"/>
              </a:solidFill>
              <a:latin typeface="Gill Sans"/>
              <a:ea typeface="Gill Sans"/>
              <a:cs typeface="Gill Sans"/>
              <a:sym typeface="Gill Sans"/>
            </a:endParaRPr>
          </a:p>
        </p:txBody>
      </p:sp>
      <p:graphicFrame>
        <p:nvGraphicFramePr>
          <p:cNvPr id="690" name="Google Shape;690;p61"/>
          <p:cNvGraphicFramePr/>
          <p:nvPr/>
        </p:nvGraphicFramePr>
        <p:xfrm>
          <a:off x="2157185" y="1820865"/>
          <a:ext cx="3000000" cy="3000000"/>
        </p:xfrm>
        <a:graphic>
          <a:graphicData uri="http://schemas.openxmlformats.org/drawingml/2006/table">
            <a:tbl>
              <a:tblPr bandRow="1" firstRow="1">
                <a:noFill/>
                <a:tableStyleId>{D1279E6F-F23A-4147-9311-423FB59C1726}</a:tableStyleId>
              </a:tblPr>
              <a:tblGrid>
                <a:gridCol w="1803400"/>
                <a:gridCol w="2815775"/>
              </a:tblGrid>
              <a:tr h="370850">
                <a:tc>
                  <a:txBody>
                    <a:bodyPr/>
                    <a:lstStyle/>
                    <a:p>
                      <a:pPr indent="0" lvl="0" marL="0" marR="0" rtl="0" algn="ctr">
                        <a:spcBef>
                          <a:spcPts val="0"/>
                        </a:spcBef>
                        <a:spcAft>
                          <a:spcPts val="0"/>
                        </a:spcAft>
                        <a:buNone/>
                      </a:pPr>
                      <a:r>
                        <a:t/>
                      </a:r>
                      <a:endParaRPr sz="1400" u="none" cap="none" strike="noStrike"/>
                    </a:p>
                  </a:txBody>
                  <a:tcPr marT="45725" marB="45725" marR="91450" marL="91450"/>
                </a:tc>
                <a:tc>
                  <a:txBody>
                    <a:bodyPr/>
                    <a:lstStyle/>
                    <a:p>
                      <a:pPr indent="0" lvl="0" marL="0" marR="0" rtl="0" algn="ctr">
                        <a:spcBef>
                          <a:spcPts val="0"/>
                        </a:spcBef>
                        <a:spcAft>
                          <a:spcPts val="0"/>
                        </a:spcAft>
                        <a:buNone/>
                      </a:pPr>
                      <a:r>
                        <a:rPr lang="es-MX" sz="1400" u="none" cap="none" strike="noStrike"/>
                        <a:t>TOTAL DE CLAVES 2021</a:t>
                      </a:r>
                      <a:endParaRPr/>
                    </a:p>
                  </a:txBody>
                  <a:tcPr marT="45725" marB="45725" marR="91450" marL="91450"/>
                </a:tc>
              </a:tr>
              <a:tr h="370850">
                <a:tc>
                  <a:txBody>
                    <a:bodyPr/>
                    <a:lstStyle/>
                    <a:p>
                      <a:pPr indent="0" lvl="0" marL="0" marR="0" rtl="0" algn="ctr">
                        <a:spcBef>
                          <a:spcPts val="0"/>
                        </a:spcBef>
                        <a:spcAft>
                          <a:spcPts val="0"/>
                        </a:spcAft>
                        <a:buNone/>
                      </a:pPr>
                      <a:r>
                        <a:rPr lang="es-MX" sz="1400" u="none" cap="none" strike="noStrike"/>
                        <a:t>CUADRO BÁSICO </a:t>
                      </a:r>
                      <a:endParaRPr/>
                    </a:p>
                  </a:txBody>
                  <a:tcPr marT="45725" marB="45725" marR="91450" marL="91450"/>
                </a:tc>
                <a:tc>
                  <a:txBody>
                    <a:bodyPr/>
                    <a:lstStyle/>
                    <a:p>
                      <a:pPr indent="0" lvl="0" marL="0" marR="0" rtl="0" algn="ctr">
                        <a:spcBef>
                          <a:spcPts val="0"/>
                        </a:spcBef>
                        <a:spcAft>
                          <a:spcPts val="0"/>
                        </a:spcAft>
                        <a:buNone/>
                      </a:pPr>
                      <a:r>
                        <a:rPr lang="es-MX" sz="1400" u="none" cap="none" strike="noStrike"/>
                        <a:t>728</a:t>
                      </a:r>
                      <a:endParaRPr/>
                    </a:p>
                  </a:txBody>
                  <a:tcPr marT="45725" marB="45725" marR="91450" marL="91450"/>
                </a:tc>
              </a:tr>
              <a:tr h="392275">
                <a:tc>
                  <a:txBody>
                    <a:bodyPr/>
                    <a:lstStyle/>
                    <a:p>
                      <a:pPr indent="0" lvl="0" marL="0" marR="0" rtl="0" algn="ctr">
                        <a:spcBef>
                          <a:spcPts val="0"/>
                        </a:spcBef>
                        <a:spcAft>
                          <a:spcPts val="0"/>
                        </a:spcAft>
                        <a:buNone/>
                      </a:pPr>
                      <a:r>
                        <a:rPr lang="es-MX" sz="1400" u="none" cap="none" strike="noStrike"/>
                        <a:t>LICITACIÓN o AD</a:t>
                      </a:r>
                      <a:endParaRPr/>
                    </a:p>
                  </a:txBody>
                  <a:tcPr marT="45725" marB="45725" marR="91450" marL="91450"/>
                </a:tc>
                <a:tc>
                  <a:txBody>
                    <a:bodyPr/>
                    <a:lstStyle/>
                    <a:p>
                      <a:pPr indent="0" lvl="0" marL="0" marR="0" rtl="0" algn="ctr">
                        <a:spcBef>
                          <a:spcPts val="0"/>
                        </a:spcBef>
                        <a:spcAft>
                          <a:spcPts val="0"/>
                        </a:spcAft>
                        <a:buNone/>
                      </a:pPr>
                      <a:r>
                        <a:rPr lang="es-MX" sz="1400" u="none" cap="none" strike="noStrike"/>
                        <a:t>384 (04/2021) </a:t>
                      </a:r>
                      <a:endParaRPr/>
                    </a:p>
                    <a:p>
                      <a:pPr indent="0" lvl="0" marL="0" marR="0" rtl="0" algn="ctr">
                        <a:spcBef>
                          <a:spcPts val="0"/>
                        </a:spcBef>
                        <a:spcAft>
                          <a:spcPts val="0"/>
                        </a:spcAft>
                        <a:buNone/>
                      </a:pPr>
                      <a:r>
                        <a:rPr lang="es-MX" sz="1400" u="none" cap="none" strike="noStrike"/>
                        <a:t>$ 45,598,940.04</a:t>
                      </a:r>
                      <a:endParaRPr/>
                    </a:p>
                  </a:txBody>
                  <a:tcPr marT="45725" marB="45725" marR="91450" marL="91450"/>
                </a:tc>
              </a:tr>
              <a:tr h="370850">
                <a:tc>
                  <a:txBody>
                    <a:bodyPr/>
                    <a:lstStyle/>
                    <a:p>
                      <a:pPr indent="0" lvl="0" marL="0" marR="0" rtl="0" algn="ctr">
                        <a:spcBef>
                          <a:spcPts val="0"/>
                        </a:spcBef>
                        <a:spcAft>
                          <a:spcPts val="0"/>
                        </a:spcAft>
                        <a:buNone/>
                      </a:pPr>
                      <a:r>
                        <a:rPr lang="es-MX" sz="1400" u="none" cap="none" strike="noStrike"/>
                        <a:t>LICITADAS</a:t>
                      </a:r>
                      <a:endParaRPr/>
                    </a:p>
                  </a:txBody>
                  <a:tcPr marT="45725" marB="45725" marR="91450" marL="91450"/>
                </a:tc>
                <a:tc>
                  <a:txBody>
                    <a:bodyPr/>
                    <a:lstStyle/>
                    <a:p>
                      <a:pPr indent="0" lvl="0" marL="0" marR="0" rtl="0" algn="ctr">
                        <a:spcBef>
                          <a:spcPts val="0"/>
                        </a:spcBef>
                        <a:spcAft>
                          <a:spcPts val="0"/>
                        </a:spcAft>
                        <a:buNone/>
                      </a:pPr>
                      <a:r>
                        <a:rPr lang="es-MX" sz="1400" u="none" cap="none" strike="noStrike"/>
                        <a:t>627</a:t>
                      </a:r>
                      <a:endParaRPr/>
                    </a:p>
                  </a:txBody>
                  <a:tcPr marT="45725" marB="45725" marR="91450" marL="91450"/>
                </a:tc>
              </a:tr>
              <a:tr h="370850">
                <a:tc>
                  <a:txBody>
                    <a:bodyPr/>
                    <a:lstStyle/>
                    <a:p>
                      <a:pPr indent="0" lvl="0" marL="0" marR="0" rtl="0" algn="ctr">
                        <a:lnSpc>
                          <a:spcPct val="100000"/>
                        </a:lnSpc>
                        <a:spcBef>
                          <a:spcPts val="0"/>
                        </a:spcBef>
                        <a:spcAft>
                          <a:spcPts val="0"/>
                        </a:spcAft>
                        <a:buClr>
                          <a:schemeClr val="dk1"/>
                        </a:buClr>
                        <a:buSzPts val="1400"/>
                        <a:buFont typeface="Gill Sans"/>
                        <a:buNone/>
                      </a:pPr>
                      <a:r>
                        <a:rPr lang="es-MX" sz="1400" u="none" cap="none" strike="noStrike"/>
                        <a:t>NO LICITADAS</a:t>
                      </a:r>
                      <a:endParaRPr/>
                    </a:p>
                    <a:p>
                      <a:pPr indent="0" lvl="0" marL="0" marR="0" rtl="0" algn="ctr">
                        <a:spcBef>
                          <a:spcPts val="0"/>
                        </a:spcBef>
                        <a:spcAft>
                          <a:spcPts val="0"/>
                        </a:spcAft>
                        <a:buNone/>
                      </a:pPr>
                      <a:r>
                        <a:t/>
                      </a:r>
                      <a:endParaRPr sz="1400" u="none" cap="none" strike="noStrike"/>
                    </a:p>
                  </a:txBody>
                  <a:tcPr marT="45725" marB="45725" marR="91450" marL="91450"/>
                </a:tc>
                <a:tc>
                  <a:txBody>
                    <a:bodyPr/>
                    <a:lstStyle/>
                    <a:p>
                      <a:pPr indent="0" lvl="0" marL="0" marR="0" rtl="0" algn="ctr">
                        <a:spcBef>
                          <a:spcPts val="0"/>
                        </a:spcBef>
                        <a:spcAft>
                          <a:spcPts val="0"/>
                        </a:spcAft>
                        <a:buNone/>
                      </a:pPr>
                      <a:r>
                        <a:rPr lang="es-MX" sz="1400" u="none" cap="none" strike="noStrike"/>
                        <a:t>101</a:t>
                      </a:r>
                      <a:endParaRPr/>
                    </a:p>
                  </a:txBody>
                  <a:tcPr marT="45725" marB="45725" marR="91450" marL="91450"/>
                </a:tc>
              </a:tr>
            </a:tbl>
          </a:graphicData>
        </a:graphic>
      </p:graphicFrame>
      <p:graphicFrame>
        <p:nvGraphicFramePr>
          <p:cNvPr id="691" name="Google Shape;691;p61"/>
          <p:cNvGraphicFramePr/>
          <p:nvPr/>
        </p:nvGraphicFramePr>
        <p:xfrm>
          <a:off x="1681188" y="4481992"/>
          <a:ext cx="3000000" cy="3000000"/>
        </p:xfrm>
        <a:graphic>
          <a:graphicData uri="http://schemas.openxmlformats.org/drawingml/2006/table">
            <a:tbl>
              <a:tblPr bandRow="1" firstRow="1">
                <a:noFill/>
                <a:tableStyleId>{D1279E6F-F23A-4147-9311-423FB59C1726}</a:tableStyleId>
              </a:tblPr>
              <a:tblGrid>
                <a:gridCol w="1857050"/>
                <a:gridCol w="1857050"/>
                <a:gridCol w="1857050"/>
              </a:tblGrid>
              <a:tr h="370850">
                <a:tc>
                  <a:txBody>
                    <a:bodyPr/>
                    <a:lstStyle/>
                    <a:p>
                      <a:pPr indent="0" lvl="0" marL="0" marR="0" rtl="0" algn="ctr">
                        <a:spcBef>
                          <a:spcPts val="0"/>
                        </a:spcBef>
                        <a:spcAft>
                          <a:spcPts val="0"/>
                        </a:spcAft>
                        <a:buNone/>
                      </a:pPr>
                      <a:r>
                        <a:rPr lang="es-MX" sz="1400" u="none" cap="none" strike="noStrike"/>
                        <a:t>FECHA</a:t>
                      </a:r>
                      <a:endParaRPr/>
                    </a:p>
                  </a:txBody>
                  <a:tcPr marT="45725" marB="45725" marR="91450" marL="91450"/>
                </a:tc>
                <a:tc>
                  <a:txBody>
                    <a:bodyPr/>
                    <a:lstStyle/>
                    <a:p>
                      <a:pPr indent="0" lvl="0" marL="0" marR="0" rtl="0" algn="ctr">
                        <a:spcBef>
                          <a:spcPts val="0"/>
                        </a:spcBef>
                        <a:spcAft>
                          <a:spcPts val="0"/>
                        </a:spcAft>
                        <a:buNone/>
                      </a:pPr>
                      <a:r>
                        <a:rPr lang="es-MX" sz="1400" u="none" cap="none" strike="noStrike"/>
                        <a:t>PETICIÓN</a:t>
                      </a:r>
                      <a:endParaRPr/>
                    </a:p>
                  </a:txBody>
                  <a:tcPr marT="45725" marB="45725" marR="91450" marL="91450"/>
                </a:tc>
                <a:tc>
                  <a:txBody>
                    <a:bodyPr/>
                    <a:lstStyle/>
                    <a:p>
                      <a:pPr indent="0" lvl="0" marL="0" marR="0" rtl="0" algn="ctr">
                        <a:spcBef>
                          <a:spcPts val="0"/>
                        </a:spcBef>
                        <a:spcAft>
                          <a:spcPts val="0"/>
                        </a:spcAft>
                        <a:buNone/>
                      </a:pPr>
                      <a:r>
                        <a:rPr lang="es-MX" sz="1400" u="none" cap="none" strike="noStrike"/>
                        <a:t>ESTATUS</a:t>
                      </a:r>
                      <a:endParaRPr/>
                    </a:p>
                  </a:txBody>
                  <a:tcPr marT="45725" marB="45725" marR="91450" marL="91450"/>
                </a:tc>
              </a:tr>
              <a:tr h="370850">
                <a:tc>
                  <a:txBody>
                    <a:bodyPr/>
                    <a:lstStyle/>
                    <a:p>
                      <a:pPr indent="0" lvl="0" marL="0" marR="0" rtl="0" algn="ctr">
                        <a:spcBef>
                          <a:spcPts val="0"/>
                        </a:spcBef>
                        <a:spcAft>
                          <a:spcPts val="0"/>
                        </a:spcAft>
                        <a:buNone/>
                      </a:pPr>
                      <a:r>
                        <a:rPr lang="es-MX" sz="1400" u="none" cap="none" strike="noStrike"/>
                        <a:t>14 de Dic de 2020</a:t>
                      </a:r>
                      <a:endParaRPr/>
                    </a:p>
                  </a:txBody>
                  <a:tcPr marT="45725" marB="45725" marR="91450" marL="91450"/>
                </a:tc>
                <a:tc>
                  <a:txBody>
                    <a:bodyPr/>
                    <a:lstStyle/>
                    <a:p>
                      <a:pPr indent="0" lvl="0" marL="0" marR="0" rtl="0" algn="ctr">
                        <a:spcBef>
                          <a:spcPts val="0"/>
                        </a:spcBef>
                        <a:spcAft>
                          <a:spcPts val="0"/>
                        </a:spcAft>
                        <a:buNone/>
                      </a:pPr>
                      <a:r>
                        <a:rPr lang="es-MX" sz="1400" u="none" cap="none" strike="noStrike"/>
                        <a:t>DGSM/903/2020 </a:t>
                      </a:r>
                      <a:endParaRPr/>
                    </a:p>
                  </a:txBody>
                  <a:tcPr marT="45725" marB="45725" marR="91450" marL="91450"/>
                </a:tc>
                <a:tc>
                  <a:txBody>
                    <a:bodyPr/>
                    <a:lstStyle/>
                    <a:p>
                      <a:pPr indent="0" lvl="0" marL="0" marR="0" rtl="0" algn="ctr">
                        <a:spcBef>
                          <a:spcPts val="0"/>
                        </a:spcBef>
                        <a:spcAft>
                          <a:spcPts val="0"/>
                        </a:spcAft>
                        <a:buNone/>
                      </a:pPr>
                      <a:r>
                        <a:rPr lang="es-MX" sz="1400" u="none" cap="none" strike="noStrike"/>
                        <a:t>Adquisiciones</a:t>
                      </a:r>
                      <a:endParaRPr/>
                    </a:p>
                  </a:txBody>
                  <a:tcPr marT="45725" marB="45725" marR="91450" marL="91450"/>
                </a:tc>
              </a:tr>
              <a:tr h="370850">
                <a:tc>
                  <a:txBody>
                    <a:bodyPr/>
                    <a:lstStyle/>
                    <a:p>
                      <a:pPr indent="0" lvl="0" marL="0" marR="0" rtl="0" algn="ctr">
                        <a:spcBef>
                          <a:spcPts val="0"/>
                        </a:spcBef>
                        <a:spcAft>
                          <a:spcPts val="0"/>
                        </a:spcAft>
                        <a:buNone/>
                      </a:pPr>
                      <a:r>
                        <a:rPr lang="es-MX" sz="1400" u="none" cap="none" strike="noStrike"/>
                        <a:t>16 de Marzo de 2021</a:t>
                      </a:r>
                      <a:endParaRPr/>
                    </a:p>
                  </a:txBody>
                  <a:tcPr marT="45725" marB="45725" marR="91450" marL="91450"/>
                </a:tc>
                <a:tc>
                  <a:txBody>
                    <a:bodyPr/>
                    <a:lstStyle/>
                    <a:p>
                      <a:pPr indent="0" lvl="0" marL="0" marR="0" rtl="0" algn="ctr">
                        <a:spcBef>
                          <a:spcPts val="0"/>
                        </a:spcBef>
                        <a:spcAft>
                          <a:spcPts val="0"/>
                        </a:spcAft>
                        <a:buNone/>
                      </a:pPr>
                      <a:r>
                        <a:rPr lang="es-MX" sz="1400" u="none" cap="none" strike="noStrike"/>
                        <a:t>DGSM/198/2021</a:t>
                      </a:r>
                      <a:endParaRPr/>
                    </a:p>
                  </a:txBody>
                  <a:tcPr marT="45725" marB="45725" marR="91450" marL="91450"/>
                </a:tc>
                <a:tc>
                  <a:txBody>
                    <a:bodyPr/>
                    <a:lstStyle/>
                    <a:p>
                      <a:pPr indent="0" lvl="0" marL="0" marR="0" rtl="0" algn="ctr">
                        <a:spcBef>
                          <a:spcPts val="0"/>
                        </a:spcBef>
                        <a:spcAft>
                          <a:spcPts val="0"/>
                        </a:spcAft>
                        <a:buNone/>
                      </a:pPr>
                      <a:r>
                        <a:rPr lang="es-MX" sz="1400" u="none" cap="none" strike="noStrike"/>
                        <a:t>Adquisiciones</a:t>
                      </a:r>
                      <a:endParaRPr/>
                    </a:p>
                  </a:txBody>
                  <a:tcPr marT="45725" marB="45725" marR="91450" marL="91450"/>
                </a:tc>
              </a:tr>
              <a:tr h="370850">
                <a:tc>
                  <a:txBody>
                    <a:bodyPr/>
                    <a:lstStyle/>
                    <a:p>
                      <a:pPr indent="0" lvl="0" marL="0" marR="0" rtl="0" algn="ctr">
                        <a:spcBef>
                          <a:spcPts val="0"/>
                        </a:spcBef>
                        <a:spcAft>
                          <a:spcPts val="0"/>
                        </a:spcAft>
                        <a:buNone/>
                      </a:pPr>
                      <a:r>
                        <a:rPr lang="es-MX" sz="1400" u="none" cap="none" strike="noStrike"/>
                        <a:t>11 de Mayo de 2021</a:t>
                      </a:r>
                      <a:endParaRPr/>
                    </a:p>
                  </a:txBody>
                  <a:tcPr marT="45725" marB="45725" marR="91450" marL="91450"/>
                </a:tc>
                <a:tc>
                  <a:txBody>
                    <a:bodyPr/>
                    <a:lstStyle/>
                    <a:p>
                      <a:pPr indent="0" lvl="0" marL="0" marR="0" rtl="0" algn="ctr">
                        <a:spcBef>
                          <a:spcPts val="0"/>
                        </a:spcBef>
                        <a:spcAft>
                          <a:spcPts val="0"/>
                        </a:spcAft>
                        <a:buNone/>
                      </a:pPr>
                      <a:r>
                        <a:rPr lang="es-MX" sz="1400" u="none" cap="none" strike="noStrike"/>
                        <a:t>DGSM/392/2021</a:t>
                      </a:r>
                      <a:endParaRPr/>
                    </a:p>
                  </a:txBody>
                  <a:tcPr marT="45725" marB="45725" marR="91450" marL="91450"/>
                </a:tc>
                <a:tc>
                  <a:txBody>
                    <a:bodyPr/>
                    <a:lstStyle/>
                    <a:p>
                      <a:pPr indent="0" lvl="0" marL="0" marR="0" rtl="0" algn="ctr">
                        <a:spcBef>
                          <a:spcPts val="0"/>
                        </a:spcBef>
                        <a:spcAft>
                          <a:spcPts val="0"/>
                        </a:spcAft>
                        <a:buNone/>
                      </a:pPr>
                      <a:r>
                        <a:rPr lang="es-MX" sz="1400" u="none" cap="none" strike="noStrike"/>
                        <a:t>Adquisiciones</a:t>
                      </a:r>
                      <a:endParaRPr/>
                    </a:p>
                  </a:txBody>
                  <a:tcPr marT="45725" marB="45725" marR="91450" marL="91450"/>
                </a:tc>
              </a:tr>
            </a:tbl>
          </a:graphicData>
        </a:graphic>
      </p:graphicFrame>
      <p:sp>
        <p:nvSpPr>
          <p:cNvPr id="692" name="Google Shape;692;p61"/>
          <p:cNvSpPr txBox="1"/>
          <p:nvPr/>
        </p:nvSpPr>
        <p:spPr>
          <a:xfrm>
            <a:off x="246744" y="4063308"/>
            <a:ext cx="459377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593470"/>
              </a:buClr>
              <a:buSzPts val="1800"/>
              <a:buFont typeface="Gill Sans"/>
              <a:buNone/>
            </a:pPr>
            <a:r>
              <a:rPr b="1" lang="es-MX" sz="1800">
                <a:solidFill>
                  <a:srgbClr val="593470"/>
                </a:solidFill>
                <a:latin typeface="Gill Sans"/>
                <a:ea typeface="Gill Sans"/>
                <a:cs typeface="Gill Sans"/>
                <a:sym typeface="Gill Sans"/>
              </a:rPr>
              <a:t>Licitación de Medicamentos 2021</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6" name="Shape 696"/>
        <p:cNvGrpSpPr/>
        <p:nvPr/>
      </p:nvGrpSpPr>
      <p:grpSpPr>
        <a:xfrm>
          <a:off x="0" y="0"/>
          <a:ext cx="0" cy="0"/>
          <a:chOff x="0" y="0"/>
          <a:chExt cx="0" cy="0"/>
        </a:xfrm>
      </p:grpSpPr>
      <p:sp>
        <p:nvSpPr>
          <p:cNvPr id="697" name="Google Shape;697;p62"/>
          <p:cNvSpPr txBox="1"/>
          <p:nvPr>
            <p:ph idx="1" type="body"/>
          </p:nvPr>
        </p:nvSpPr>
        <p:spPr>
          <a:xfrm>
            <a:off x="1706137" y="136525"/>
            <a:ext cx="6668430" cy="4191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90000"/>
              </a:lnSpc>
              <a:spcBef>
                <a:spcPts val="0"/>
              </a:spcBef>
              <a:spcAft>
                <a:spcPts val="0"/>
              </a:spcAft>
              <a:buClr>
                <a:schemeClr val="lt1"/>
              </a:buClr>
              <a:buSzPct val="100000"/>
              <a:buNone/>
            </a:pPr>
            <a:r>
              <a:rPr lang="es-MX" sz="1600">
                <a:solidFill>
                  <a:schemeClr val="lt1"/>
                </a:solidFill>
              </a:rPr>
              <a:t>Seguimiento Acuerdos del Consejo – Informe Dirección General de Servicios Médicos</a:t>
            </a:r>
            <a:endParaRPr/>
          </a:p>
        </p:txBody>
      </p:sp>
      <p:sp>
        <p:nvSpPr>
          <p:cNvPr id="698" name="Google Shape;698;p62"/>
          <p:cNvSpPr txBox="1"/>
          <p:nvPr>
            <p:ph idx="12" type="sldNum"/>
          </p:nvPr>
        </p:nvSpPr>
        <p:spPr>
          <a:xfrm>
            <a:off x="7039253" y="6388246"/>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699" name="Google Shape;699;p62"/>
          <p:cNvSpPr txBox="1"/>
          <p:nvPr/>
        </p:nvSpPr>
        <p:spPr>
          <a:xfrm>
            <a:off x="2886075" y="6447210"/>
            <a:ext cx="3371850"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200">
                <a:solidFill>
                  <a:srgbClr val="A5A5A5"/>
                </a:solidFill>
                <a:latin typeface="Gill Sans"/>
                <a:ea typeface="Gill Sans"/>
                <a:cs typeface="Gill Sans"/>
                <a:sym typeface="Gill Sans"/>
              </a:rPr>
              <a:t>Sesión Ordinaria 06/2021 del 30 de junio de 2021</a:t>
            </a:r>
            <a:endParaRPr sz="1200">
              <a:solidFill>
                <a:srgbClr val="A5A5A5"/>
              </a:solidFill>
              <a:latin typeface="Gill Sans"/>
              <a:ea typeface="Gill Sans"/>
              <a:cs typeface="Gill Sans"/>
              <a:sym typeface="Gill Sans"/>
            </a:endParaRPr>
          </a:p>
        </p:txBody>
      </p:sp>
      <p:sp>
        <p:nvSpPr>
          <p:cNvPr id="700" name="Google Shape;700;p62"/>
          <p:cNvSpPr txBox="1"/>
          <p:nvPr/>
        </p:nvSpPr>
        <p:spPr>
          <a:xfrm>
            <a:off x="145144" y="852817"/>
            <a:ext cx="459377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593470"/>
              </a:buClr>
              <a:buSzPts val="1800"/>
              <a:buFont typeface="Gill Sans"/>
              <a:buNone/>
            </a:pPr>
            <a:r>
              <a:rPr b="1" lang="es-MX" sz="1800">
                <a:solidFill>
                  <a:srgbClr val="593470"/>
                </a:solidFill>
                <a:latin typeface="Gill Sans"/>
                <a:ea typeface="Gill Sans"/>
                <a:cs typeface="Gill Sans"/>
                <a:sym typeface="Gill Sans"/>
              </a:rPr>
              <a:t>Licitaciones en Curso</a:t>
            </a:r>
            <a:endParaRPr/>
          </a:p>
        </p:txBody>
      </p:sp>
      <p:sp>
        <p:nvSpPr>
          <p:cNvPr id="701" name="Google Shape;701;p62"/>
          <p:cNvSpPr txBox="1"/>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228594" lvl="0" marL="228594" marR="0" rtl="0" algn="l">
              <a:lnSpc>
                <a:spcPct val="90000"/>
              </a:lnSpc>
              <a:spcBef>
                <a:spcPts val="0"/>
              </a:spcBef>
              <a:spcAft>
                <a:spcPts val="0"/>
              </a:spcAft>
              <a:buClr>
                <a:schemeClr val="dk1"/>
              </a:buClr>
              <a:buSzPts val="1800"/>
              <a:buFont typeface="Arial"/>
              <a:buChar char="•"/>
            </a:pPr>
            <a:r>
              <a:rPr lang="es-MX" sz="1800">
                <a:solidFill>
                  <a:schemeClr val="dk1"/>
                </a:solidFill>
                <a:latin typeface="Gill Sans"/>
                <a:ea typeface="Gill Sans"/>
                <a:cs typeface="Gill Sans"/>
                <a:sym typeface="Gill Sans"/>
              </a:rPr>
              <a:t>IPEJAL-DGA-CA-LPL-022/2021 Compra a consumo de medicamentos del cuadro básico primer, segundo y tercer nivel de atención médica del IPEJAL 2021. (14 de dic 2020)</a:t>
            </a:r>
            <a:endParaRPr/>
          </a:p>
          <a:p>
            <a:pPr indent="-228594" lvl="0" marL="228594" marR="0" rtl="0" algn="l">
              <a:lnSpc>
                <a:spcPct val="90000"/>
              </a:lnSpc>
              <a:spcBef>
                <a:spcPts val="1000"/>
              </a:spcBef>
              <a:spcAft>
                <a:spcPts val="0"/>
              </a:spcAft>
              <a:buClr>
                <a:schemeClr val="dk1"/>
              </a:buClr>
              <a:buSzPts val="1800"/>
              <a:buFont typeface="Arial"/>
              <a:buChar char="•"/>
            </a:pPr>
            <a:r>
              <a:rPr lang="es-MX" sz="1800">
                <a:solidFill>
                  <a:schemeClr val="dk1"/>
                </a:solidFill>
                <a:latin typeface="Gill Sans"/>
                <a:ea typeface="Gill Sans"/>
                <a:cs typeface="Gill Sans"/>
                <a:sym typeface="Gill Sans"/>
              </a:rPr>
              <a:t>IPEJAL-DGA-CA-LPL-021-2021 Contratación de los servicios subrogados de análisis clínicos para el IPEJAL 2021. (26 de marzo 2021)</a:t>
            </a:r>
            <a:endParaRPr/>
          </a:p>
          <a:p>
            <a:pPr indent="-228594" lvl="0" marL="228594" marR="0" rtl="0" algn="l">
              <a:lnSpc>
                <a:spcPct val="90000"/>
              </a:lnSpc>
              <a:spcBef>
                <a:spcPts val="1000"/>
              </a:spcBef>
              <a:spcAft>
                <a:spcPts val="0"/>
              </a:spcAft>
              <a:buClr>
                <a:schemeClr val="dk1"/>
              </a:buClr>
              <a:buSzPts val="1800"/>
              <a:buFont typeface="Arial"/>
              <a:buChar char="•"/>
            </a:pPr>
            <a:r>
              <a:rPr lang="es-MX" sz="1800">
                <a:solidFill>
                  <a:schemeClr val="dk1"/>
                </a:solidFill>
                <a:latin typeface="Gill Sans"/>
                <a:ea typeface="Gill Sans"/>
                <a:cs typeface="Gill Sans"/>
                <a:sym typeface="Gill Sans"/>
              </a:rPr>
              <a:t>IPEJAL-DGA-CA-LPL-020/2021 Contratación de los servicios subrogados de imagenología del IPEJAL 2021. (19 de marzo 2021)</a:t>
            </a:r>
            <a:endParaRPr/>
          </a:p>
          <a:p>
            <a:pPr indent="-228594" lvl="0" marL="228594" marR="0" rtl="0" algn="l">
              <a:lnSpc>
                <a:spcPct val="90000"/>
              </a:lnSpc>
              <a:spcBef>
                <a:spcPts val="1000"/>
              </a:spcBef>
              <a:spcAft>
                <a:spcPts val="0"/>
              </a:spcAft>
              <a:buClr>
                <a:schemeClr val="dk1"/>
              </a:buClr>
              <a:buSzPts val="1800"/>
              <a:buFont typeface="Arial"/>
              <a:buChar char="•"/>
            </a:pPr>
            <a:r>
              <a:rPr lang="es-MX" sz="1800">
                <a:solidFill>
                  <a:schemeClr val="dk1"/>
                </a:solidFill>
                <a:latin typeface="Gill Sans"/>
                <a:ea typeface="Gill Sans"/>
                <a:cs typeface="Gill Sans"/>
                <a:sym typeface="Gill Sans"/>
              </a:rPr>
              <a:t>IPEJAL-DGA-CA-LPN-002/2021 Adquisición de materiales de análisis clínicos 2021. (12 de marzo 2021)</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5" name="Shape 705"/>
        <p:cNvGrpSpPr/>
        <p:nvPr/>
      </p:nvGrpSpPr>
      <p:grpSpPr>
        <a:xfrm>
          <a:off x="0" y="0"/>
          <a:ext cx="0" cy="0"/>
          <a:chOff x="0" y="0"/>
          <a:chExt cx="0" cy="0"/>
        </a:xfrm>
      </p:grpSpPr>
      <p:sp>
        <p:nvSpPr>
          <p:cNvPr id="706" name="Google Shape;706;p63"/>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707" name="Google Shape;707;p63"/>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708" name="Google Shape;708;p63"/>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709" name="Google Shape;709;p63"/>
          <p:cNvSpPr txBox="1"/>
          <p:nvPr>
            <p:ph type="title"/>
          </p:nvPr>
        </p:nvSpPr>
        <p:spPr>
          <a:xfrm>
            <a:off x="70128" y="585788"/>
            <a:ext cx="8229600" cy="1143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593470"/>
              </a:buClr>
              <a:buSzPts val="2000"/>
              <a:buFont typeface="Gill Sans"/>
              <a:buNone/>
            </a:pPr>
            <a:r>
              <a:rPr lang="es-MX" sz="2000">
                <a:solidFill>
                  <a:srgbClr val="593470"/>
                </a:solidFill>
              </a:rPr>
              <a:t>POBLACIÓN IPEJAL 2021</a:t>
            </a:r>
            <a:endParaRPr/>
          </a:p>
        </p:txBody>
      </p:sp>
      <p:graphicFrame>
        <p:nvGraphicFramePr>
          <p:cNvPr id="710" name="Google Shape;710;p63"/>
          <p:cNvGraphicFramePr/>
          <p:nvPr/>
        </p:nvGraphicFramePr>
        <p:xfrm>
          <a:off x="980342" y="1895476"/>
          <a:ext cx="3000000" cy="3000000"/>
        </p:xfrm>
        <a:graphic>
          <a:graphicData uri="http://schemas.openxmlformats.org/drawingml/2006/table">
            <a:tbl>
              <a:tblPr>
                <a:noFill/>
                <a:tableStyleId>{85272D34-FB2A-4131-A5D7-9771F15D9AB8}</a:tableStyleId>
              </a:tblPr>
              <a:tblGrid>
                <a:gridCol w="6046125"/>
                <a:gridCol w="1137200"/>
              </a:tblGrid>
              <a:tr h="382050">
                <a:tc>
                  <a:txBody>
                    <a:bodyPr/>
                    <a:lstStyle/>
                    <a:p>
                      <a:pPr indent="0" lvl="0" marL="0" marR="0" rtl="0" algn="l">
                        <a:spcBef>
                          <a:spcPts val="0"/>
                        </a:spcBef>
                        <a:spcAft>
                          <a:spcPts val="0"/>
                        </a:spcAft>
                        <a:buNone/>
                      </a:pPr>
                      <a:r>
                        <a:rPr lang="es-MX" sz="1800" u="none" cap="none" strike="noStrike"/>
                        <a:t>Pacientes UNIMEF’S</a:t>
                      </a:r>
                      <a:endParaRPr b="0" i="0" sz="18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lang="es-MX" sz="1800" u="none" cap="none" strike="noStrike"/>
                        <a:t>34,349</a:t>
                      </a:r>
                      <a:endParaRPr b="0" i="0" sz="1800" u="none" cap="none" strike="noStrike">
                        <a:solidFill>
                          <a:srgbClr val="000000"/>
                        </a:solidFill>
                        <a:latin typeface="Gill Sans"/>
                        <a:ea typeface="Gill Sans"/>
                        <a:cs typeface="Gill Sans"/>
                        <a:sym typeface="Gill Sans"/>
                      </a:endParaRPr>
                    </a:p>
                  </a:txBody>
                  <a:tcPr marT="9525" marB="0" marR="9525" marL="9525" anchor="b"/>
                </a:tc>
              </a:tr>
              <a:tr h="382050">
                <a:tc>
                  <a:txBody>
                    <a:bodyPr/>
                    <a:lstStyle/>
                    <a:p>
                      <a:pPr indent="0" lvl="0" marL="0" marR="0" rtl="0" algn="l">
                        <a:spcBef>
                          <a:spcPts val="0"/>
                        </a:spcBef>
                        <a:spcAft>
                          <a:spcPts val="0"/>
                        </a:spcAft>
                        <a:buNone/>
                      </a:pPr>
                      <a:r>
                        <a:rPr b="0" lang="es-MX" sz="1800" u="none" cap="none" strike="noStrike">
                          <a:solidFill>
                            <a:srgbClr val="000000"/>
                          </a:solidFill>
                        </a:rPr>
                        <a:t>Pacientes IMSS</a:t>
                      </a:r>
                      <a:endParaRPr b="0" i="0" sz="18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b="0" lang="es-MX" sz="1800" u="none" cap="none" strike="noStrike">
                          <a:solidFill>
                            <a:srgbClr val="000000"/>
                          </a:solidFill>
                        </a:rPr>
                        <a:t>12,509</a:t>
                      </a:r>
                      <a:endParaRPr b="0" i="0" sz="1800" u="none" cap="none" strike="noStrike">
                        <a:solidFill>
                          <a:srgbClr val="000000"/>
                        </a:solidFill>
                        <a:latin typeface="Gill Sans"/>
                        <a:ea typeface="Gill Sans"/>
                        <a:cs typeface="Gill Sans"/>
                        <a:sym typeface="Gill Sans"/>
                      </a:endParaRPr>
                    </a:p>
                  </a:txBody>
                  <a:tcPr marT="9525" marB="0" marR="9525" marL="9525" anchor="b"/>
                </a:tc>
              </a:tr>
              <a:tr h="382050">
                <a:tc>
                  <a:txBody>
                    <a:bodyPr/>
                    <a:lstStyle/>
                    <a:p>
                      <a:pPr indent="0" lvl="0" marL="0" marR="0" rtl="0" algn="l">
                        <a:spcBef>
                          <a:spcPts val="0"/>
                        </a:spcBef>
                        <a:spcAft>
                          <a:spcPts val="0"/>
                        </a:spcAft>
                        <a:buNone/>
                      </a:pPr>
                      <a:r>
                        <a:rPr lang="es-MX" sz="1800" u="none" cap="none" strike="noStrike"/>
                        <a:t>Consultas en Unimef</a:t>
                      </a:r>
                      <a:endParaRPr b="0" i="0" sz="18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lang="es-MX" sz="1800" u="none" cap="none" strike="noStrike"/>
                        <a:t>89,571</a:t>
                      </a:r>
                      <a:endParaRPr b="0" i="0" sz="1800" u="none" cap="none" strike="noStrike">
                        <a:solidFill>
                          <a:srgbClr val="000000"/>
                        </a:solidFill>
                        <a:latin typeface="Gill Sans"/>
                        <a:ea typeface="Gill Sans"/>
                        <a:cs typeface="Gill Sans"/>
                        <a:sym typeface="Gill Sans"/>
                      </a:endParaRPr>
                    </a:p>
                  </a:txBody>
                  <a:tcPr marT="9525" marB="0" marR="9525" marL="9525" anchor="b"/>
                </a:tc>
              </a:tr>
              <a:tr h="382050">
                <a:tc>
                  <a:txBody>
                    <a:bodyPr/>
                    <a:lstStyle/>
                    <a:p>
                      <a:pPr indent="0" lvl="0" marL="0" marR="0" rtl="0" algn="l">
                        <a:spcBef>
                          <a:spcPts val="0"/>
                        </a:spcBef>
                        <a:spcAft>
                          <a:spcPts val="0"/>
                        </a:spcAft>
                        <a:buNone/>
                      </a:pPr>
                      <a:r>
                        <a:rPr lang="es-MX" sz="1800" u="none" cap="none" strike="noStrike"/>
                        <a:t>Estudios de Laboratorio en UNIMEF</a:t>
                      </a:r>
                      <a:endParaRPr b="0" i="0" sz="18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lang="es-MX" sz="1800" u="none" cap="none" strike="noStrike"/>
                        <a:t>4,126</a:t>
                      </a:r>
                      <a:endParaRPr b="0" i="0" sz="1800" u="none" cap="none" strike="noStrike">
                        <a:solidFill>
                          <a:srgbClr val="000000"/>
                        </a:solidFill>
                        <a:latin typeface="Gill Sans"/>
                        <a:ea typeface="Gill Sans"/>
                        <a:cs typeface="Gill Sans"/>
                        <a:sym typeface="Gill Sans"/>
                      </a:endParaRPr>
                    </a:p>
                  </a:txBody>
                  <a:tcPr marT="9525" marB="0" marR="9525" marL="9525" anchor="b"/>
                </a:tc>
              </a:tr>
              <a:tr h="382050">
                <a:tc>
                  <a:txBody>
                    <a:bodyPr/>
                    <a:lstStyle/>
                    <a:p>
                      <a:pPr indent="0" lvl="0" marL="0" marR="0" rtl="0" algn="l">
                        <a:spcBef>
                          <a:spcPts val="0"/>
                        </a:spcBef>
                        <a:spcAft>
                          <a:spcPts val="0"/>
                        </a:spcAft>
                        <a:buNone/>
                      </a:pPr>
                      <a:r>
                        <a:rPr b="0" lang="es-MX" sz="1800" u="none" cap="none" strike="noStrike">
                          <a:solidFill>
                            <a:srgbClr val="000000"/>
                          </a:solidFill>
                        </a:rPr>
                        <a:t>Consultas a Especialistas</a:t>
                      </a:r>
                      <a:endParaRPr b="0" i="0" sz="18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lang="es-MX" sz="1800" u="none" cap="none" strike="noStrike"/>
                        <a:t>32,132</a:t>
                      </a:r>
                      <a:endParaRPr b="0" i="0" sz="1800" u="none" cap="none" strike="noStrike">
                        <a:solidFill>
                          <a:srgbClr val="000000"/>
                        </a:solidFill>
                        <a:latin typeface="Gill Sans"/>
                        <a:ea typeface="Gill Sans"/>
                        <a:cs typeface="Gill Sans"/>
                        <a:sym typeface="Gill Sans"/>
                      </a:endParaRPr>
                    </a:p>
                  </a:txBody>
                  <a:tcPr marT="9525" marB="0" marR="9525" marL="9525" anchor="b"/>
                </a:tc>
              </a:tr>
              <a:tr h="382050">
                <a:tc>
                  <a:txBody>
                    <a:bodyPr/>
                    <a:lstStyle/>
                    <a:p>
                      <a:pPr indent="0" lvl="0" marL="0" marR="0" rtl="0" algn="l">
                        <a:spcBef>
                          <a:spcPts val="0"/>
                        </a:spcBef>
                        <a:spcAft>
                          <a:spcPts val="0"/>
                        </a:spcAft>
                        <a:buNone/>
                      </a:pPr>
                      <a:r>
                        <a:rPr lang="es-MX" sz="1800" u="none" cap="none" strike="noStrike"/>
                        <a:t>Estudios de Imagen en UNIMEF</a:t>
                      </a:r>
                      <a:endParaRPr b="0" i="0" sz="18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lang="es-MX" sz="1800" u="none" cap="none" strike="noStrike"/>
                        <a:t>2,928</a:t>
                      </a:r>
                      <a:endParaRPr b="0" i="0" sz="1800" u="none" cap="none" strike="noStrike">
                        <a:solidFill>
                          <a:srgbClr val="000000"/>
                        </a:solidFill>
                        <a:latin typeface="Gill Sans"/>
                        <a:ea typeface="Gill Sans"/>
                        <a:cs typeface="Gill Sans"/>
                        <a:sym typeface="Gill Sans"/>
                      </a:endParaRPr>
                    </a:p>
                  </a:txBody>
                  <a:tcPr marT="9525" marB="0" marR="9525" marL="9525" anchor="b"/>
                </a:tc>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4" name="Shape 714"/>
        <p:cNvGrpSpPr/>
        <p:nvPr/>
      </p:nvGrpSpPr>
      <p:grpSpPr>
        <a:xfrm>
          <a:off x="0" y="0"/>
          <a:ext cx="0" cy="0"/>
          <a:chOff x="0" y="0"/>
          <a:chExt cx="0" cy="0"/>
        </a:xfrm>
      </p:grpSpPr>
      <p:sp>
        <p:nvSpPr>
          <p:cNvPr id="715" name="Google Shape;715;p64"/>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716" name="Google Shape;716;p64"/>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717" name="Google Shape;717;p64"/>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718" name="Google Shape;718;p64"/>
          <p:cNvSpPr txBox="1"/>
          <p:nvPr/>
        </p:nvSpPr>
        <p:spPr>
          <a:xfrm>
            <a:off x="144967" y="687318"/>
            <a:ext cx="8229600" cy="1143000"/>
          </a:xfrm>
          <a:prstGeom prst="rect">
            <a:avLst/>
          </a:prstGeom>
          <a:noFill/>
          <a:ln>
            <a:noFill/>
          </a:ln>
        </p:spPr>
        <p:txBody>
          <a:bodyPr anchorCtr="0" anchor="ctr" bIns="45700" lIns="91425" spcFirstLastPara="1" rIns="91425" wrap="square" tIns="45700">
            <a:normAutofit fontScale="97500"/>
          </a:bodyPr>
          <a:lstStyle/>
          <a:p>
            <a:pPr indent="0" lvl="0" marL="0" marR="0" rtl="0" algn="l">
              <a:lnSpc>
                <a:spcPct val="90000"/>
              </a:lnSpc>
              <a:spcBef>
                <a:spcPts val="0"/>
              </a:spcBef>
              <a:spcAft>
                <a:spcPts val="0"/>
              </a:spcAft>
              <a:buClr>
                <a:srgbClr val="593470"/>
              </a:buClr>
              <a:buSzPct val="100000"/>
              <a:buFont typeface="Gill Sans"/>
              <a:buNone/>
            </a:pPr>
            <a:r>
              <a:rPr b="1" lang="es-MX" sz="2400">
                <a:solidFill>
                  <a:srgbClr val="593470"/>
                </a:solidFill>
                <a:latin typeface="Gill Sans"/>
                <a:ea typeface="Gill Sans"/>
                <a:cs typeface="Gill Sans"/>
                <a:sym typeface="Gill Sans"/>
              </a:rPr>
              <a:t>Servicios Subrogados</a:t>
            </a:r>
            <a:br>
              <a:rPr b="1" lang="es-MX" sz="2400">
                <a:solidFill>
                  <a:srgbClr val="593470"/>
                </a:solidFill>
                <a:latin typeface="Gill Sans"/>
                <a:ea typeface="Gill Sans"/>
                <a:cs typeface="Gill Sans"/>
                <a:sym typeface="Gill Sans"/>
              </a:rPr>
            </a:br>
            <a:endParaRPr b="1" sz="2400">
              <a:solidFill>
                <a:srgbClr val="593470"/>
              </a:solidFill>
              <a:latin typeface="Gill Sans"/>
              <a:ea typeface="Gill Sans"/>
              <a:cs typeface="Gill Sans"/>
              <a:sym typeface="Gill Sans"/>
            </a:endParaRPr>
          </a:p>
        </p:txBody>
      </p:sp>
      <p:graphicFrame>
        <p:nvGraphicFramePr>
          <p:cNvPr id="719" name="Google Shape;719;p64"/>
          <p:cNvGraphicFramePr/>
          <p:nvPr/>
        </p:nvGraphicFramePr>
        <p:xfrm>
          <a:off x="1099037" y="2496620"/>
          <a:ext cx="3000000" cy="3000000"/>
        </p:xfrm>
        <a:graphic>
          <a:graphicData uri="http://schemas.openxmlformats.org/drawingml/2006/table">
            <a:tbl>
              <a:tblPr>
                <a:noFill/>
                <a:tableStyleId>{85272D34-FB2A-4131-A5D7-9771F15D9AB8}</a:tableStyleId>
              </a:tblPr>
              <a:tblGrid>
                <a:gridCol w="5162275"/>
                <a:gridCol w="970950"/>
                <a:gridCol w="970950"/>
              </a:tblGrid>
              <a:tr h="281525">
                <a:tc>
                  <a:txBody>
                    <a:bodyPr/>
                    <a:lstStyle/>
                    <a:p>
                      <a:pPr indent="0" lvl="0" marL="0" marR="0" rtl="0" algn="l">
                        <a:spcBef>
                          <a:spcPts val="0"/>
                        </a:spcBef>
                        <a:spcAft>
                          <a:spcPts val="0"/>
                        </a:spcAft>
                        <a:buNone/>
                      </a:pPr>
                      <a:r>
                        <a:t/>
                      </a:r>
                      <a:endParaRPr b="0"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ctr">
                        <a:spcBef>
                          <a:spcPts val="0"/>
                        </a:spcBef>
                        <a:spcAft>
                          <a:spcPts val="0"/>
                        </a:spcAft>
                        <a:buNone/>
                      </a:pPr>
                      <a:r>
                        <a:rPr b="1" lang="es-MX" sz="1600" u="none" cap="none" strike="noStrike">
                          <a:solidFill>
                            <a:srgbClr val="000000"/>
                          </a:solidFill>
                        </a:rPr>
                        <a:t>2020</a:t>
                      </a:r>
                      <a:endParaRPr b="1"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ctr">
                        <a:spcBef>
                          <a:spcPts val="0"/>
                        </a:spcBef>
                        <a:spcAft>
                          <a:spcPts val="0"/>
                        </a:spcAft>
                        <a:buNone/>
                      </a:pPr>
                      <a:r>
                        <a:rPr b="1" lang="es-MX" sz="1600" u="none" cap="none" strike="noStrike">
                          <a:solidFill>
                            <a:srgbClr val="000000"/>
                          </a:solidFill>
                        </a:rPr>
                        <a:t>2021</a:t>
                      </a:r>
                      <a:endParaRPr b="1" i="0" sz="1600" u="none" cap="none" strike="noStrike">
                        <a:solidFill>
                          <a:srgbClr val="000000"/>
                        </a:solidFill>
                        <a:latin typeface="Gill Sans"/>
                        <a:ea typeface="Gill Sans"/>
                        <a:cs typeface="Gill Sans"/>
                        <a:sym typeface="Gill Sans"/>
                      </a:endParaRPr>
                    </a:p>
                  </a:txBody>
                  <a:tcPr marT="9525" marB="0" marR="9525" marL="9525" anchor="b"/>
                </a:tc>
              </a:tr>
              <a:tr h="281525">
                <a:tc>
                  <a:txBody>
                    <a:bodyPr/>
                    <a:lstStyle/>
                    <a:p>
                      <a:pPr indent="0" lvl="0" marL="0" marR="0" rtl="0" algn="l">
                        <a:spcBef>
                          <a:spcPts val="0"/>
                        </a:spcBef>
                        <a:spcAft>
                          <a:spcPts val="0"/>
                        </a:spcAft>
                        <a:buNone/>
                      </a:pPr>
                      <a:r>
                        <a:rPr lang="es-MX" sz="1600" u="none" cap="none" strike="noStrike"/>
                        <a:t>Laboratorio Subrogado</a:t>
                      </a:r>
                      <a:endParaRPr b="0"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ctr">
                        <a:spcBef>
                          <a:spcPts val="0"/>
                        </a:spcBef>
                        <a:spcAft>
                          <a:spcPts val="0"/>
                        </a:spcAft>
                        <a:buNone/>
                      </a:pPr>
                      <a:r>
                        <a:rPr b="0" lang="es-MX" sz="1600" u="none" cap="none" strike="noStrike">
                          <a:solidFill>
                            <a:srgbClr val="000000"/>
                          </a:solidFill>
                        </a:rPr>
                        <a:t>8,270</a:t>
                      </a:r>
                      <a:endParaRPr b="0"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ctr">
                        <a:spcBef>
                          <a:spcPts val="0"/>
                        </a:spcBef>
                        <a:spcAft>
                          <a:spcPts val="0"/>
                        </a:spcAft>
                        <a:buNone/>
                      </a:pPr>
                      <a:r>
                        <a:rPr b="0" lang="es-MX" sz="1600" u="none" cap="none" strike="noStrike">
                          <a:solidFill>
                            <a:srgbClr val="000000"/>
                          </a:solidFill>
                        </a:rPr>
                        <a:t>4,238</a:t>
                      </a:r>
                      <a:endParaRPr b="0" i="0" sz="1600" u="none" cap="none" strike="noStrike">
                        <a:solidFill>
                          <a:srgbClr val="000000"/>
                        </a:solidFill>
                        <a:latin typeface="Gill Sans"/>
                        <a:ea typeface="Gill Sans"/>
                        <a:cs typeface="Gill Sans"/>
                        <a:sym typeface="Gill Sans"/>
                      </a:endParaRPr>
                    </a:p>
                  </a:txBody>
                  <a:tcPr marT="9525" marB="0" marR="9525" marL="9525" anchor="b"/>
                </a:tc>
              </a:tr>
              <a:tr h="275950">
                <a:tc>
                  <a:txBody>
                    <a:bodyPr/>
                    <a:lstStyle/>
                    <a:p>
                      <a:pPr indent="0" lvl="0" marL="0" marR="0" rtl="0" algn="l">
                        <a:spcBef>
                          <a:spcPts val="0"/>
                        </a:spcBef>
                        <a:spcAft>
                          <a:spcPts val="0"/>
                        </a:spcAft>
                        <a:buNone/>
                      </a:pPr>
                      <a:r>
                        <a:rPr lang="es-MX" sz="1600" u="none" cap="none" strike="noStrike"/>
                        <a:t>Estudios de Imagen Subrogado</a:t>
                      </a:r>
                      <a:endParaRPr b="0"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ctr">
                        <a:spcBef>
                          <a:spcPts val="0"/>
                        </a:spcBef>
                        <a:spcAft>
                          <a:spcPts val="0"/>
                        </a:spcAft>
                        <a:buNone/>
                      </a:pPr>
                      <a:r>
                        <a:rPr b="0" lang="es-MX" sz="1600" u="none" cap="none" strike="noStrike">
                          <a:solidFill>
                            <a:srgbClr val="000000"/>
                          </a:solidFill>
                        </a:rPr>
                        <a:t>7,591</a:t>
                      </a:r>
                      <a:endParaRPr b="0"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ctr">
                        <a:spcBef>
                          <a:spcPts val="0"/>
                        </a:spcBef>
                        <a:spcAft>
                          <a:spcPts val="0"/>
                        </a:spcAft>
                        <a:buNone/>
                      </a:pPr>
                      <a:r>
                        <a:rPr lang="es-MX" sz="1600" u="none" cap="none" strike="noStrike"/>
                        <a:t>2,139</a:t>
                      </a:r>
                      <a:endParaRPr b="0" i="0" sz="1600" u="none" cap="none" strike="noStrike">
                        <a:solidFill>
                          <a:srgbClr val="000000"/>
                        </a:solidFill>
                        <a:latin typeface="Gill Sans"/>
                        <a:ea typeface="Gill Sans"/>
                        <a:cs typeface="Gill Sans"/>
                        <a:sym typeface="Gill Sans"/>
                      </a:endParaRPr>
                    </a:p>
                  </a:txBody>
                  <a:tcPr marT="9525" marB="0" marR="9525" marL="9525" anchor="b"/>
                </a:tc>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3" name="Shape 723"/>
        <p:cNvGrpSpPr/>
        <p:nvPr/>
      </p:nvGrpSpPr>
      <p:grpSpPr>
        <a:xfrm>
          <a:off x="0" y="0"/>
          <a:ext cx="0" cy="0"/>
          <a:chOff x="0" y="0"/>
          <a:chExt cx="0" cy="0"/>
        </a:xfrm>
      </p:grpSpPr>
      <p:sp>
        <p:nvSpPr>
          <p:cNvPr id="724" name="Google Shape;724;p65"/>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725" name="Google Shape;725;p65"/>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726" name="Google Shape;726;p65"/>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graphicFrame>
        <p:nvGraphicFramePr>
          <p:cNvPr id="727" name="Google Shape;727;p65"/>
          <p:cNvGraphicFramePr/>
          <p:nvPr/>
        </p:nvGraphicFramePr>
        <p:xfrm>
          <a:off x="800101" y="1872756"/>
          <a:ext cx="3000000" cy="3000000"/>
        </p:xfrm>
        <a:graphic>
          <a:graphicData uri="http://schemas.openxmlformats.org/drawingml/2006/table">
            <a:tbl>
              <a:tblPr>
                <a:noFill/>
                <a:tableStyleId>{D1279E6F-F23A-4147-9311-423FB59C1726}</a:tableStyleId>
              </a:tblPr>
              <a:tblGrid>
                <a:gridCol w="4932875"/>
                <a:gridCol w="1283475"/>
                <a:gridCol w="1283475"/>
              </a:tblGrid>
              <a:tr h="467250">
                <a:tc>
                  <a:txBody>
                    <a:bodyPr/>
                    <a:lstStyle/>
                    <a:p>
                      <a:pPr indent="0" lvl="0" marL="0" marR="0" rtl="0" algn="l">
                        <a:spcBef>
                          <a:spcPts val="0"/>
                        </a:spcBef>
                        <a:spcAft>
                          <a:spcPts val="0"/>
                        </a:spcAft>
                        <a:buNone/>
                      </a:pPr>
                      <a:r>
                        <a:t/>
                      </a:r>
                      <a:endParaRPr b="0" i="0" sz="1600" u="none" cap="none" strike="noStrike">
                        <a:solidFill>
                          <a:srgbClr val="FF0000"/>
                        </a:solidFill>
                        <a:latin typeface="Gill Sans"/>
                        <a:ea typeface="Gill Sans"/>
                        <a:cs typeface="Gill Sans"/>
                        <a:sym typeface="Gill Sans"/>
                      </a:endParaRPr>
                    </a:p>
                  </a:txBody>
                  <a:tcPr marT="9525" marB="0" marR="9525" marL="9525" anchor="b">
                    <a:solidFill>
                      <a:schemeClr val="accent2"/>
                    </a:solidFill>
                  </a:tcPr>
                </a:tc>
                <a:tc>
                  <a:txBody>
                    <a:bodyPr/>
                    <a:lstStyle/>
                    <a:p>
                      <a:pPr indent="0" lvl="0" marL="0" marR="0" rtl="0" algn="r">
                        <a:spcBef>
                          <a:spcPts val="0"/>
                        </a:spcBef>
                        <a:spcAft>
                          <a:spcPts val="0"/>
                        </a:spcAft>
                        <a:buNone/>
                      </a:pPr>
                      <a:r>
                        <a:rPr b="1" lang="es-MX" sz="1600" u="none" cap="none" strike="noStrike"/>
                        <a:t>2020</a:t>
                      </a:r>
                      <a:endParaRPr b="1" i="0" sz="1600" u="none" cap="none" strike="noStrike">
                        <a:solidFill>
                          <a:srgbClr val="FF0000"/>
                        </a:solidFill>
                        <a:latin typeface="Gill Sans"/>
                        <a:ea typeface="Gill Sans"/>
                        <a:cs typeface="Gill Sans"/>
                        <a:sym typeface="Gill Sans"/>
                      </a:endParaRPr>
                    </a:p>
                  </a:txBody>
                  <a:tcPr marT="9525" marB="0" marR="9525" marL="9525" anchor="b">
                    <a:solidFill>
                      <a:schemeClr val="accent2"/>
                    </a:solidFill>
                  </a:tcPr>
                </a:tc>
                <a:tc>
                  <a:txBody>
                    <a:bodyPr/>
                    <a:lstStyle/>
                    <a:p>
                      <a:pPr indent="0" lvl="0" marL="0" marR="0" rtl="0" algn="r">
                        <a:spcBef>
                          <a:spcPts val="0"/>
                        </a:spcBef>
                        <a:spcAft>
                          <a:spcPts val="0"/>
                        </a:spcAft>
                        <a:buNone/>
                      </a:pPr>
                      <a:r>
                        <a:rPr b="1" lang="es-MX" sz="1600" u="none" cap="none" strike="noStrike"/>
                        <a:t>2021</a:t>
                      </a:r>
                      <a:endParaRPr b="1" i="0" sz="1600" u="none" cap="none" strike="noStrike">
                        <a:solidFill>
                          <a:srgbClr val="FF0000"/>
                        </a:solidFill>
                        <a:latin typeface="Gill Sans"/>
                        <a:ea typeface="Gill Sans"/>
                        <a:cs typeface="Gill Sans"/>
                        <a:sym typeface="Gill Sans"/>
                      </a:endParaRPr>
                    </a:p>
                  </a:txBody>
                  <a:tcPr marT="9525" marB="0" marR="9525" marL="9525" anchor="b">
                    <a:solidFill>
                      <a:schemeClr val="accent2"/>
                    </a:solidFill>
                  </a:tcPr>
                </a:tc>
              </a:tr>
              <a:tr h="467250">
                <a:tc>
                  <a:txBody>
                    <a:bodyPr/>
                    <a:lstStyle/>
                    <a:p>
                      <a:pPr indent="0" lvl="0" marL="0" marR="0" rtl="0" algn="l">
                        <a:spcBef>
                          <a:spcPts val="0"/>
                        </a:spcBef>
                        <a:spcAft>
                          <a:spcPts val="0"/>
                        </a:spcAft>
                        <a:buNone/>
                      </a:pPr>
                      <a:r>
                        <a:rPr lang="es-MX" sz="1600" u="none" cap="none" strike="noStrike"/>
                        <a:t>Consultas en Unimef</a:t>
                      </a:r>
                      <a:endParaRPr b="0"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lang="es-MX" sz="1600" u="none" cap="none" strike="noStrike"/>
                        <a:t>218,822</a:t>
                      </a:r>
                      <a:endParaRPr b="0"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lang="es-MX" sz="1600" u="none" cap="none" strike="noStrike"/>
                        <a:t>89,571</a:t>
                      </a:r>
                      <a:endParaRPr b="0" i="0" sz="1600" u="none" cap="none" strike="noStrike">
                        <a:solidFill>
                          <a:srgbClr val="000000"/>
                        </a:solidFill>
                        <a:latin typeface="Gill Sans"/>
                        <a:ea typeface="Gill Sans"/>
                        <a:cs typeface="Gill Sans"/>
                        <a:sym typeface="Gill Sans"/>
                      </a:endParaRPr>
                    </a:p>
                  </a:txBody>
                  <a:tcPr marT="9525" marB="0" marR="9525" marL="9525" anchor="b"/>
                </a:tc>
              </a:tr>
              <a:tr h="467250">
                <a:tc>
                  <a:txBody>
                    <a:bodyPr/>
                    <a:lstStyle/>
                    <a:p>
                      <a:pPr indent="0" lvl="0" marL="0" marR="0" rtl="0" algn="l">
                        <a:spcBef>
                          <a:spcPts val="0"/>
                        </a:spcBef>
                        <a:spcAft>
                          <a:spcPts val="0"/>
                        </a:spcAft>
                        <a:buNone/>
                      </a:pPr>
                      <a:r>
                        <a:rPr lang="es-MX" sz="1600" u="none" cap="none" strike="noStrike"/>
                        <a:t>Estudios de Laboratorio en UNIMEF</a:t>
                      </a:r>
                      <a:endParaRPr b="0"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lang="es-MX" sz="1600" u="none" cap="none" strike="noStrike"/>
                        <a:t>37,725</a:t>
                      </a:r>
                      <a:endParaRPr b="0"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lang="es-MX" sz="1600" u="none" cap="none" strike="noStrike"/>
                        <a:t>4,126</a:t>
                      </a:r>
                      <a:endParaRPr b="0" i="0" sz="1600" u="none" cap="none" strike="noStrike">
                        <a:solidFill>
                          <a:srgbClr val="000000"/>
                        </a:solidFill>
                        <a:latin typeface="Gill Sans"/>
                        <a:ea typeface="Gill Sans"/>
                        <a:cs typeface="Gill Sans"/>
                        <a:sym typeface="Gill Sans"/>
                      </a:endParaRPr>
                    </a:p>
                  </a:txBody>
                  <a:tcPr marT="9525" marB="0" marR="9525" marL="9525" anchor="b"/>
                </a:tc>
              </a:tr>
              <a:tr h="467250">
                <a:tc>
                  <a:txBody>
                    <a:bodyPr/>
                    <a:lstStyle/>
                    <a:p>
                      <a:pPr indent="0" lvl="0" marL="0" marR="0" rtl="0" algn="l">
                        <a:spcBef>
                          <a:spcPts val="0"/>
                        </a:spcBef>
                        <a:spcAft>
                          <a:spcPts val="0"/>
                        </a:spcAft>
                        <a:buNone/>
                      </a:pPr>
                      <a:r>
                        <a:rPr lang="es-MX" sz="1600" u="none" cap="none" strike="noStrike"/>
                        <a:t>Consultas de Especialistas</a:t>
                      </a:r>
                      <a:endParaRPr b="0"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lang="es-MX" sz="1600" u="none" cap="none" strike="noStrike"/>
                        <a:t>57,397</a:t>
                      </a:r>
                      <a:endParaRPr b="0"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lang="es-MX" sz="1600" u="none" cap="none" strike="noStrike"/>
                        <a:t>32,132</a:t>
                      </a:r>
                      <a:endParaRPr b="0" i="0" sz="1600" u="none" cap="none" strike="noStrike">
                        <a:solidFill>
                          <a:srgbClr val="000000"/>
                        </a:solidFill>
                        <a:latin typeface="Gill Sans"/>
                        <a:ea typeface="Gill Sans"/>
                        <a:cs typeface="Gill Sans"/>
                        <a:sym typeface="Gill Sans"/>
                      </a:endParaRPr>
                    </a:p>
                  </a:txBody>
                  <a:tcPr marT="9525" marB="0" marR="9525" marL="9525" anchor="b"/>
                </a:tc>
              </a:tr>
              <a:tr h="467250">
                <a:tc>
                  <a:txBody>
                    <a:bodyPr/>
                    <a:lstStyle/>
                    <a:p>
                      <a:pPr indent="0" lvl="0" marL="0" marR="0" rtl="0" algn="l">
                        <a:spcBef>
                          <a:spcPts val="0"/>
                        </a:spcBef>
                        <a:spcAft>
                          <a:spcPts val="0"/>
                        </a:spcAft>
                        <a:buNone/>
                      </a:pPr>
                      <a:r>
                        <a:rPr b="0" lang="es-MX" sz="1600" u="none" cap="none" strike="noStrike">
                          <a:solidFill>
                            <a:srgbClr val="000000"/>
                          </a:solidFill>
                        </a:rPr>
                        <a:t>Defunciones</a:t>
                      </a:r>
                      <a:endParaRPr b="0"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b="0" lang="es-MX" sz="1600" u="none" cap="none" strike="noStrike">
                          <a:solidFill>
                            <a:srgbClr val="000000"/>
                          </a:solidFill>
                        </a:rPr>
                        <a:t>745</a:t>
                      </a:r>
                      <a:endParaRPr b="0" i="0" sz="1600" u="none" cap="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b="0" lang="es-MX" sz="1600" u="none" cap="none" strike="noStrike">
                          <a:solidFill>
                            <a:srgbClr val="000000"/>
                          </a:solidFill>
                        </a:rPr>
                        <a:t>344</a:t>
                      </a:r>
                      <a:endParaRPr b="0" i="0" sz="1600" u="none" cap="none" strike="noStrike">
                        <a:solidFill>
                          <a:srgbClr val="000000"/>
                        </a:solidFill>
                        <a:latin typeface="Gill Sans"/>
                        <a:ea typeface="Gill Sans"/>
                        <a:cs typeface="Gill Sans"/>
                        <a:sym typeface="Gill Sans"/>
                      </a:endParaRPr>
                    </a:p>
                  </a:txBody>
                  <a:tcPr marT="9525" marB="0" marR="9525" marL="9525" anchor="b"/>
                </a:tc>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1" name="Shape 731"/>
        <p:cNvGrpSpPr/>
        <p:nvPr/>
      </p:nvGrpSpPr>
      <p:grpSpPr>
        <a:xfrm>
          <a:off x="0" y="0"/>
          <a:ext cx="0" cy="0"/>
          <a:chOff x="0" y="0"/>
          <a:chExt cx="0" cy="0"/>
        </a:xfrm>
      </p:grpSpPr>
      <p:sp>
        <p:nvSpPr>
          <p:cNvPr id="732" name="Google Shape;732;p66"/>
          <p:cNvSpPr txBox="1"/>
          <p:nvPr>
            <p:ph type="title"/>
          </p:nvPr>
        </p:nvSpPr>
        <p:spPr>
          <a:xfrm>
            <a:off x="144967" y="317096"/>
            <a:ext cx="8229600" cy="11430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593470"/>
              </a:buClr>
              <a:buSzPts val="2400"/>
              <a:buFont typeface="Gill Sans"/>
              <a:buNone/>
            </a:pPr>
            <a:r>
              <a:rPr lang="es-MX">
                <a:solidFill>
                  <a:srgbClr val="593470"/>
                </a:solidFill>
              </a:rPr>
              <a:t>Por Hospital 2021</a:t>
            </a:r>
            <a:endParaRPr/>
          </a:p>
        </p:txBody>
      </p:sp>
      <p:sp>
        <p:nvSpPr>
          <p:cNvPr id="733" name="Google Shape;733;p66"/>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734" name="Google Shape;734;p66"/>
          <p:cNvSpPr txBox="1"/>
          <p:nvPr>
            <p:ph idx="11" type="ftr"/>
          </p:nvPr>
        </p:nvSpPr>
        <p:spPr>
          <a:xfrm>
            <a:off x="3124200" y="6469856"/>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735" name="Google Shape;735;p66"/>
          <p:cNvSpPr txBox="1"/>
          <p:nvPr>
            <p:ph idx="12" type="sldNum"/>
          </p:nvPr>
        </p:nvSpPr>
        <p:spPr>
          <a:xfrm>
            <a:off x="7010400" y="646985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graphicFrame>
        <p:nvGraphicFramePr>
          <p:cNvPr id="736" name="Google Shape;736;p66"/>
          <p:cNvGraphicFramePr/>
          <p:nvPr/>
        </p:nvGraphicFramePr>
        <p:xfrm>
          <a:off x="537029" y="1211216"/>
          <a:ext cx="3000000" cy="3000000"/>
        </p:xfrm>
        <a:graphic>
          <a:graphicData uri="http://schemas.openxmlformats.org/drawingml/2006/table">
            <a:tbl>
              <a:tblPr bandRow="1" firstRow="1">
                <a:noFill/>
                <a:tableStyleId>{D1279E6F-F23A-4147-9311-423FB59C1726}</a:tableStyleId>
              </a:tblPr>
              <a:tblGrid>
                <a:gridCol w="4034975"/>
                <a:gridCol w="4034975"/>
              </a:tblGrid>
              <a:tr h="325275">
                <a:tc>
                  <a:txBody>
                    <a:bodyPr/>
                    <a:lstStyle/>
                    <a:p>
                      <a:pPr indent="0" lvl="0" marL="0" marR="0" rtl="0" algn="l">
                        <a:spcBef>
                          <a:spcPts val="0"/>
                        </a:spcBef>
                        <a:spcAft>
                          <a:spcPts val="0"/>
                        </a:spcAft>
                        <a:buNone/>
                      </a:pPr>
                      <a:r>
                        <a:rPr lang="es-MX" sz="1600" u="none" cap="none" strike="noStrike"/>
                        <a:t>Hospital </a:t>
                      </a:r>
                      <a:endParaRPr/>
                    </a:p>
                  </a:txBody>
                  <a:tcPr marT="45725" marB="45725" marR="91450" marL="91450"/>
                </a:tc>
                <a:tc>
                  <a:txBody>
                    <a:bodyPr/>
                    <a:lstStyle/>
                    <a:p>
                      <a:pPr indent="0" lvl="0" marL="0" marR="0" rtl="0" algn="l">
                        <a:spcBef>
                          <a:spcPts val="0"/>
                        </a:spcBef>
                        <a:spcAft>
                          <a:spcPts val="0"/>
                        </a:spcAft>
                        <a:buNone/>
                      </a:pPr>
                      <a:r>
                        <a:rPr lang="es-MX" sz="1600"/>
                        <a:t>Pacientes Atendidos </a:t>
                      </a:r>
                      <a:endParaRPr/>
                    </a:p>
                  </a:txBody>
                  <a:tcPr marT="45725" marB="45725" marR="91450" marL="91450"/>
                </a:tc>
              </a:tr>
              <a:tr h="569200">
                <a:tc>
                  <a:txBody>
                    <a:bodyPr/>
                    <a:lstStyle/>
                    <a:p>
                      <a:pPr indent="0" lvl="0" marL="0" marR="0" rtl="0" algn="l">
                        <a:spcBef>
                          <a:spcPts val="0"/>
                        </a:spcBef>
                        <a:spcAft>
                          <a:spcPts val="0"/>
                        </a:spcAft>
                        <a:buNone/>
                      </a:pPr>
                      <a:r>
                        <a:rPr lang="es-MX" sz="1600"/>
                        <a:t>Hospital Santa Catalina </a:t>
                      </a:r>
                      <a:endParaRPr/>
                    </a:p>
                  </a:txBody>
                  <a:tcPr marT="45725" marB="45725" marR="91450" marL="91450"/>
                </a:tc>
                <a:tc>
                  <a:txBody>
                    <a:bodyPr/>
                    <a:lstStyle/>
                    <a:p>
                      <a:pPr indent="0" lvl="0" marL="0" marR="0" rtl="0" algn="ctr">
                        <a:spcBef>
                          <a:spcPts val="0"/>
                        </a:spcBef>
                        <a:spcAft>
                          <a:spcPts val="0"/>
                        </a:spcAft>
                        <a:buNone/>
                      </a:pPr>
                      <a:r>
                        <a:rPr b="1" lang="es-MX" sz="1600"/>
                        <a:t>932</a:t>
                      </a:r>
                      <a:r>
                        <a:rPr lang="es-MX" sz="1600"/>
                        <a:t> (400 Hospitalizados, 532 Urgencias) </a:t>
                      </a:r>
                      <a:endParaRPr/>
                    </a:p>
                  </a:txBody>
                  <a:tcPr marT="45725" marB="45725" marR="91450" marL="91450"/>
                </a:tc>
              </a:tr>
              <a:tr h="569200">
                <a:tc>
                  <a:txBody>
                    <a:bodyPr/>
                    <a:lstStyle/>
                    <a:p>
                      <a:pPr indent="0" lvl="0" marL="0" marR="0" rtl="0" algn="l">
                        <a:spcBef>
                          <a:spcPts val="0"/>
                        </a:spcBef>
                        <a:spcAft>
                          <a:spcPts val="0"/>
                        </a:spcAft>
                        <a:buNone/>
                      </a:pPr>
                      <a:r>
                        <a:rPr lang="es-MX" sz="1600"/>
                        <a:t>Hospital Guadalajara </a:t>
                      </a:r>
                      <a:endParaRPr/>
                    </a:p>
                  </a:txBody>
                  <a:tcPr marT="45725" marB="45725" marR="91450" marL="91450"/>
                </a:tc>
                <a:tc>
                  <a:txBody>
                    <a:bodyPr/>
                    <a:lstStyle/>
                    <a:p>
                      <a:pPr indent="0" lvl="0" marL="0" marR="0" rtl="0" algn="ctr">
                        <a:spcBef>
                          <a:spcPts val="0"/>
                        </a:spcBef>
                        <a:spcAft>
                          <a:spcPts val="0"/>
                        </a:spcAft>
                        <a:buNone/>
                      </a:pPr>
                      <a:r>
                        <a:rPr b="1" lang="es-MX" sz="1600"/>
                        <a:t>2,212</a:t>
                      </a:r>
                      <a:r>
                        <a:rPr lang="es-MX" sz="1600"/>
                        <a:t> (725 Hospitalizados, 1,487 Urgencias ) </a:t>
                      </a:r>
                      <a:endParaRPr/>
                    </a:p>
                  </a:txBody>
                  <a:tcPr marT="45725" marB="45725" marR="91450" marL="91450"/>
                </a:tc>
              </a:tr>
              <a:tr h="569200">
                <a:tc>
                  <a:txBody>
                    <a:bodyPr/>
                    <a:lstStyle/>
                    <a:p>
                      <a:pPr indent="0" lvl="0" marL="0" marR="0" rtl="0" algn="l">
                        <a:spcBef>
                          <a:spcPts val="0"/>
                        </a:spcBef>
                        <a:spcAft>
                          <a:spcPts val="0"/>
                        </a:spcAft>
                        <a:buNone/>
                      </a:pPr>
                      <a:r>
                        <a:rPr lang="es-MX" sz="1600"/>
                        <a:t>Hospital Bernardette </a:t>
                      </a:r>
                      <a:endParaRPr/>
                    </a:p>
                  </a:txBody>
                  <a:tcPr marT="45725" marB="45725" marR="91450" marL="91450"/>
                </a:tc>
                <a:tc>
                  <a:txBody>
                    <a:bodyPr/>
                    <a:lstStyle/>
                    <a:p>
                      <a:pPr indent="0" lvl="0" marL="0" marR="0" rtl="0" algn="ctr">
                        <a:spcBef>
                          <a:spcPts val="0"/>
                        </a:spcBef>
                        <a:spcAft>
                          <a:spcPts val="0"/>
                        </a:spcAft>
                        <a:buNone/>
                      </a:pPr>
                      <a:r>
                        <a:rPr b="1" lang="es-MX" sz="1600"/>
                        <a:t>613</a:t>
                      </a:r>
                      <a:r>
                        <a:rPr lang="es-MX" sz="1600"/>
                        <a:t> (203 Hospitalizados, 410 Urgencias9 </a:t>
                      </a:r>
                      <a:endParaRPr/>
                    </a:p>
                  </a:txBody>
                  <a:tcPr marT="45725" marB="45725" marR="91450" marL="91450"/>
                </a:tc>
              </a:tr>
              <a:tr h="569200">
                <a:tc>
                  <a:txBody>
                    <a:bodyPr/>
                    <a:lstStyle/>
                    <a:p>
                      <a:pPr indent="0" lvl="0" marL="0" marR="0" rtl="0" algn="l">
                        <a:spcBef>
                          <a:spcPts val="0"/>
                        </a:spcBef>
                        <a:spcAft>
                          <a:spcPts val="0"/>
                        </a:spcAft>
                        <a:buNone/>
                      </a:pPr>
                      <a:r>
                        <a:rPr lang="es-MX" sz="1600"/>
                        <a:t>Hospital Santa Margarita </a:t>
                      </a:r>
                      <a:endParaRPr/>
                    </a:p>
                  </a:txBody>
                  <a:tcPr marT="45725" marB="45725" marR="91450" marL="91450"/>
                </a:tc>
                <a:tc>
                  <a:txBody>
                    <a:bodyPr/>
                    <a:lstStyle/>
                    <a:p>
                      <a:pPr indent="0" lvl="0" marL="0" marR="0" rtl="0" algn="ctr">
                        <a:spcBef>
                          <a:spcPts val="0"/>
                        </a:spcBef>
                        <a:spcAft>
                          <a:spcPts val="0"/>
                        </a:spcAft>
                        <a:buNone/>
                      </a:pPr>
                      <a:r>
                        <a:rPr b="1" lang="es-MX" sz="1600"/>
                        <a:t>1,267 </a:t>
                      </a:r>
                      <a:r>
                        <a:rPr lang="es-MX" sz="1600"/>
                        <a:t>(499 Hospitalizados, 768 Urgencias)</a:t>
                      </a:r>
                      <a:endParaRPr/>
                    </a:p>
                  </a:txBody>
                  <a:tcPr marT="45725" marB="45725" marR="91450" marL="91450"/>
                </a:tc>
              </a:tr>
              <a:tr h="569200">
                <a:tc>
                  <a:txBody>
                    <a:bodyPr/>
                    <a:lstStyle/>
                    <a:p>
                      <a:pPr indent="0" lvl="0" marL="0" marR="0" rtl="0" algn="l">
                        <a:spcBef>
                          <a:spcPts val="0"/>
                        </a:spcBef>
                        <a:spcAft>
                          <a:spcPts val="0"/>
                        </a:spcAft>
                        <a:buNone/>
                      </a:pPr>
                      <a:r>
                        <a:rPr lang="es-MX" sz="1600"/>
                        <a:t>Hospital Terranova</a:t>
                      </a:r>
                      <a:endParaRPr/>
                    </a:p>
                  </a:txBody>
                  <a:tcPr marT="45725" marB="45725" marR="91450" marL="91450"/>
                </a:tc>
                <a:tc>
                  <a:txBody>
                    <a:bodyPr/>
                    <a:lstStyle/>
                    <a:p>
                      <a:pPr indent="0" lvl="0" marL="0" marR="0" rtl="0" algn="ctr">
                        <a:lnSpc>
                          <a:spcPct val="100000"/>
                        </a:lnSpc>
                        <a:spcBef>
                          <a:spcPts val="0"/>
                        </a:spcBef>
                        <a:spcAft>
                          <a:spcPts val="0"/>
                        </a:spcAft>
                        <a:buClr>
                          <a:schemeClr val="dk1"/>
                        </a:buClr>
                        <a:buSzPts val="1600"/>
                        <a:buFont typeface="Gill Sans"/>
                        <a:buNone/>
                      </a:pPr>
                      <a:r>
                        <a:rPr b="1" lang="es-MX" sz="1600"/>
                        <a:t>1,856</a:t>
                      </a:r>
                      <a:r>
                        <a:rPr lang="es-MX" sz="1600"/>
                        <a:t> (567 Hospitalizados, 1289 Urgencias)</a:t>
                      </a:r>
                      <a:endParaRPr/>
                    </a:p>
                  </a:txBody>
                  <a:tcPr marT="45725" marB="45725" marR="91450" marL="91450"/>
                </a:tc>
              </a:tr>
              <a:tr h="325275">
                <a:tc>
                  <a:txBody>
                    <a:bodyPr/>
                    <a:lstStyle/>
                    <a:p>
                      <a:pPr indent="0" lvl="0" marL="0" marR="0" rtl="0" algn="l">
                        <a:spcBef>
                          <a:spcPts val="0"/>
                        </a:spcBef>
                        <a:spcAft>
                          <a:spcPts val="0"/>
                        </a:spcAft>
                        <a:buNone/>
                      </a:pPr>
                      <a:r>
                        <a:rPr lang="es-MX" sz="1600"/>
                        <a:t>Hospital El Ángel</a:t>
                      </a:r>
                      <a:endParaRPr/>
                    </a:p>
                  </a:txBody>
                  <a:tcPr marT="45725" marB="45725" marR="91450" marL="91450"/>
                </a:tc>
                <a:tc>
                  <a:txBody>
                    <a:bodyPr/>
                    <a:lstStyle/>
                    <a:p>
                      <a:pPr indent="0" lvl="0" marL="0" marR="0" rtl="0" algn="ctr">
                        <a:spcBef>
                          <a:spcPts val="0"/>
                        </a:spcBef>
                        <a:spcAft>
                          <a:spcPts val="0"/>
                        </a:spcAft>
                        <a:buNone/>
                      </a:pPr>
                      <a:r>
                        <a:rPr b="1" lang="es-MX" sz="1600"/>
                        <a:t>91 </a:t>
                      </a:r>
                      <a:r>
                        <a:rPr b="0" lang="es-MX" sz="1600"/>
                        <a:t>Hospitalizados </a:t>
                      </a:r>
                      <a:endParaRPr/>
                    </a:p>
                  </a:txBody>
                  <a:tcPr marT="45725" marB="45725" marR="91450" marL="91450"/>
                </a:tc>
              </a:tr>
              <a:tr h="325275">
                <a:tc>
                  <a:txBody>
                    <a:bodyPr/>
                    <a:lstStyle/>
                    <a:p>
                      <a:pPr indent="0" lvl="0" marL="0" marR="0" rtl="0" algn="l">
                        <a:spcBef>
                          <a:spcPts val="0"/>
                        </a:spcBef>
                        <a:spcAft>
                          <a:spcPts val="0"/>
                        </a:spcAft>
                        <a:buNone/>
                      </a:pPr>
                      <a:r>
                        <a:rPr lang="es-MX" sz="1600"/>
                        <a:t>Hospital San Pio </a:t>
                      </a:r>
                      <a:endParaRPr/>
                    </a:p>
                  </a:txBody>
                  <a:tcPr marT="45725" marB="45725" marR="91450" marL="91450"/>
                </a:tc>
                <a:tc>
                  <a:txBody>
                    <a:bodyPr/>
                    <a:lstStyle/>
                    <a:p>
                      <a:pPr indent="0" lvl="0" marL="0" marR="0" rtl="0" algn="ctr">
                        <a:spcBef>
                          <a:spcPts val="0"/>
                        </a:spcBef>
                        <a:spcAft>
                          <a:spcPts val="0"/>
                        </a:spcAft>
                        <a:buNone/>
                      </a:pPr>
                      <a:r>
                        <a:rPr b="1" lang="es-MX" sz="1600"/>
                        <a:t>91 </a:t>
                      </a:r>
                      <a:r>
                        <a:rPr b="0" lang="es-MX" sz="1600"/>
                        <a:t>Hospitalizados </a:t>
                      </a:r>
                      <a:endParaRPr/>
                    </a:p>
                  </a:txBody>
                  <a:tcPr marT="45725" marB="45725" marR="91450" marL="91450"/>
                </a:tc>
              </a:tr>
              <a:tr h="569200">
                <a:tc>
                  <a:txBody>
                    <a:bodyPr/>
                    <a:lstStyle/>
                    <a:p>
                      <a:pPr indent="0" lvl="0" marL="0" marR="0" rtl="0" algn="l">
                        <a:spcBef>
                          <a:spcPts val="0"/>
                        </a:spcBef>
                        <a:spcAft>
                          <a:spcPts val="0"/>
                        </a:spcAft>
                        <a:buNone/>
                      </a:pPr>
                      <a:r>
                        <a:rPr lang="es-MX" sz="1600"/>
                        <a:t>Hospital Psiquiátrico San Juan De Dios </a:t>
                      </a:r>
                      <a:endParaRPr/>
                    </a:p>
                  </a:txBody>
                  <a:tcPr marT="45725" marB="45725" marR="91450" marL="91450"/>
                </a:tc>
                <a:tc>
                  <a:txBody>
                    <a:bodyPr/>
                    <a:lstStyle/>
                    <a:p>
                      <a:pPr indent="0" lvl="0" marL="0" marR="0" rtl="0" algn="ctr">
                        <a:spcBef>
                          <a:spcPts val="0"/>
                        </a:spcBef>
                        <a:spcAft>
                          <a:spcPts val="0"/>
                        </a:spcAft>
                        <a:buNone/>
                      </a:pPr>
                      <a:r>
                        <a:rPr b="1" lang="es-MX" sz="1600"/>
                        <a:t>30 </a:t>
                      </a:r>
                      <a:r>
                        <a:rPr b="0" lang="es-MX" sz="1600"/>
                        <a:t>Hospitalizados</a:t>
                      </a:r>
                      <a:endParaRPr/>
                    </a:p>
                  </a:txBody>
                  <a:tcPr marT="45725" marB="45725" marR="91450" marL="91450"/>
                </a:tc>
              </a:tr>
              <a:tr h="569200">
                <a:tc>
                  <a:txBody>
                    <a:bodyPr/>
                    <a:lstStyle/>
                    <a:p>
                      <a:pPr indent="0" lvl="0" marL="0" marR="0" rtl="0" algn="l">
                        <a:spcBef>
                          <a:spcPts val="0"/>
                        </a:spcBef>
                        <a:spcAft>
                          <a:spcPts val="0"/>
                        </a:spcAft>
                        <a:buNone/>
                      </a:pPr>
                      <a:r>
                        <a:rPr lang="es-MX" sz="1600"/>
                        <a:t>Hospital Siglo XXI Puerta De Hierro </a:t>
                      </a:r>
                      <a:endParaRPr/>
                    </a:p>
                  </a:txBody>
                  <a:tcPr marT="45725" marB="45725" marR="91450" marL="91450"/>
                </a:tc>
                <a:tc>
                  <a:txBody>
                    <a:bodyPr/>
                    <a:lstStyle/>
                    <a:p>
                      <a:pPr indent="0" lvl="0" marL="0" marR="0" rtl="0" algn="ctr">
                        <a:spcBef>
                          <a:spcPts val="0"/>
                        </a:spcBef>
                        <a:spcAft>
                          <a:spcPts val="0"/>
                        </a:spcAft>
                        <a:buNone/>
                      </a:pPr>
                      <a:r>
                        <a:rPr b="1" lang="es-MX" sz="1600"/>
                        <a:t>71 </a:t>
                      </a:r>
                      <a:r>
                        <a:rPr b="0" lang="es-MX" sz="1600"/>
                        <a:t>Cirugías </a:t>
                      </a:r>
                      <a:endParaRPr/>
                    </a:p>
                  </a:txBody>
                  <a:tcPr marT="45725" marB="45725" marR="91450" marL="91450"/>
                </a:tc>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0" name="Shape 740"/>
        <p:cNvGrpSpPr/>
        <p:nvPr/>
      </p:nvGrpSpPr>
      <p:grpSpPr>
        <a:xfrm>
          <a:off x="0" y="0"/>
          <a:ext cx="0" cy="0"/>
          <a:chOff x="0" y="0"/>
          <a:chExt cx="0" cy="0"/>
        </a:xfrm>
      </p:grpSpPr>
      <p:sp>
        <p:nvSpPr>
          <p:cNvPr id="741" name="Google Shape;741;p67"/>
          <p:cNvSpPr txBox="1"/>
          <p:nvPr>
            <p:ph type="title"/>
          </p:nvPr>
        </p:nvSpPr>
        <p:spPr>
          <a:xfrm>
            <a:off x="457200" y="457200"/>
            <a:ext cx="8229600" cy="11430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593470"/>
              </a:buClr>
              <a:buSzPts val="2400"/>
              <a:buFont typeface="Gill Sans"/>
              <a:buNone/>
            </a:pPr>
            <a:r>
              <a:rPr lang="es-MX">
                <a:solidFill>
                  <a:srgbClr val="593470"/>
                </a:solidFill>
              </a:rPr>
              <a:t>CIRUGÍAS</a:t>
            </a:r>
            <a:endParaRPr/>
          </a:p>
        </p:txBody>
      </p:sp>
      <p:sp>
        <p:nvSpPr>
          <p:cNvPr id="742" name="Google Shape;742;p6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228594" lvl="0" marL="228594" rtl="0" algn="l">
              <a:lnSpc>
                <a:spcPct val="90000"/>
              </a:lnSpc>
              <a:spcBef>
                <a:spcPts val="0"/>
              </a:spcBef>
              <a:spcAft>
                <a:spcPts val="0"/>
              </a:spcAft>
              <a:buClr>
                <a:schemeClr val="dk1"/>
              </a:buClr>
              <a:buSzPts val="2400"/>
              <a:buChar char="•"/>
            </a:pPr>
            <a:r>
              <a:rPr lang="es-MX"/>
              <a:t>376 Cirugías de Urgencia.</a:t>
            </a:r>
            <a:endParaRPr/>
          </a:p>
          <a:p>
            <a:pPr indent="0" lvl="0" marL="0" rtl="0" algn="l">
              <a:lnSpc>
                <a:spcPct val="90000"/>
              </a:lnSpc>
              <a:spcBef>
                <a:spcPts val="1000"/>
              </a:spcBef>
              <a:spcAft>
                <a:spcPts val="0"/>
              </a:spcAft>
              <a:buClr>
                <a:schemeClr val="dk1"/>
              </a:buClr>
              <a:buSzPts val="2400"/>
              <a:buNone/>
            </a:pPr>
            <a:r>
              <a:t/>
            </a:r>
            <a:endParaRPr/>
          </a:p>
          <a:p>
            <a:pPr indent="-228594" lvl="0" marL="228594" rtl="0" algn="l">
              <a:lnSpc>
                <a:spcPct val="90000"/>
              </a:lnSpc>
              <a:spcBef>
                <a:spcPts val="1000"/>
              </a:spcBef>
              <a:spcAft>
                <a:spcPts val="0"/>
              </a:spcAft>
              <a:buClr>
                <a:schemeClr val="dk1"/>
              </a:buClr>
              <a:buSzPts val="2400"/>
              <a:buChar char="•"/>
            </a:pPr>
            <a:r>
              <a:rPr lang="es-MX"/>
              <a:t>1,471 Cirugías Programadas</a:t>
            </a:r>
            <a:endParaRPr/>
          </a:p>
          <a:p>
            <a:pPr indent="0" lvl="0" marL="0" rtl="0" algn="l">
              <a:lnSpc>
                <a:spcPct val="90000"/>
              </a:lnSpc>
              <a:spcBef>
                <a:spcPts val="1000"/>
              </a:spcBef>
              <a:spcAft>
                <a:spcPts val="0"/>
              </a:spcAft>
              <a:buClr>
                <a:schemeClr val="dk1"/>
              </a:buClr>
              <a:buSzPts val="2400"/>
              <a:buNone/>
            </a:pPr>
            <a:r>
              <a:t/>
            </a:r>
            <a:endParaRPr/>
          </a:p>
        </p:txBody>
      </p:sp>
      <p:sp>
        <p:nvSpPr>
          <p:cNvPr id="743" name="Google Shape;743;p67"/>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744" name="Google Shape;744;p67"/>
          <p:cNvSpPr txBox="1"/>
          <p:nvPr>
            <p:ph idx="11" type="ftr"/>
          </p:nvPr>
        </p:nvSpPr>
        <p:spPr>
          <a:xfrm>
            <a:off x="3011658" y="6400800"/>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745" name="Google Shape;745;p67"/>
          <p:cNvSpPr txBox="1"/>
          <p:nvPr>
            <p:ph idx="12" type="sldNum"/>
          </p:nvPr>
        </p:nvSpPr>
        <p:spPr>
          <a:xfrm>
            <a:off x="7010400" y="6414407"/>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sp>
        <p:nvSpPr>
          <p:cNvPr id="750" name="Google Shape;750;p68"/>
          <p:cNvSpPr txBox="1"/>
          <p:nvPr>
            <p:ph type="title"/>
          </p:nvPr>
        </p:nvSpPr>
        <p:spPr>
          <a:xfrm>
            <a:off x="302456" y="570060"/>
            <a:ext cx="8229600" cy="11430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593470"/>
              </a:buClr>
              <a:buSzPts val="2400"/>
              <a:buFont typeface="Gill Sans"/>
              <a:buNone/>
            </a:pPr>
            <a:r>
              <a:rPr lang="es-MX">
                <a:solidFill>
                  <a:srgbClr val="593470"/>
                </a:solidFill>
              </a:rPr>
              <a:t>COVID-19 Hospitalizados</a:t>
            </a:r>
            <a:endParaRPr/>
          </a:p>
        </p:txBody>
      </p:sp>
      <p:sp>
        <p:nvSpPr>
          <p:cNvPr id="751" name="Google Shape;751;p68"/>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752" name="Google Shape;752;p68"/>
          <p:cNvSpPr txBox="1"/>
          <p:nvPr>
            <p:ph idx="11" type="ftr"/>
          </p:nvPr>
        </p:nvSpPr>
        <p:spPr>
          <a:xfrm>
            <a:off x="2970041" y="6454740"/>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753" name="Google Shape;753;p68"/>
          <p:cNvSpPr txBox="1"/>
          <p:nvPr>
            <p:ph idx="12" type="sldNum"/>
          </p:nvPr>
        </p:nvSpPr>
        <p:spPr>
          <a:xfrm>
            <a:off x="7010400" y="6462939"/>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754" name="Google Shape;754;p68"/>
          <p:cNvSpPr txBox="1"/>
          <p:nvPr>
            <p:ph idx="1" type="body"/>
          </p:nvPr>
        </p:nvSpPr>
        <p:spPr>
          <a:xfrm>
            <a:off x="457200" y="1626090"/>
            <a:ext cx="8229600" cy="4525963"/>
          </a:xfrm>
          <a:prstGeom prst="rect">
            <a:avLst/>
          </a:prstGeom>
          <a:noFill/>
          <a:ln>
            <a:noFill/>
          </a:ln>
        </p:spPr>
        <p:txBody>
          <a:bodyPr anchorCtr="0" anchor="t" bIns="45700" lIns="91425" spcFirstLastPara="1" rIns="91425" wrap="square" tIns="45700">
            <a:normAutofit/>
          </a:bodyPr>
          <a:lstStyle/>
          <a:p>
            <a:pPr indent="-228594" lvl="0" marL="228594" rtl="0" algn="ctr">
              <a:lnSpc>
                <a:spcPct val="90000"/>
              </a:lnSpc>
              <a:spcBef>
                <a:spcPts val="0"/>
              </a:spcBef>
              <a:spcAft>
                <a:spcPts val="0"/>
              </a:spcAft>
              <a:buClr>
                <a:schemeClr val="dk1"/>
              </a:buClr>
              <a:buSzPts val="2000"/>
              <a:buChar char="•"/>
            </a:pPr>
            <a:r>
              <a:rPr b="1" lang="es-MX" sz="2000"/>
              <a:t>2020</a:t>
            </a:r>
            <a:endParaRPr/>
          </a:p>
          <a:p>
            <a:pPr indent="0" lvl="0" marL="0" rtl="0" algn="l">
              <a:lnSpc>
                <a:spcPct val="90000"/>
              </a:lnSpc>
              <a:spcBef>
                <a:spcPts val="1000"/>
              </a:spcBef>
              <a:spcAft>
                <a:spcPts val="0"/>
              </a:spcAft>
              <a:buClr>
                <a:schemeClr val="dk1"/>
              </a:buClr>
              <a:buSzPts val="2000"/>
              <a:buNone/>
            </a:pPr>
            <a:r>
              <a:rPr b="1" lang="es-MX" sz="2000"/>
              <a:t>Pacientes 914                                                 Defunciones 220</a:t>
            </a:r>
            <a:endParaRPr/>
          </a:p>
          <a:p>
            <a:pPr indent="-101593" lvl="0" marL="228594" rtl="0" algn="ctr">
              <a:lnSpc>
                <a:spcPct val="90000"/>
              </a:lnSpc>
              <a:spcBef>
                <a:spcPts val="1000"/>
              </a:spcBef>
              <a:spcAft>
                <a:spcPts val="0"/>
              </a:spcAft>
              <a:buClr>
                <a:schemeClr val="dk1"/>
              </a:buClr>
              <a:buSzPts val="2000"/>
              <a:buNone/>
            </a:pPr>
            <a:r>
              <a:t/>
            </a:r>
            <a:endParaRPr b="1" sz="2000"/>
          </a:p>
          <a:p>
            <a:pPr indent="-101593" lvl="0" marL="228594" rtl="0" algn="ctr">
              <a:lnSpc>
                <a:spcPct val="90000"/>
              </a:lnSpc>
              <a:spcBef>
                <a:spcPts val="1000"/>
              </a:spcBef>
              <a:spcAft>
                <a:spcPts val="0"/>
              </a:spcAft>
              <a:buClr>
                <a:schemeClr val="dk1"/>
              </a:buClr>
              <a:buSzPts val="2000"/>
              <a:buNone/>
            </a:pPr>
            <a:r>
              <a:t/>
            </a:r>
            <a:endParaRPr b="1" sz="2000"/>
          </a:p>
          <a:p>
            <a:pPr indent="-228594" lvl="0" marL="228594" rtl="0" algn="ctr">
              <a:lnSpc>
                <a:spcPct val="90000"/>
              </a:lnSpc>
              <a:spcBef>
                <a:spcPts val="1000"/>
              </a:spcBef>
              <a:spcAft>
                <a:spcPts val="0"/>
              </a:spcAft>
              <a:buClr>
                <a:schemeClr val="dk1"/>
              </a:buClr>
              <a:buSzPts val="2000"/>
              <a:buChar char="•"/>
            </a:pPr>
            <a:r>
              <a:rPr b="1" lang="es-MX" sz="2000"/>
              <a:t>2021</a:t>
            </a:r>
            <a:endParaRPr/>
          </a:p>
          <a:p>
            <a:pPr indent="0" lvl="0" marL="0" rtl="0" algn="l">
              <a:lnSpc>
                <a:spcPct val="90000"/>
              </a:lnSpc>
              <a:spcBef>
                <a:spcPts val="1000"/>
              </a:spcBef>
              <a:spcAft>
                <a:spcPts val="0"/>
              </a:spcAft>
              <a:buClr>
                <a:schemeClr val="dk1"/>
              </a:buClr>
              <a:buSzPts val="2000"/>
              <a:buNone/>
            </a:pPr>
            <a:r>
              <a:rPr b="1" lang="es-MX" sz="2000"/>
              <a:t>Pacientes 364                                                 Defunciones 131 	</a:t>
            </a:r>
            <a:endParaRPr sz="2000"/>
          </a:p>
          <a:p>
            <a:pPr indent="0" lvl="0" marL="0" rtl="0" algn="l">
              <a:lnSpc>
                <a:spcPct val="90000"/>
              </a:lnSpc>
              <a:spcBef>
                <a:spcPts val="1000"/>
              </a:spcBef>
              <a:spcAft>
                <a:spcPts val="0"/>
              </a:spcAft>
              <a:buClr>
                <a:schemeClr val="dk1"/>
              </a:buClr>
              <a:buSzPts val="2000"/>
              <a:buNone/>
            </a:pPr>
            <a:r>
              <a:t/>
            </a:r>
            <a:endParaRPr sz="2000"/>
          </a:p>
          <a:p>
            <a:pPr indent="0" lvl="0" marL="0" rtl="0" algn="l">
              <a:lnSpc>
                <a:spcPct val="90000"/>
              </a:lnSpc>
              <a:spcBef>
                <a:spcPts val="1000"/>
              </a:spcBef>
              <a:spcAft>
                <a:spcPts val="0"/>
              </a:spcAft>
              <a:buClr>
                <a:schemeClr val="dk1"/>
              </a:buClr>
              <a:buSzPts val="2000"/>
              <a:buNone/>
            </a:pPr>
            <a:r>
              <a:t/>
            </a:r>
            <a:endParaRPr sz="2000"/>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8" name="Shape 758"/>
        <p:cNvGrpSpPr/>
        <p:nvPr/>
      </p:nvGrpSpPr>
      <p:grpSpPr>
        <a:xfrm>
          <a:off x="0" y="0"/>
          <a:ext cx="0" cy="0"/>
          <a:chOff x="0" y="0"/>
          <a:chExt cx="0" cy="0"/>
        </a:xfrm>
      </p:grpSpPr>
      <p:sp>
        <p:nvSpPr>
          <p:cNvPr id="759" name="Google Shape;759;p69"/>
          <p:cNvSpPr txBox="1"/>
          <p:nvPr>
            <p:ph type="title"/>
          </p:nvPr>
        </p:nvSpPr>
        <p:spPr>
          <a:xfrm>
            <a:off x="302456" y="570060"/>
            <a:ext cx="8229600" cy="11430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593470"/>
              </a:buClr>
              <a:buSzPts val="2400"/>
              <a:buFont typeface="Gill Sans"/>
              <a:buNone/>
            </a:pPr>
            <a:r>
              <a:rPr lang="es-MX">
                <a:solidFill>
                  <a:srgbClr val="593470"/>
                </a:solidFill>
              </a:rPr>
              <a:t>Gastos por COVID</a:t>
            </a:r>
            <a:endParaRPr/>
          </a:p>
        </p:txBody>
      </p:sp>
      <p:sp>
        <p:nvSpPr>
          <p:cNvPr id="760" name="Google Shape;760;p69"/>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761" name="Google Shape;761;p69"/>
          <p:cNvSpPr txBox="1"/>
          <p:nvPr>
            <p:ph idx="11" type="ftr"/>
          </p:nvPr>
        </p:nvSpPr>
        <p:spPr>
          <a:xfrm>
            <a:off x="2857500" y="6452585"/>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762" name="Google Shape;762;p69"/>
          <p:cNvSpPr txBox="1"/>
          <p:nvPr>
            <p:ph idx="12" type="sldNum"/>
          </p:nvPr>
        </p:nvSpPr>
        <p:spPr>
          <a:xfrm>
            <a:off x="7010400" y="6452586"/>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graphicFrame>
        <p:nvGraphicFramePr>
          <p:cNvPr id="763" name="Google Shape;763;p69"/>
          <p:cNvGraphicFramePr/>
          <p:nvPr/>
        </p:nvGraphicFramePr>
        <p:xfrm>
          <a:off x="881635" y="1864020"/>
          <a:ext cx="3000000" cy="3000000"/>
        </p:xfrm>
        <a:graphic>
          <a:graphicData uri="http://schemas.openxmlformats.org/drawingml/2006/table">
            <a:tbl>
              <a:tblPr>
                <a:noFill/>
                <a:tableStyleId>{85272D34-FB2A-4131-A5D7-9771F15D9AB8}</a:tableStyleId>
              </a:tblPr>
              <a:tblGrid>
                <a:gridCol w="1697200"/>
                <a:gridCol w="1510500"/>
                <a:gridCol w="2019675"/>
                <a:gridCol w="1612350"/>
              </a:tblGrid>
              <a:tr h="404125">
                <a:tc>
                  <a:txBody>
                    <a:bodyPr/>
                    <a:lstStyle/>
                    <a:p>
                      <a:pPr indent="0" lvl="0" marL="0" marR="0" rtl="0" algn="ctr">
                        <a:spcBef>
                          <a:spcPts val="0"/>
                        </a:spcBef>
                        <a:spcAft>
                          <a:spcPts val="0"/>
                        </a:spcAft>
                        <a:buNone/>
                      </a:pPr>
                      <a:r>
                        <a:rPr b="1" lang="es-MX" sz="1800" u="none" strike="noStrike">
                          <a:solidFill>
                            <a:srgbClr val="000000"/>
                          </a:solidFill>
                        </a:rPr>
                        <a:t>2020 </a:t>
                      </a:r>
                      <a:endParaRPr b="1" i="0" sz="18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ctr">
                        <a:spcBef>
                          <a:spcPts val="0"/>
                        </a:spcBef>
                        <a:spcAft>
                          <a:spcPts val="0"/>
                        </a:spcAft>
                        <a:buNone/>
                      </a:pPr>
                      <a:r>
                        <a:rPr b="1" lang="es-MX" sz="1600" u="none" strike="noStrike">
                          <a:solidFill>
                            <a:srgbClr val="000000"/>
                          </a:solidFill>
                        </a:rPr>
                        <a:t>Número De Pacientes </a:t>
                      </a:r>
                      <a:endParaRPr b="1" i="0" sz="16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ctr">
                        <a:spcBef>
                          <a:spcPts val="0"/>
                        </a:spcBef>
                        <a:spcAft>
                          <a:spcPts val="0"/>
                        </a:spcAft>
                        <a:buNone/>
                      </a:pPr>
                      <a:r>
                        <a:rPr b="1" lang="es-MX" sz="1600" u="none" strike="noStrike">
                          <a:solidFill>
                            <a:srgbClr val="000000"/>
                          </a:solidFill>
                        </a:rPr>
                        <a:t>Gastos Covid-19 </a:t>
                      </a:r>
                      <a:endParaRPr/>
                    </a:p>
                    <a:p>
                      <a:pPr indent="0" lvl="0" marL="0" marR="0" rtl="0" algn="ctr">
                        <a:spcBef>
                          <a:spcPts val="0"/>
                        </a:spcBef>
                        <a:spcAft>
                          <a:spcPts val="0"/>
                        </a:spcAft>
                        <a:buNone/>
                      </a:pPr>
                      <a:r>
                        <a:rPr b="1" lang="es-MX" sz="1600" u="none" strike="noStrike">
                          <a:solidFill>
                            <a:srgbClr val="000000"/>
                          </a:solidFill>
                        </a:rPr>
                        <a:t>Hospitales </a:t>
                      </a:r>
                      <a:endParaRPr b="1" i="0" sz="16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ctr">
                        <a:spcBef>
                          <a:spcPts val="0"/>
                        </a:spcBef>
                        <a:spcAft>
                          <a:spcPts val="0"/>
                        </a:spcAft>
                        <a:buNone/>
                      </a:pPr>
                      <a:r>
                        <a:rPr lang="es-MX" sz="1600" u="none" strike="noStrike"/>
                        <a:t> </a:t>
                      </a:r>
                      <a:r>
                        <a:rPr b="1" lang="es-MX" sz="1600" u="none" strike="noStrike"/>
                        <a:t>Gran Total $112,117,588.00 </a:t>
                      </a:r>
                      <a:endParaRPr b="1" i="0" sz="1600" u="none" strike="noStrike">
                        <a:solidFill>
                          <a:srgbClr val="000000"/>
                        </a:solidFill>
                        <a:latin typeface="Calibri"/>
                        <a:ea typeface="Calibri"/>
                        <a:cs typeface="Calibri"/>
                        <a:sym typeface="Calibri"/>
                      </a:endParaRPr>
                    </a:p>
                  </a:txBody>
                  <a:tcPr marT="6350" marB="0" marR="6350" marL="6350" anchor="ctr"/>
                </a:tc>
              </a:tr>
              <a:tr h="294950">
                <a:tc>
                  <a:txBody>
                    <a:bodyPr/>
                    <a:lstStyle/>
                    <a:p>
                      <a:pPr indent="0" lvl="0" marL="0" marR="0" rtl="0" algn="l">
                        <a:spcBef>
                          <a:spcPts val="0"/>
                        </a:spcBef>
                        <a:spcAft>
                          <a:spcPts val="0"/>
                        </a:spcAft>
                        <a:buNone/>
                      </a:pPr>
                      <a:r>
                        <a:t/>
                      </a:r>
                      <a:endParaRPr b="0" i="0" sz="16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l">
                        <a:spcBef>
                          <a:spcPts val="0"/>
                        </a:spcBef>
                        <a:spcAft>
                          <a:spcPts val="0"/>
                        </a:spcAft>
                        <a:buNone/>
                      </a:pPr>
                      <a:r>
                        <a:t/>
                      </a:r>
                      <a:endParaRPr b="0" i="0" sz="1600" u="none" strike="noStrike">
                        <a:solidFill>
                          <a:srgbClr val="000000"/>
                        </a:solidFill>
                        <a:latin typeface="Calibri"/>
                        <a:ea typeface="Calibri"/>
                        <a:cs typeface="Calibri"/>
                        <a:sym typeface="Calibri"/>
                      </a:endParaRPr>
                    </a:p>
                  </a:txBody>
                  <a:tcPr marT="6350" marB="0" marR="6350" marL="6350" anchor="b"/>
                </a:tc>
                <a:tc gridSpan="2">
                  <a:txBody>
                    <a:bodyPr/>
                    <a:lstStyle/>
                    <a:p>
                      <a:pPr indent="0" lvl="0" marL="0" marR="0" rtl="0" algn="ctr">
                        <a:spcBef>
                          <a:spcPts val="0"/>
                        </a:spcBef>
                        <a:spcAft>
                          <a:spcPts val="0"/>
                        </a:spcAft>
                        <a:buNone/>
                      </a:pPr>
                      <a:r>
                        <a:rPr lang="es-MX" sz="1600" u="none" strike="noStrike"/>
                        <a:t>Precio Promedio Por Paciente </a:t>
                      </a:r>
                      <a:endParaRPr b="1" i="0" sz="1600" u="none" strike="noStrike">
                        <a:solidFill>
                          <a:srgbClr val="000000"/>
                        </a:solidFill>
                        <a:latin typeface="Calibri"/>
                        <a:ea typeface="Calibri"/>
                        <a:cs typeface="Calibri"/>
                        <a:sym typeface="Calibri"/>
                      </a:endParaRPr>
                    </a:p>
                  </a:txBody>
                  <a:tcPr marT="6350" marB="0" marR="6350" marL="6350" anchor="b"/>
                </a:tc>
                <a:tc hMerge="1"/>
              </a:tr>
              <a:tr h="206900">
                <a:tc>
                  <a:txBody>
                    <a:bodyPr/>
                    <a:lstStyle/>
                    <a:p>
                      <a:pPr indent="0" lvl="0" marL="0" marR="0" rtl="0" algn="l">
                        <a:spcBef>
                          <a:spcPts val="0"/>
                        </a:spcBef>
                        <a:spcAft>
                          <a:spcPts val="0"/>
                        </a:spcAft>
                        <a:buNone/>
                      </a:pPr>
                      <a:r>
                        <a:rPr lang="es-MX" sz="1600" u="none" strike="noStrike"/>
                        <a:t>Total Pacientes </a:t>
                      </a:r>
                      <a:endParaRPr b="1" i="0" sz="16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r">
                        <a:spcBef>
                          <a:spcPts val="0"/>
                        </a:spcBef>
                        <a:spcAft>
                          <a:spcPts val="0"/>
                        </a:spcAft>
                        <a:buNone/>
                      </a:pPr>
                      <a:r>
                        <a:rPr lang="es-MX" sz="1600" u="none" strike="noStrike"/>
                        <a:t>914</a:t>
                      </a:r>
                      <a:endParaRPr b="1" i="0" sz="1600" u="none" strike="noStrike">
                        <a:solidFill>
                          <a:srgbClr val="000000"/>
                        </a:solidFill>
                        <a:latin typeface="Calibri"/>
                        <a:ea typeface="Calibri"/>
                        <a:cs typeface="Calibri"/>
                        <a:sym typeface="Calibri"/>
                      </a:endParaRPr>
                    </a:p>
                  </a:txBody>
                  <a:tcPr marT="6350" marB="0" marR="6350" marL="6350" anchor="b"/>
                </a:tc>
                <a:tc gridSpan="2">
                  <a:txBody>
                    <a:bodyPr/>
                    <a:lstStyle/>
                    <a:p>
                      <a:pPr indent="0" lvl="0" marL="0" marR="0" rtl="0" algn="ctr">
                        <a:spcBef>
                          <a:spcPts val="0"/>
                        </a:spcBef>
                        <a:spcAft>
                          <a:spcPts val="0"/>
                        </a:spcAft>
                        <a:buNone/>
                      </a:pPr>
                      <a:r>
                        <a:rPr lang="es-MX" sz="1600" u="none" strike="noStrike"/>
                        <a:t>$122,666.95</a:t>
                      </a:r>
                      <a:endParaRPr b="0" i="0" sz="1600" u="none" strike="noStrike">
                        <a:solidFill>
                          <a:srgbClr val="000000"/>
                        </a:solidFill>
                        <a:latin typeface="Calibri"/>
                        <a:ea typeface="Calibri"/>
                        <a:cs typeface="Calibri"/>
                        <a:sym typeface="Calibri"/>
                      </a:endParaRPr>
                    </a:p>
                  </a:txBody>
                  <a:tcPr marT="6350" marB="0" marR="6350" marL="6350" anchor="b"/>
                </a:tc>
                <a:tc hMerge="1"/>
              </a:tr>
              <a:tr h="200000">
                <a:tc>
                  <a:txBody>
                    <a:bodyPr/>
                    <a:lstStyle/>
                    <a:p>
                      <a:pPr indent="0" lvl="0" marL="0" marR="0" rtl="0" algn="l">
                        <a:spcBef>
                          <a:spcPts val="0"/>
                        </a:spcBef>
                        <a:spcAft>
                          <a:spcPts val="0"/>
                        </a:spcAft>
                        <a:buNone/>
                      </a:pPr>
                      <a:r>
                        <a:rPr lang="es-MX" sz="1600" u="none" strike="noStrike"/>
                        <a:t>Hospitalizados </a:t>
                      </a:r>
                      <a:endParaRPr b="0" i="0" sz="16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r">
                        <a:spcBef>
                          <a:spcPts val="0"/>
                        </a:spcBef>
                        <a:spcAft>
                          <a:spcPts val="0"/>
                        </a:spcAft>
                        <a:buNone/>
                      </a:pPr>
                      <a:r>
                        <a:rPr lang="es-MX" sz="1600" u="none" strike="noStrike"/>
                        <a:t>744</a:t>
                      </a:r>
                      <a:endParaRPr b="0" i="0" sz="1600" u="none" strike="noStrike">
                        <a:solidFill>
                          <a:srgbClr val="000000"/>
                        </a:solidFill>
                        <a:latin typeface="Calibri"/>
                        <a:ea typeface="Calibri"/>
                        <a:cs typeface="Calibri"/>
                        <a:sym typeface="Calibri"/>
                      </a:endParaRPr>
                    </a:p>
                  </a:txBody>
                  <a:tcPr marT="6350" marB="0" marR="6350" marL="6350" anchor="b"/>
                </a:tc>
                <a:tc gridSpan="2">
                  <a:txBody>
                    <a:bodyPr/>
                    <a:lstStyle/>
                    <a:p>
                      <a:pPr indent="0" lvl="0" marL="0" marR="0" rtl="0" algn="ctr">
                        <a:spcBef>
                          <a:spcPts val="0"/>
                        </a:spcBef>
                        <a:spcAft>
                          <a:spcPts val="0"/>
                        </a:spcAft>
                        <a:buNone/>
                      </a:pPr>
                      <a:r>
                        <a:t/>
                      </a:r>
                      <a:endParaRPr b="1" i="0" sz="1600" u="none" strike="noStrike">
                        <a:solidFill>
                          <a:srgbClr val="000000"/>
                        </a:solidFill>
                        <a:latin typeface="Calibri"/>
                        <a:ea typeface="Calibri"/>
                        <a:cs typeface="Calibri"/>
                        <a:sym typeface="Calibri"/>
                      </a:endParaRPr>
                    </a:p>
                  </a:txBody>
                  <a:tcPr marT="6350" marB="0" marR="6350" marL="6350" anchor="b"/>
                </a:tc>
                <a:tc hMerge="1"/>
              </a:tr>
              <a:tr h="200000">
                <a:tc>
                  <a:txBody>
                    <a:bodyPr/>
                    <a:lstStyle/>
                    <a:p>
                      <a:pPr indent="0" lvl="0" marL="0" marR="0" rtl="0" algn="l">
                        <a:spcBef>
                          <a:spcPts val="0"/>
                        </a:spcBef>
                        <a:spcAft>
                          <a:spcPts val="0"/>
                        </a:spcAft>
                        <a:buNone/>
                      </a:pPr>
                      <a:r>
                        <a:rPr lang="es-MX" sz="1600" u="none" strike="noStrike"/>
                        <a:t>Urgencias </a:t>
                      </a:r>
                      <a:endParaRPr b="0" i="0" sz="16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r">
                        <a:spcBef>
                          <a:spcPts val="0"/>
                        </a:spcBef>
                        <a:spcAft>
                          <a:spcPts val="0"/>
                        </a:spcAft>
                        <a:buNone/>
                      </a:pPr>
                      <a:r>
                        <a:rPr lang="es-MX" sz="1600" u="none" strike="noStrike"/>
                        <a:t>170</a:t>
                      </a:r>
                      <a:endParaRPr b="0" i="0" sz="16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ctr">
                        <a:spcBef>
                          <a:spcPts val="0"/>
                        </a:spcBef>
                        <a:spcAft>
                          <a:spcPts val="0"/>
                        </a:spcAft>
                        <a:buNone/>
                      </a:pPr>
                      <a:r>
                        <a:t/>
                      </a:r>
                      <a:endParaRPr b="0" i="0" sz="16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ctr">
                        <a:spcBef>
                          <a:spcPts val="0"/>
                        </a:spcBef>
                        <a:spcAft>
                          <a:spcPts val="0"/>
                        </a:spcAft>
                        <a:buNone/>
                      </a:pPr>
                      <a:r>
                        <a:t/>
                      </a:r>
                      <a:endParaRPr b="1" i="0" sz="1100" u="none" strike="noStrike">
                        <a:solidFill>
                          <a:srgbClr val="000000"/>
                        </a:solidFill>
                        <a:latin typeface="Calibri"/>
                        <a:ea typeface="Calibri"/>
                        <a:cs typeface="Calibri"/>
                        <a:sym typeface="Calibri"/>
                      </a:endParaRPr>
                    </a:p>
                  </a:txBody>
                  <a:tcPr marT="6350" marB="0" marR="6350" marL="6350" anchor="b"/>
                </a:tc>
              </a:tr>
            </a:tbl>
          </a:graphicData>
        </a:graphic>
      </p:graphicFrame>
      <p:graphicFrame>
        <p:nvGraphicFramePr>
          <p:cNvPr id="764" name="Google Shape;764;p69"/>
          <p:cNvGraphicFramePr/>
          <p:nvPr/>
        </p:nvGraphicFramePr>
        <p:xfrm>
          <a:off x="881635" y="3715389"/>
          <a:ext cx="3000000" cy="3000000"/>
        </p:xfrm>
        <a:graphic>
          <a:graphicData uri="http://schemas.openxmlformats.org/drawingml/2006/table">
            <a:tbl>
              <a:tblPr>
                <a:noFill/>
                <a:tableStyleId>{85272D34-FB2A-4131-A5D7-9771F15D9AB8}</a:tableStyleId>
              </a:tblPr>
              <a:tblGrid>
                <a:gridCol w="1687400"/>
                <a:gridCol w="1851325"/>
                <a:gridCol w="2015100"/>
                <a:gridCol w="1556375"/>
              </a:tblGrid>
              <a:tr h="588475">
                <a:tc>
                  <a:txBody>
                    <a:bodyPr/>
                    <a:lstStyle/>
                    <a:p>
                      <a:pPr indent="0" lvl="0" marL="0" marR="0" rtl="0" algn="ctr">
                        <a:spcBef>
                          <a:spcPts val="0"/>
                        </a:spcBef>
                        <a:spcAft>
                          <a:spcPts val="0"/>
                        </a:spcAft>
                        <a:buNone/>
                      </a:pPr>
                      <a:r>
                        <a:rPr b="1" lang="es-MX" sz="1600" u="none" strike="noStrike"/>
                        <a:t> 2021</a:t>
                      </a:r>
                      <a:endParaRPr b="1" i="0" sz="16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ctr">
                        <a:spcBef>
                          <a:spcPts val="0"/>
                        </a:spcBef>
                        <a:spcAft>
                          <a:spcPts val="0"/>
                        </a:spcAft>
                        <a:buNone/>
                      </a:pPr>
                      <a:r>
                        <a:rPr b="1" lang="es-MX" sz="1600" u="none" strike="noStrike"/>
                        <a:t>Número De Pacientes </a:t>
                      </a:r>
                      <a:endParaRPr b="1" i="0" sz="16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ctr">
                        <a:spcBef>
                          <a:spcPts val="0"/>
                        </a:spcBef>
                        <a:spcAft>
                          <a:spcPts val="0"/>
                        </a:spcAft>
                        <a:buNone/>
                      </a:pPr>
                      <a:r>
                        <a:rPr b="1" lang="es-MX" sz="1600" u="none" strike="noStrike"/>
                        <a:t>Gastos Covid-2019 Hospitales </a:t>
                      </a:r>
                      <a:endParaRPr b="1" i="0" sz="1600" u="none" strike="noStrike">
                        <a:solidFill>
                          <a:srgbClr val="000000"/>
                        </a:solidFill>
                        <a:latin typeface="Calibri"/>
                        <a:ea typeface="Calibri"/>
                        <a:cs typeface="Calibri"/>
                        <a:sym typeface="Calibri"/>
                      </a:endParaRPr>
                    </a:p>
                  </a:txBody>
                  <a:tcPr marT="6350" marB="0" marR="6350" marL="6350" anchor="ctr"/>
                </a:tc>
                <a:tc>
                  <a:txBody>
                    <a:bodyPr/>
                    <a:lstStyle/>
                    <a:p>
                      <a:pPr indent="0" lvl="0" marL="0" marR="0" rtl="0" algn="ctr">
                        <a:spcBef>
                          <a:spcPts val="0"/>
                        </a:spcBef>
                        <a:spcAft>
                          <a:spcPts val="0"/>
                        </a:spcAft>
                        <a:buNone/>
                      </a:pPr>
                      <a:r>
                        <a:rPr b="1" lang="es-MX" sz="1600" u="none" strike="noStrike"/>
                        <a:t>Gran Total $54,007,020</a:t>
                      </a:r>
                      <a:endParaRPr b="1" i="0" sz="1600" u="none" strike="noStrike">
                        <a:solidFill>
                          <a:srgbClr val="000000"/>
                        </a:solidFill>
                        <a:latin typeface="Calibri"/>
                        <a:ea typeface="Calibri"/>
                        <a:cs typeface="Calibri"/>
                        <a:sym typeface="Calibri"/>
                      </a:endParaRPr>
                    </a:p>
                  </a:txBody>
                  <a:tcPr marT="6350" marB="0" marR="6350" marL="6350" anchor="b"/>
                </a:tc>
              </a:tr>
              <a:tr h="266650">
                <a:tc>
                  <a:txBody>
                    <a:bodyPr/>
                    <a:lstStyle/>
                    <a:p>
                      <a:pPr indent="0" lvl="0" marL="0" marR="0" rtl="0" algn="l">
                        <a:spcBef>
                          <a:spcPts val="0"/>
                        </a:spcBef>
                        <a:spcAft>
                          <a:spcPts val="0"/>
                        </a:spcAft>
                        <a:buNone/>
                      </a:pPr>
                      <a:r>
                        <a:rPr lang="es-MX" sz="1400" u="none" strike="noStrike"/>
                        <a:t> </a:t>
                      </a:r>
                      <a:endParaRPr b="0" i="0" sz="14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l">
                        <a:spcBef>
                          <a:spcPts val="0"/>
                        </a:spcBef>
                        <a:spcAft>
                          <a:spcPts val="0"/>
                        </a:spcAft>
                        <a:buNone/>
                      </a:pPr>
                      <a:r>
                        <a:rPr lang="es-MX" sz="1400" u="none" strike="noStrike"/>
                        <a:t> </a:t>
                      </a:r>
                      <a:endParaRPr b="0" i="0" sz="1400" u="none" strike="noStrike">
                        <a:solidFill>
                          <a:srgbClr val="000000"/>
                        </a:solidFill>
                        <a:latin typeface="Calibri"/>
                        <a:ea typeface="Calibri"/>
                        <a:cs typeface="Calibri"/>
                        <a:sym typeface="Calibri"/>
                      </a:endParaRPr>
                    </a:p>
                  </a:txBody>
                  <a:tcPr marT="6350" marB="0" marR="6350" marL="6350" anchor="b"/>
                </a:tc>
                <a:tc gridSpan="2">
                  <a:txBody>
                    <a:bodyPr/>
                    <a:lstStyle/>
                    <a:p>
                      <a:pPr indent="0" lvl="0" marL="0" marR="0" rtl="0" algn="ctr">
                        <a:spcBef>
                          <a:spcPts val="0"/>
                        </a:spcBef>
                        <a:spcAft>
                          <a:spcPts val="0"/>
                        </a:spcAft>
                        <a:buNone/>
                      </a:pPr>
                      <a:r>
                        <a:rPr lang="es-MX" sz="1600" u="none" strike="noStrike"/>
                        <a:t>Precio Promedio Por Paciente </a:t>
                      </a:r>
                      <a:endParaRPr b="0" i="0" sz="1600" u="none" strike="noStrike">
                        <a:solidFill>
                          <a:srgbClr val="000000"/>
                        </a:solidFill>
                        <a:latin typeface="Calibri"/>
                        <a:ea typeface="Calibri"/>
                        <a:cs typeface="Calibri"/>
                        <a:sym typeface="Calibri"/>
                      </a:endParaRPr>
                    </a:p>
                  </a:txBody>
                  <a:tcPr marT="6350" marB="0" marR="6350" marL="6350" anchor="b"/>
                </a:tc>
                <a:tc hMerge="1"/>
              </a:tr>
              <a:tr h="266650">
                <a:tc>
                  <a:txBody>
                    <a:bodyPr/>
                    <a:lstStyle/>
                    <a:p>
                      <a:pPr indent="0" lvl="0" marL="0" marR="0" rtl="0" algn="l">
                        <a:spcBef>
                          <a:spcPts val="0"/>
                        </a:spcBef>
                        <a:spcAft>
                          <a:spcPts val="0"/>
                        </a:spcAft>
                        <a:buNone/>
                      </a:pPr>
                      <a:r>
                        <a:rPr lang="es-MX" sz="1600" u="none" strike="noStrike"/>
                        <a:t>Total De Pacientes </a:t>
                      </a:r>
                      <a:endParaRPr b="0" i="0" sz="16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r">
                        <a:spcBef>
                          <a:spcPts val="0"/>
                        </a:spcBef>
                        <a:spcAft>
                          <a:spcPts val="0"/>
                        </a:spcAft>
                        <a:buNone/>
                      </a:pPr>
                      <a:r>
                        <a:rPr lang="es-MX" sz="1600" u="none" strike="noStrike"/>
                        <a:t>364</a:t>
                      </a:r>
                      <a:endParaRPr b="0" i="0" sz="1600" u="none" strike="noStrike">
                        <a:solidFill>
                          <a:srgbClr val="000000"/>
                        </a:solidFill>
                        <a:latin typeface="Calibri"/>
                        <a:ea typeface="Calibri"/>
                        <a:cs typeface="Calibri"/>
                        <a:sym typeface="Calibri"/>
                      </a:endParaRPr>
                    </a:p>
                  </a:txBody>
                  <a:tcPr marT="6350" marB="0" marR="6350" marL="6350" anchor="b"/>
                </a:tc>
                <a:tc gridSpan="2">
                  <a:txBody>
                    <a:bodyPr/>
                    <a:lstStyle/>
                    <a:p>
                      <a:pPr indent="0" lvl="0" marL="0" marR="0" rtl="0" algn="ctr">
                        <a:spcBef>
                          <a:spcPts val="0"/>
                        </a:spcBef>
                        <a:spcAft>
                          <a:spcPts val="0"/>
                        </a:spcAft>
                        <a:buNone/>
                      </a:pPr>
                      <a:r>
                        <a:rPr lang="es-MX" sz="1600" u="none" strike="noStrike"/>
                        <a:t>$148,370.90</a:t>
                      </a:r>
                      <a:endParaRPr b="0" i="0" sz="1600" u="none" strike="noStrike">
                        <a:solidFill>
                          <a:srgbClr val="000000"/>
                        </a:solidFill>
                        <a:latin typeface="Calibri"/>
                        <a:ea typeface="Calibri"/>
                        <a:cs typeface="Calibri"/>
                        <a:sym typeface="Calibri"/>
                      </a:endParaRPr>
                    </a:p>
                  </a:txBody>
                  <a:tcPr marT="6350" marB="0" marR="6350" marL="6350" anchor="b"/>
                </a:tc>
                <a:tc hMerge="1"/>
              </a:tr>
              <a:tr h="266650">
                <a:tc>
                  <a:txBody>
                    <a:bodyPr/>
                    <a:lstStyle/>
                    <a:p>
                      <a:pPr indent="0" lvl="0" marL="0" marR="0" rtl="0" algn="l">
                        <a:spcBef>
                          <a:spcPts val="0"/>
                        </a:spcBef>
                        <a:spcAft>
                          <a:spcPts val="0"/>
                        </a:spcAft>
                        <a:buNone/>
                      </a:pPr>
                      <a:r>
                        <a:rPr lang="es-MX" sz="1600" u="none" strike="noStrike"/>
                        <a:t>Hospitalizados</a:t>
                      </a:r>
                      <a:endParaRPr b="0" i="0" sz="16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r">
                        <a:spcBef>
                          <a:spcPts val="0"/>
                        </a:spcBef>
                        <a:spcAft>
                          <a:spcPts val="0"/>
                        </a:spcAft>
                        <a:buNone/>
                      </a:pPr>
                      <a:r>
                        <a:rPr lang="es-MX" sz="1600" u="none" strike="noStrike"/>
                        <a:t>318</a:t>
                      </a:r>
                      <a:endParaRPr b="0" i="0" sz="1600" u="none" strike="noStrike">
                        <a:solidFill>
                          <a:srgbClr val="000000"/>
                        </a:solidFill>
                        <a:latin typeface="Calibri"/>
                        <a:ea typeface="Calibri"/>
                        <a:cs typeface="Calibri"/>
                        <a:sym typeface="Calibri"/>
                      </a:endParaRPr>
                    </a:p>
                  </a:txBody>
                  <a:tcPr marT="6350" marB="0" marR="6350" marL="6350" anchor="b"/>
                </a:tc>
                <a:tc gridSpan="2">
                  <a:txBody>
                    <a:bodyPr/>
                    <a:lstStyle/>
                    <a:p>
                      <a:pPr indent="0" lvl="0" marL="0" marR="0" rtl="0" algn="ctr">
                        <a:spcBef>
                          <a:spcPts val="0"/>
                        </a:spcBef>
                        <a:spcAft>
                          <a:spcPts val="0"/>
                        </a:spcAft>
                        <a:buNone/>
                      </a:pPr>
                      <a:r>
                        <a:rPr lang="es-MX" sz="1600" u="none" strike="noStrike"/>
                        <a:t> </a:t>
                      </a:r>
                      <a:endParaRPr b="0" i="0" sz="1600" u="none" strike="noStrike">
                        <a:solidFill>
                          <a:srgbClr val="000000"/>
                        </a:solidFill>
                        <a:latin typeface="Calibri"/>
                        <a:ea typeface="Calibri"/>
                        <a:cs typeface="Calibri"/>
                        <a:sym typeface="Calibri"/>
                      </a:endParaRPr>
                    </a:p>
                  </a:txBody>
                  <a:tcPr marT="6350" marB="0" marR="6350" marL="6350" anchor="b"/>
                </a:tc>
                <a:tc hMerge="1"/>
              </a:tr>
              <a:tr h="206450">
                <a:tc>
                  <a:txBody>
                    <a:bodyPr/>
                    <a:lstStyle/>
                    <a:p>
                      <a:pPr indent="0" lvl="0" marL="0" marR="0" rtl="0" algn="l">
                        <a:spcBef>
                          <a:spcPts val="0"/>
                        </a:spcBef>
                        <a:spcAft>
                          <a:spcPts val="0"/>
                        </a:spcAft>
                        <a:buNone/>
                      </a:pPr>
                      <a:r>
                        <a:rPr lang="es-MX" sz="1600" u="none" strike="noStrike"/>
                        <a:t>Urgencias </a:t>
                      </a:r>
                      <a:endParaRPr b="0" i="0" sz="1600" u="none" strike="noStrike">
                        <a:solidFill>
                          <a:srgbClr val="000000"/>
                        </a:solidFill>
                        <a:latin typeface="Calibri"/>
                        <a:ea typeface="Calibri"/>
                        <a:cs typeface="Calibri"/>
                        <a:sym typeface="Calibri"/>
                      </a:endParaRPr>
                    </a:p>
                  </a:txBody>
                  <a:tcPr marT="6350" marB="0" marR="6350" marL="6350" anchor="b"/>
                </a:tc>
                <a:tc>
                  <a:txBody>
                    <a:bodyPr/>
                    <a:lstStyle/>
                    <a:p>
                      <a:pPr indent="0" lvl="0" marL="0" marR="0" rtl="0" algn="r">
                        <a:spcBef>
                          <a:spcPts val="0"/>
                        </a:spcBef>
                        <a:spcAft>
                          <a:spcPts val="0"/>
                        </a:spcAft>
                        <a:buNone/>
                      </a:pPr>
                      <a:r>
                        <a:rPr lang="es-MX" sz="1600" u="none" strike="noStrike"/>
                        <a:t>46</a:t>
                      </a:r>
                      <a:endParaRPr b="0" i="0" sz="1600" u="none" strike="noStrike">
                        <a:solidFill>
                          <a:srgbClr val="000000"/>
                        </a:solidFill>
                        <a:latin typeface="Calibri"/>
                        <a:ea typeface="Calibri"/>
                        <a:cs typeface="Calibri"/>
                        <a:sym typeface="Calibri"/>
                      </a:endParaRPr>
                    </a:p>
                  </a:txBody>
                  <a:tcPr marT="6350" marB="0" marR="6350" marL="6350" anchor="b"/>
                </a:tc>
                <a:tc gridSpan="2">
                  <a:txBody>
                    <a:bodyPr/>
                    <a:lstStyle/>
                    <a:p>
                      <a:pPr indent="0" lvl="0" marL="0" marR="0" rtl="0" algn="ctr">
                        <a:spcBef>
                          <a:spcPts val="0"/>
                        </a:spcBef>
                        <a:spcAft>
                          <a:spcPts val="0"/>
                        </a:spcAft>
                        <a:buNone/>
                      </a:pPr>
                      <a:r>
                        <a:rPr lang="es-MX" sz="1600" u="none" strike="noStrike"/>
                        <a:t> </a:t>
                      </a:r>
                      <a:endParaRPr b="0" i="0" sz="1600" u="none" strike="noStrike">
                        <a:solidFill>
                          <a:srgbClr val="000000"/>
                        </a:solidFill>
                        <a:latin typeface="Calibri"/>
                        <a:ea typeface="Calibri"/>
                        <a:cs typeface="Calibri"/>
                        <a:sym typeface="Calibri"/>
                      </a:endParaRPr>
                    </a:p>
                  </a:txBody>
                  <a:tcPr marT="6350" marB="0" marR="6350" marL="6350" anchor="b"/>
                </a:tc>
                <a:tc hMerge="1"/>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7"/>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174" name="Google Shape;174;p7"/>
          <p:cNvSpPr txBox="1"/>
          <p:nvPr>
            <p:ph type="title"/>
          </p:nvPr>
        </p:nvSpPr>
        <p:spPr>
          <a:xfrm>
            <a:off x="1697366" y="42159"/>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Gill Sans"/>
              <a:buNone/>
            </a:pPr>
            <a:r>
              <a:rPr lang="es-MX"/>
              <a:t>Estados Financieros</a:t>
            </a:r>
            <a:endParaRPr/>
          </a:p>
        </p:txBody>
      </p:sp>
      <p:sp>
        <p:nvSpPr>
          <p:cNvPr id="175" name="Google Shape;175;p7"/>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graphicFrame>
        <p:nvGraphicFramePr>
          <p:cNvPr id="176" name="Google Shape;176;p7"/>
          <p:cNvGraphicFramePr/>
          <p:nvPr/>
        </p:nvGraphicFramePr>
        <p:xfrm>
          <a:off x="387398" y="848310"/>
          <a:ext cx="8369204" cy="5161379"/>
        </p:xfrm>
        <a:graphic>
          <a:graphicData uri="http://schemas.openxmlformats.org/presentationml/2006/ole">
            <mc:AlternateContent>
              <mc:Choice Requires="v">
                <p:oleObj r:id="rId4" imgH="5161379" imgW="8369204" progId="Excel.Sheet.12" spid="_x0000_s1">
                  <p:embed/>
                </p:oleObj>
              </mc:Choice>
              <mc:Fallback>
                <p:oleObj r:id="rId5" imgH="5161379" imgW="8369204" progId="Excel.Sheet.12">
                  <p:embed/>
                  <p:pic>
                    <p:nvPicPr>
                      <p:cNvPr id="176" name="Google Shape;176;p7"/>
                      <p:cNvPicPr preferRelativeResize="0"/>
                      <p:nvPr/>
                    </p:nvPicPr>
                    <p:blipFill rotWithShape="1">
                      <a:blip r:embed="rId6">
                        <a:alphaModFix/>
                      </a:blip>
                      <a:srcRect b="0" l="0" r="0" t="0"/>
                      <a:stretch/>
                    </p:blipFill>
                    <p:spPr>
                      <a:xfrm>
                        <a:off x="387398" y="848310"/>
                        <a:ext cx="8369204" cy="5161379"/>
                      </a:xfrm>
                      <a:prstGeom prst="rect">
                        <a:avLst/>
                      </a:prstGeom>
                      <a:noFill/>
                      <a:ln>
                        <a:noFill/>
                      </a:ln>
                    </p:spPr>
                  </p:pic>
                </p:oleObj>
              </mc:Fallback>
            </mc:AlternateContent>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8" name="Shape 768"/>
        <p:cNvGrpSpPr/>
        <p:nvPr/>
      </p:nvGrpSpPr>
      <p:grpSpPr>
        <a:xfrm>
          <a:off x="0" y="0"/>
          <a:ext cx="0" cy="0"/>
          <a:chOff x="0" y="0"/>
          <a:chExt cx="0" cy="0"/>
        </a:xfrm>
      </p:grpSpPr>
      <p:sp>
        <p:nvSpPr>
          <p:cNvPr id="769" name="Google Shape;769;p70"/>
          <p:cNvSpPr txBox="1"/>
          <p:nvPr/>
        </p:nvSpPr>
        <p:spPr>
          <a:xfrm>
            <a:off x="-374643" y="723513"/>
            <a:ext cx="8317705" cy="689163"/>
          </a:xfrm>
          <a:prstGeom prst="rect">
            <a:avLst/>
          </a:prstGeom>
          <a:noFill/>
          <a:ln>
            <a:noFill/>
          </a:ln>
        </p:spPr>
        <p:txBody>
          <a:bodyPr anchorCtr="0" anchor="t" bIns="45700" lIns="91425" spcFirstLastPara="1" rIns="91425" wrap="square" tIns="45700">
            <a:normAutofit/>
          </a:bodyPr>
          <a:lstStyle/>
          <a:p>
            <a:pPr indent="0" lvl="1" marL="457200" marR="0" rtl="0" algn="l">
              <a:lnSpc>
                <a:spcPct val="90000"/>
              </a:lnSpc>
              <a:spcBef>
                <a:spcPts val="0"/>
              </a:spcBef>
              <a:spcAft>
                <a:spcPts val="0"/>
              </a:spcAft>
              <a:buNone/>
            </a:pPr>
            <a:r>
              <a:rPr b="1" i="0" lang="es-MX" sz="2400" u="none" cap="none" strike="noStrike">
                <a:solidFill>
                  <a:srgbClr val="593470"/>
                </a:solidFill>
                <a:latin typeface="Gill Sans"/>
                <a:ea typeface="Gill Sans"/>
                <a:cs typeface="Gill Sans"/>
                <a:sym typeface="Gill Sans"/>
              </a:rPr>
              <a:t>Análisis presupuestal </a:t>
            </a:r>
            <a:endParaRPr/>
          </a:p>
          <a:p>
            <a:pPr indent="0" lvl="0" marL="0" marR="0" rtl="0" algn="l">
              <a:lnSpc>
                <a:spcPct val="90000"/>
              </a:lnSpc>
              <a:spcBef>
                <a:spcPts val="600"/>
              </a:spcBef>
              <a:spcAft>
                <a:spcPts val="0"/>
              </a:spcAft>
              <a:buNone/>
            </a:pPr>
            <a:r>
              <a:t/>
            </a:r>
            <a:endParaRPr b="1" sz="2400">
              <a:solidFill>
                <a:srgbClr val="593470"/>
              </a:solidFill>
              <a:latin typeface="Gill Sans"/>
              <a:ea typeface="Gill Sans"/>
              <a:cs typeface="Gill Sans"/>
              <a:sym typeface="Gill Sans"/>
            </a:endParaRPr>
          </a:p>
          <a:p>
            <a:pPr indent="0" lvl="0" marL="0" marR="0" rtl="0" algn="l">
              <a:lnSpc>
                <a:spcPct val="90000"/>
              </a:lnSpc>
              <a:spcBef>
                <a:spcPts val="600"/>
              </a:spcBef>
              <a:spcAft>
                <a:spcPts val="0"/>
              </a:spcAft>
              <a:buNone/>
            </a:pPr>
            <a:r>
              <a:t/>
            </a:r>
            <a:endParaRPr sz="2400">
              <a:solidFill>
                <a:srgbClr val="593470"/>
              </a:solidFill>
              <a:latin typeface="Gill Sans"/>
              <a:ea typeface="Gill Sans"/>
              <a:cs typeface="Gill Sans"/>
              <a:sym typeface="Gill Sans"/>
            </a:endParaRPr>
          </a:p>
        </p:txBody>
      </p:sp>
      <p:pic>
        <p:nvPicPr>
          <p:cNvPr id="770" name="Google Shape;770;p70"/>
          <p:cNvPicPr preferRelativeResize="0"/>
          <p:nvPr/>
        </p:nvPicPr>
        <p:blipFill rotWithShape="1">
          <a:blip r:embed="rId3">
            <a:alphaModFix/>
          </a:blip>
          <a:srcRect b="0" l="0" r="0" t="0"/>
          <a:stretch/>
        </p:blipFill>
        <p:spPr>
          <a:xfrm>
            <a:off x="211675" y="1533970"/>
            <a:ext cx="4224138" cy="1554262"/>
          </a:xfrm>
          <a:prstGeom prst="rect">
            <a:avLst/>
          </a:prstGeom>
          <a:noFill/>
          <a:ln>
            <a:noFill/>
          </a:ln>
        </p:spPr>
      </p:pic>
      <p:pic>
        <p:nvPicPr>
          <p:cNvPr id="771" name="Google Shape;771;p70"/>
          <p:cNvPicPr preferRelativeResize="0"/>
          <p:nvPr/>
        </p:nvPicPr>
        <p:blipFill rotWithShape="1">
          <a:blip r:embed="rId4">
            <a:alphaModFix/>
          </a:blip>
          <a:srcRect b="0" l="0" r="0" t="0"/>
          <a:stretch/>
        </p:blipFill>
        <p:spPr>
          <a:xfrm>
            <a:off x="4484760" y="4260715"/>
            <a:ext cx="4534373" cy="1668412"/>
          </a:xfrm>
          <a:prstGeom prst="rect">
            <a:avLst/>
          </a:prstGeom>
          <a:noFill/>
          <a:ln>
            <a:noFill/>
          </a:ln>
        </p:spPr>
      </p:pic>
      <p:graphicFrame>
        <p:nvGraphicFramePr>
          <p:cNvPr id="772" name="Google Shape;772;p70"/>
          <p:cNvGraphicFramePr/>
          <p:nvPr/>
        </p:nvGraphicFramePr>
        <p:xfrm>
          <a:off x="4571999" y="1116923"/>
          <a:ext cx="4360325" cy="2778280"/>
        </p:xfrm>
        <a:graphic>
          <a:graphicData uri="http://schemas.openxmlformats.org/drawingml/2006/chart">
            <c:chart r:id="rId5"/>
          </a:graphicData>
        </a:graphic>
      </p:graphicFrame>
      <p:graphicFrame>
        <p:nvGraphicFramePr>
          <p:cNvPr id="773" name="Google Shape;773;p70"/>
          <p:cNvGraphicFramePr/>
          <p:nvPr/>
        </p:nvGraphicFramePr>
        <p:xfrm>
          <a:off x="211675" y="3497344"/>
          <a:ext cx="4105801" cy="2670854"/>
        </p:xfrm>
        <a:graphic>
          <a:graphicData uri="http://schemas.openxmlformats.org/drawingml/2006/chart">
            <c:chart r:id="rId6"/>
          </a:graphicData>
        </a:graphic>
      </p:graphicFrame>
      <p:sp>
        <p:nvSpPr>
          <p:cNvPr id="774" name="Google Shape;774;p70"/>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775" name="Google Shape;775;p70"/>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776" name="Google Shape;776;p70"/>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71"/>
          <p:cNvSpPr txBox="1"/>
          <p:nvPr/>
        </p:nvSpPr>
        <p:spPr>
          <a:xfrm>
            <a:off x="-163629" y="765072"/>
            <a:ext cx="8317705" cy="689163"/>
          </a:xfrm>
          <a:prstGeom prst="rect">
            <a:avLst/>
          </a:prstGeom>
          <a:noFill/>
          <a:ln>
            <a:noFill/>
          </a:ln>
        </p:spPr>
        <p:txBody>
          <a:bodyPr anchorCtr="0" anchor="t" bIns="45700" lIns="91425" spcFirstLastPara="1" rIns="91425" wrap="square" tIns="45700">
            <a:normAutofit/>
          </a:bodyPr>
          <a:lstStyle/>
          <a:p>
            <a:pPr indent="0" lvl="1" marL="457200" marR="0" rtl="0" algn="l">
              <a:lnSpc>
                <a:spcPct val="90000"/>
              </a:lnSpc>
              <a:spcBef>
                <a:spcPts val="0"/>
              </a:spcBef>
              <a:spcAft>
                <a:spcPts val="0"/>
              </a:spcAft>
              <a:buNone/>
            </a:pPr>
            <a:r>
              <a:rPr b="1" i="0" lang="es-MX" sz="2400" u="none" cap="none" strike="noStrike">
                <a:solidFill>
                  <a:srgbClr val="593470"/>
                </a:solidFill>
                <a:latin typeface="Gill Sans"/>
                <a:ea typeface="Gill Sans"/>
                <a:cs typeface="Gill Sans"/>
                <a:sym typeface="Gill Sans"/>
              </a:rPr>
              <a:t>Análisis presupuestal </a:t>
            </a:r>
            <a:endParaRPr/>
          </a:p>
          <a:p>
            <a:pPr indent="0" lvl="0" marL="0" marR="0" rtl="0" algn="l">
              <a:lnSpc>
                <a:spcPct val="90000"/>
              </a:lnSpc>
              <a:spcBef>
                <a:spcPts val="600"/>
              </a:spcBef>
              <a:spcAft>
                <a:spcPts val="0"/>
              </a:spcAft>
              <a:buNone/>
            </a:pPr>
            <a:r>
              <a:t/>
            </a:r>
            <a:endParaRPr b="1" sz="2400">
              <a:solidFill>
                <a:srgbClr val="593470"/>
              </a:solidFill>
              <a:latin typeface="Gill Sans"/>
              <a:ea typeface="Gill Sans"/>
              <a:cs typeface="Gill Sans"/>
              <a:sym typeface="Gill Sans"/>
            </a:endParaRPr>
          </a:p>
          <a:p>
            <a:pPr indent="0" lvl="0" marL="0" marR="0" rtl="0" algn="l">
              <a:lnSpc>
                <a:spcPct val="90000"/>
              </a:lnSpc>
              <a:spcBef>
                <a:spcPts val="600"/>
              </a:spcBef>
              <a:spcAft>
                <a:spcPts val="0"/>
              </a:spcAft>
              <a:buNone/>
            </a:pPr>
            <a:r>
              <a:t/>
            </a:r>
            <a:endParaRPr sz="2400">
              <a:solidFill>
                <a:srgbClr val="593470"/>
              </a:solidFill>
              <a:latin typeface="Gill Sans"/>
              <a:ea typeface="Gill Sans"/>
              <a:cs typeface="Gill Sans"/>
              <a:sym typeface="Gill Sans"/>
            </a:endParaRPr>
          </a:p>
        </p:txBody>
      </p:sp>
      <p:pic>
        <p:nvPicPr>
          <p:cNvPr id="782" name="Google Shape;782;p71"/>
          <p:cNvPicPr preferRelativeResize="0"/>
          <p:nvPr/>
        </p:nvPicPr>
        <p:blipFill rotWithShape="1">
          <a:blip r:embed="rId3">
            <a:alphaModFix/>
          </a:blip>
          <a:srcRect b="0" l="0" r="0" t="0"/>
          <a:stretch/>
        </p:blipFill>
        <p:spPr>
          <a:xfrm>
            <a:off x="4847600" y="1800207"/>
            <a:ext cx="4096394" cy="1460366"/>
          </a:xfrm>
          <a:prstGeom prst="rect">
            <a:avLst/>
          </a:prstGeom>
          <a:noFill/>
          <a:ln>
            <a:noFill/>
          </a:ln>
        </p:spPr>
      </p:pic>
      <p:pic>
        <p:nvPicPr>
          <p:cNvPr id="783" name="Google Shape;783;p71"/>
          <p:cNvPicPr preferRelativeResize="0"/>
          <p:nvPr/>
        </p:nvPicPr>
        <p:blipFill rotWithShape="1">
          <a:blip r:embed="rId4">
            <a:alphaModFix/>
          </a:blip>
          <a:srcRect b="0" l="0" r="0" t="0"/>
          <a:stretch/>
        </p:blipFill>
        <p:spPr>
          <a:xfrm>
            <a:off x="572612" y="4136220"/>
            <a:ext cx="4192658" cy="1484400"/>
          </a:xfrm>
          <a:prstGeom prst="rect">
            <a:avLst/>
          </a:prstGeom>
          <a:noFill/>
          <a:ln>
            <a:noFill/>
          </a:ln>
        </p:spPr>
      </p:pic>
      <p:graphicFrame>
        <p:nvGraphicFramePr>
          <p:cNvPr id="784" name="Google Shape;784;p71"/>
          <p:cNvGraphicFramePr/>
          <p:nvPr/>
        </p:nvGraphicFramePr>
        <p:xfrm>
          <a:off x="0" y="1393020"/>
          <a:ext cx="4572000" cy="2743200"/>
        </p:xfrm>
        <a:graphic>
          <a:graphicData uri="http://schemas.openxmlformats.org/drawingml/2006/chart">
            <c:chart r:id="rId5"/>
          </a:graphicData>
        </a:graphic>
      </p:graphicFrame>
      <p:graphicFrame>
        <p:nvGraphicFramePr>
          <p:cNvPr id="785" name="Google Shape;785;p71"/>
          <p:cNvGraphicFramePr/>
          <p:nvPr/>
        </p:nvGraphicFramePr>
        <p:xfrm>
          <a:off x="4847600" y="3778734"/>
          <a:ext cx="4096394" cy="2513346"/>
        </p:xfrm>
        <a:graphic>
          <a:graphicData uri="http://schemas.openxmlformats.org/drawingml/2006/chart">
            <c:chart r:id="rId6"/>
          </a:graphicData>
        </a:graphic>
      </p:graphicFrame>
      <p:sp>
        <p:nvSpPr>
          <p:cNvPr id="786" name="Google Shape;786;p71"/>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787" name="Google Shape;787;p71"/>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788" name="Google Shape;788;p71"/>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2" name="Shape 792"/>
        <p:cNvGrpSpPr/>
        <p:nvPr/>
      </p:nvGrpSpPr>
      <p:grpSpPr>
        <a:xfrm>
          <a:off x="0" y="0"/>
          <a:ext cx="0" cy="0"/>
          <a:chOff x="0" y="0"/>
          <a:chExt cx="0" cy="0"/>
        </a:xfrm>
      </p:grpSpPr>
      <p:sp>
        <p:nvSpPr>
          <p:cNvPr id="793" name="Google Shape;793;p72"/>
          <p:cNvSpPr txBox="1"/>
          <p:nvPr/>
        </p:nvSpPr>
        <p:spPr>
          <a:xfrm>
            <a:off x="-388712" y="694262"/>
            <a:ext cx="8317705" cy="675441"/>
          </a:xfrm>
          <a:prstGeom prst="rect">
            <a:avLst/>
          </a:prstGeom>
          <a:noFill/>
          <a:ln>
            <a:noFill/>
          </a:ln>
        </p:spPr>
        <p:txBody>
          <a:bodyPr anchorCtr="0" anchor="t" bIns="45700" lIns="91425" spcFirstLastPara="1" rIns="91425" wrap="square" tIns="45700">
            <a:normAutofit/>
          </a:bodyPr>
          <a:lstStyle/>
          <a:p>
            <a:pPr indent="0" lvl="1" marL="457200" marR="0" rtl="0" algn="l">
              <a:lnSpc>
                <a:spcPct val="90000"/>
              </a:lnSpc>
              <a:spcBef>
                <a:spcPts val="0"/>
              </a:spcBef>
              <a:spcAft>
                <a:spcPts val="0"/>
              </a:spcAft>
              <a:buNone/>
            </a:pPr>
            <a:r>
              <a:rPr b="1" i="0" lang="es-MX" sz="2400" u="none" cap="none" strike="noStrike">
                <a:solidFill>
                  <a:srgbClr val="593470"/>
                </a:solidFill>
                <a:latin typeface="Gill Sans"/>
                <a:ea typeface="Gill Sans"/>
                <a:cs typeface="Gill Sans"/>
                <a:sym typeface="Gill Sans"/>
              </a:rPr>
              <a:t>Distribución presupuestal</a:t>
            </a:r>
            <a:endParaRPr/>
          </a:p>
          <a:p>
            <a:pPr indent="0" lvl="0" marL="0" marR="0" rtl="0" algn="l">
              <a:lnSpc>
                <a:spcPct val="90000"/>
              </a:lnSpc>
              <a:spcBef>
                <a:spcPts val="600"/>
              </a:spcBef>
              <a:spcAft>
                <a:spcPts val="0"/>
              </a:spcAft>
              <a:buNone/>
            </a:pPr>
            <a:r>
              <a:t/>
            </a:r>
            <a:endParaRPr b="1" sz="2400">
              <a:solidFill>
                <a:srgbClr val="593470"/>
              </a:solidFill>
              <a:latin typeface="Gill Sans"/>
              <a:ea typeface="Gill Sans"/>
              <a:cs typeface="Gill Sans"/>
              <a:sym typeface="Gill Sans"/>
            </a:endParaRPr>
          </a:p>
          <a:p>
            <a:pPr indent="0" lvl="0" marL="0" marR="0" rtl="0" algn="l">
              <a:lnSpc>
                <a:spcPct val="90000"/>
              </a:lnSpc>
              <a:spcBef>
                <a:spcPts val="600"/>
              </a:spcBef>
              <a:spcAft>
                <a:spcPts val="0"/>
              </a:spcAft>
              <a:buNone/>
            </a:pPr>
            <a:r>
              <a:t/>
            </a:r>
            <a:endParaRPr sz="2400">
              <a:solidFill>
                <a:srgbClr val="593470"/>
              </a:solidFill>
              <a:latin typeface="Gill Sans"/>
              <a:ea typeface="Gill Sans"/>
              <a:cs typeface="Gill Sans"/>
              <a:sym typeface="Gill Sans"/>
            </a:endParaRPr>
          </a:p>
        </p:txBody>
      </p:sp>
      <p:sp>
        <p:nvSpPr>
          <p:cNvPr id="794" name="Google Shape;794;p72"/>
          <p:cNvSpPr txBox="1"/>
          <p:nvPr/>
        </p:nvSpPr>
        <p:spPr>
          <a:xfrm>
            <a:off x="2393004" y="3244334"/>
            <a:ext cx="478600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pic>
        <p:nvPicPr>
          <p:cNvPr id="795" name="Google Shape;795;p72"/>
          <p:cNvPicPr preferRelativeResize="0"/>
          <p:nvPr/>
        </p:nvPicPr>
        <p:blipFill rotWithShape="1">
          <a:blip r:embed="rId3">
            <a:alphaModFix/>
          </a:blip>
          <a:srcRect b="0" l="0" r="0" t="0"/>
          <a:stretch/>
        </p:blipFill>
        <p:spPr>
          <a:xfrm>
            <a:off x="4406181" y="1409089"/>
            <a:ext cx="3963597" cy="2077441"/>
          </a:xfrm>
          <a:prstGeom prst="rect">
            <a:avLst/>
          </a:prstGeom>
          <a:noFill/>
          <a:ln>
            <a:noFill/>
          </a:ln>
        </p:spPr>
      </p:pic>
      <p:pic>
        <p:nvPicPr>
          <p:cNvPr id="796" name="Google Shape;796;p72"/>
          <p:cNvPicPr preferRelativeResize="0"/>
          <p:nvPr/>
        </p:nvPicPr>
        <p:blipFill rotWithShape="1">
          <a:blip r:embed="rId4">
            <a:alphaModFix/>
          </a:blip>
          <a:srcRect b="0" l="0" r="0" t="0"/>
          <a:stretch/>
        </p:blipFill>
        <p:spPr>
          <a:xfrm>
            <a:off x="697361" y="1369703"/>
            <a:ext cx="3746042" cy="1978722"/>
          </a:xfrm>
          <a:prstGeom prst="rect">
            <a:avLst/>
          </a:prstGeom>
          <a:noFill/>
          <a:ln>
            <a:noFill/>
          </a:ln>
        </p:spPr>
      </p:pic>
      <p:pic>
        <p:nvPicPr>
          <p:cNvPr id="797" name="Google Shape;797;p72"/>
          <p:cNvPicPr preferRelativeResize="0"/>
          <p:nvPr/>
        </p:nvPicPr>
        <p:blipFill rotWithShape="1">
          <a:blip r:embed="rId5">
            <a:alphaModFix/>
          </a:blip>
          <a:srcRect b="0" l="0" r="0" t="0"/>
          <a:stretch/>
        </p:blipFill>
        <p:spPr>
          <a:xfrm>
            <a:off x="4063576" y="3718765"/>
            <a:ext cx="4186966" cy="2216351"/>
          </a:xfrm>
          <a:prstGeom prst="rect">
            <a:avLst/>
          </a:prstGeom>
          <a:noFill/>
          <a:ln>
            <a:noFill/>
          </a:ln>
        </p:spPr>
      </p:pic>
      <p:pic>
        <p:nvPicPr>
          <p:cNvPr id="798" name="Google Shape;798;p72"/>
          <p:cNvPicPr preferRelativeResize="0"/>
          <p:nvPr/>
        </p:nvPicPr>
        <p:blipFill rotWithShape="1">
          <a:blip r:embed="rId6">
            <a:alphaModFix/>
          </a:blip>
          <a:srcRect b="0" l="0" r="0" t="0"/>
          <a:stretch/>
        </p:blipFill>
        <p:spPr>
          <a:xfrm>
            <a:off x="46197" y="3630020"/>
            <a:ext cx="4570420" cy="2395248"/>
          </a:xfrm>
          <a:prstGeom prst="rect">
            <a:avLst/>
          </a:prstGeom>
          <a:noFill/>
          <a:ln>
            <a:noFill/>
          </a:ln>
        </p:spPr>
      </p:pic>
      <p:sp>
        <p:nvSpPr>
          <p:cNvPr id="799" name="Google Shape;799;p72"/>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800" name="Google Shape;800;p72"/>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801" name="Google Shape;801;p72"/>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5" name="Shape 805"/>
        <p:cNvGrpSpPr/>
        <p:nvPr/>
      </p:nvGrpSpPr>
      <p:grpSpPr>
        <a:xfrm>
          <a:off x="0" y="0"/>
          <a:ext cx="0" cy="0"/>
          <a:chOff x="0" y="0"/>
          <a:chExt cx="0" cy="0"/>
        </a:xfrm>
      </p:grpSpPr>
      <p:sp>
        <p:nvSpPr>
          <p:cNvPr id="806" name="Google Shape;806;p73"/>
          <p:cNvSpPr txBox="1"/>
          <p:nvPr/>
        </p:nvSpPr>
        <p:spPr>
          <a:xfrm>
            <a:off x="2393004" y="3244334"/>
            <a:ext cx="478600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807" name="Google Shape;807;p73"/>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808" name="Google Shape;808;p73"/>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809" name="Google Shape;809;p73"/>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810" name="Google Shape;810;p73"/>
          <p:cNvSpPr txBox="1"/>
          <p:nvPr/>
        </p:nvSpPr>
        <p:spPr>
          <a:xfrm>
            <a:off x="136620" y="847705"/>
            <a:ext cx="478600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2400">
                <a:solidFill>
                  <a:srgbClr val="593470"/>
                </a:solidFill>
                <a:latin typeface="Gill Sans"/>
                <a:ea typeface="Gill Sans"/>
                <a:cs typeface="Gill Sans"/>
                <a:sym typeface="Gill Sans"/>
              </a:rPr>
              <a:t>Contratos Vigentes (Anuales)</a:t>
            </a:r>
            <a:endParaRPr/>
          </a:p>
        </p:txBody>
      </p:sp>
      <p:graphicFrame>
        <p:nvGraphicFramePr>
          <p:cNvPr id="811" name="Google Shape;811;p73"/>
          <p:cNvGraphicFramePr/>
          <p:nvPr/>
        </p:nvGraphicFramePr>
        <p:xfrm>
          <a:off x="136620" y="1628161"/>
          <a:ext cx="8870755" cy="4210755"/>
        </p:xfrm>
        <a:graphic>
          <a:graphicData uri="http://schemas.openxmlformats.org/presentationml/2006/ole">
            <mc:AlternateContent>
              <mc:Choice Requires="v">
                <p:oleObj r:id="rId4" imgH="4210755" imgW="8870755" progId="Excel.Sheet.12" spid="_x0000_s1">
                  <p:embed/>
                </p:oleObj>
              </mc:Choice>
              <mc:Fallback>
                <p:oleObj r:id="rId5" imgH="4210755" imgW="8870755" progId="Excel.Sheet.12">
                  <p:embed/>
                  <p:pic>
                    <p:nvPicPr>
                      <p:cNvPr id="811" name="Google Shape;811;p73"/>
                      <p:cNvPicPr preferRelativeResize="0"/>
                      <p:nvPr/>
                    </p:nvPicPr>
                    <p:blipFill rotWithShape="1">
                      <a:blip r:embed="rId6">
                        <a:alphaModFix/>
                      </a:blip>
                      <a:srcRect b="0" l="0" r="0" t="0"/>
                      <a:stretch/>
                    </p:blipFill>
                    <p:spPr>
                      <a:xfrm>
                        <a:off x="136620" y="1628161"/>
                        <a:ext cx="8870755" cy="4210755"/>
                      </a:xfrm>
                      <a:prstGeom prst="rect">
                        <a:avLst/>
                      </a:prstGeom>
                      <a:noFill/>
                      <a:ln>
                        <a:noFill/>
                      </a:ln>
                    </p:spPr>
                  </p:pic>
                </p:oleObj>
              </mc:Fallback>
            </mc:AlternateContent>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5" name="Shape 815"/>
        <p:cNvGrpSpPr/>
        <p:nvPr/>
      </p:nvGrpSpPr>
      <p:grpSpPr>
        <a:xfrm>
          <a:off x="0" y="0"/>
          <a:ext cx="0" cy="0"/>
          <a:chOff x="0" y="0"/>
          <a:chExt cx="0" cy="0"/>
        </a:xfrm>
      </p:grpSpPr>
      <p:sp>
        <p:nvSpPr>
          <p:cNvPr id="816" name="Google Shape;816;p74"/>
          <p:cNvSpPr txBox="1"/>
          <p:nvPr/>
        </p:nvSpPr>
        <p:spPr>
          <a:xfrm>
            <a:off x="2393004" y="3244334"/>
            <a:ext cx="478600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817" name="Google Shape;817;p74"/>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818" name="Google Shape;818;p74"/>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819" name="Google Shape;819;p74"/>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820" name="Google Shape;820;p74"/>
          <p:cNvSpPr txBox="1"/>
          <p:nvPr/>
        </p:nvSpPr>
        <p:spPr>
          <a:xfrm>
            <a:off x="130629" y="754742"/>
            <a:ext cx="4441371"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2400">
                <a:solidFill>
                  <a:srgbClr val="593470"/>
                </a:solidFill>
                <a:latin typeface="Gill Sans"/>
                <a:ea typeface="Gill Sans"/>
                <a:cs typeface="Gill Sans"/>
                <a:sym typeface="Gill Sans"/>
              </a:rPr>
              <a:t>Contratos Vigentes (Anuales)</a:t>
            </a:r>
            <a:endParaRPr/>
          </a:p>
        </p:txBody>
      </p:sp>
      <p:graphicFrame>
        <p:nvGraphicFramePr>
          <p:cNvPr id="821" name="Google Shape;821;p74"/>
          <p:cNvGraphicFramePr/>
          <p:nvPr/>
        </p:nvGraphicFramePr>
        <p:xfrm>
          <a:off x="130628" y="1241455"/>
          <a:ext cx="8389257" cy="5229579"/>
        </p:xfrm>
        <a:graphic>
          <a:graphicData uri="http://schemas.openxmlformats.org/presentationml/2006/ole">
            <mc:AlternateContent>
              <mc:Choice Requires="v">
                <p:oleObj r:id="rId4" imgH="5229579" imgW="8389257" progId="Excel.Sheet.12" spid="_x0000_s1">
                  <p:embed/>
                </p:oleObj>
              </mc:Choice>
              <mc:Fallback>
                <p:oleObj r:id="rId5" imgH="5229579" imgW="8389257" progId="Excel.Sheet.12">
                  <p:embed/>
                  <p:pic>
                    <p:nvPicPr>
                      <p:cNvPr id="821" name="Google Shape;821;p74"/>
                      <p:cNvPicPr preferRelativeResize="0"/>
                      <p:nvPr/>
                    </p:nvPicPr>
                    <p:blipFill rotWithShape="1">
                      <a:blip r:embed="rId6">
                        <a:alphaModFix/>
                      </a:blip>
                      <a:srcRect b="0" l="0" r="0" t="0"/>
                      <a:stretch/>
                    </p:blipFill>
                    <p:spPr>
                      <a:xfrm>
                        <a:off x="130628" y="1241455"/>
                        <a:ext cx="8389257" cy="5229579"/>
                      </a:xfrm>
                      <a:prstGeom prst="rect">
                        <a:avLst/>
                      </a:prstGeom>
                      <a:noFill/>
                      <a:ln>
                        <a:noFill/>
                      </a:ln>
                    </p:spPr>
                  </p:pic>
                </p:oleObj>
              </mc:Fallback>
            </mc:AlternateContent>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5" name="Shape 825"/>
        <p:cNvGrpSpPr/>
        <p:nvPr/>
      </p:nvGrpSpPr>
      <p:grpSpPr>
        <a:xfrm>
          <a:off x="0" y="0"/>
          <a:ext cx="0" cy="0"/>
          <a:chOff x="0" y="0"/>
          <a:chExt cx="0" cy="0"/>
        </a:xfrm>
      </p:grpSpPr>
      <p:sp>
        <p:nvSpPr>
          <p:cNvPr id="826" name="Google Shape;826;p75"/>
          <p:cNvSpPr txBox="1"/>
          <p:nvPr/>
        </p:nvSpPr>
        <p:spPr>
          <a:xfrm>
            <a:off x="2393004" y="3244334"/>
            <a:ext cx="478600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827" name="Google Shape;827;p75"/>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828" name="Google Shape;828;p75"/>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829" name="Google Shape;829;p75"/>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830" name="Google Shape;830;p75"/>
          <p:cNvSpPr txBox="1"/>
          <p:nvPr/>
        </p:nvSpPr>
        <p:spPr>
          <a:xfrm>
            <a:off x="130629" y="754742"/>
            <a:ext cx="499291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2400">
                <a:solidFill>
                  <a:srgbClr val="593470"/>
                </a:solidFill>
                <a:latin typeface="Gill Sans"/>
                <a:ea typeface="Gill Sans"/>
                <a:cs typeface="Gill Sans"/>
                <a:sym typeface="Gill Sans"/>
              </a:rPr>
              <a:t>Contratos Vigentes (Bianuales)</a:t>
            </a:r>
            <a:endParaRPr/>
          </a:p>
        </p:txBody>
      </p:sp>
      <p:graphicFrame>
        <p:nvGraphicFramePr>
          <p:cNvPr id="831" name="Google Shape;831;p75"/>
          <p:cNvGraphicFramePr/>
          <p:nvPr/>
        </p:nvGraphicFramePr>
        <p:xfrm>
          <a:off x="185940" y="1274073"/>
          <a:ext cx="8772116" cy="4944783"/>
        </p:xfrm>
        <a:graphic>
          <a:graphicData uri="http://schemas.openxmlformats.org/presentationml/2006/ole">
            <mc:AlternateContent>
              <mc:Choice Requires="v">
                <p:oleObj r:id="rId4" imgH="4944783" imgW="8772116" progId="Excel.Sheet.12" spid="_x0000_s1">
                  <p:embed/>
                </p:oleObj>
              </mc:Choice>
              <mc:Fallback>
                <p:oleObj r:id="rId5" imgH="4944783" imgW="8772116" progId="Excel.Sheet.12">
                  <p:embed/>
                  <p:pic>
                    <p:nvPicPr>
                      <p:cNvPr id="831" name="Google Shape;831;p75"/>
                      <p:cNvPicPr preferRelativeResize="0"/>
                      <p:nvPr/>
                    </p:nvPicPr>
                    <p:blipFill rotWithShape="1">
                      <a:blip r:embed="rId6">
                        <a:alphaModFix/>
                      </a:blip>
                      <a:srcRect b="0" l="0" r="0" t="0"/>
                      <a:stretch/>
                    </p:blipFill>
                    <p:spPr>
                      <a:xfrm>
                        <a:off x="185940" y="1274073"/>
                        <a:ext cx="8772116" cy="4944783"/>
                      </a:xfrm>
                      <a:prstGeom prst="rect">
                        <a:avLst/>
                      </a:prstGeom>
                      <a:noFill/>
                      <a:ln>
                        <a:noFill/>
                      </a:ln>
                    </p:spPr>
                  </p:pic>
                </p:oleObj>
              </mc:Fallback>
            </mc:AlternateContent>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5" name="Shape 835"/>
        <p:cNvGrpSpPr/>
        <p:nvPr/>
      </p:nvGrpSpPr>
      <p:grpSpPr>
        <a:xfrm>
          <a:off x="0" y="0"/>
          <a:ext cx="0" cy="0"/>
          <a:chOff x="0" y="0"/>
          <a:chExt cx="0" cy="0"/>
        </a:xfrm>
      </p:grpSpPr>
      <p:sp>
        <p:nvSpPr>
          <p:cNvPr id="836" name="Google Shape;836;p76"/>
          <p:cNvSpPr txBox="1"/>
          <p:nvPr/>
        </p:nvSpPr>
        <p:spPr>
          <a:xfrm>
            <a:off x="2393004" y="3244334"/>
            <a:ext cx="478600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837" name="Google Shape;837;p76"/>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838" name="Google Shape;838;p76"/>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839" name="Google Shape;839;p76"/>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840" name="Google Shape;840;p76"/>
          <p:cNvSpPr txBox="1"/>
          <p:nvPr/>
        </p:nvSpPr>
        <p:spPr>
          <a:xfrm>
            <a:off x="130629" y="754742"/>
            <a:ext cx="499291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2400">
                <a:solidFill>
                  <a:srgbClr val="593470"/>
                </a:solidFill>
                <a:latin typeface="Gill Sans"/>
                <a:ea typeface="Gill Sans"/>
                <a:cs typeface="Gill Sans"/>
                <a:sym typeface="Gill Sans"/>
              </a:rPr>
              <a:t>Contratos Vigentes (Bianuales)</a:t>
            </a:r>
            <a:endParaRPr/>
          </a:p>
        </p:txBody>
      </p:sp>
      <p:graphicFrame>
        <p:nvGraphicFramePr>
          <p:cNvPr id="841" name="Google Shape;841;p76"/>
          <p:cNvGraphicFramePr/>
          <p:nvPr/>
        </p:nvGraphicFramePr>
        <p:xfrm>
          <a:off x="382161" y="1361675"/>
          <a:ext cx="8379673" cy="4741583"/>
        </p:xfrm>
        <a:graphic>
          <a:graphicData uri="http://schemas.openxmlformats.org/presentationml/2006/ole">
            <mc:AlternateContent>
              <mc:Choice Requires="v">
                <p:oleObj r:id="rId4" imgH="4741583" imgW="8379673" progId="Excel.Sheet.12" spid="_x0000_s1">
                  <p:embed/>
                </p:oleObj>
              </mc:Choice>
              <mc:Fallback>
                <p:oleObj r:id="rId5" imgH="4741583" imgW="8379673" progId="Excel.Sheet.12">
                  <p:embed/>
                  <p:pic>
                    <p:nvPicPr>
                      <p:cNvPr id="841" name="Google Shape;841;p76"/>
                      <p:cNvPicPr preferRelativeResize="0"/>
                      <p:nvPr/>
                    </p:nvPicPr>
                    <p:blipFill rotWithShape="1">
                      <a:blip r:embed="rId6">
                        <a:alphaModFix/>
                      </a:blip>
                      <a:srcRect b="0" l="0" r="0" t="0"/>
                      <a:stretch/>
                    </p:blipFill>
                    <p:spPr>
                      <a:xfrm>
                        <a:off x="382161" y="1361675"/>
                        <a:ext cx="8379673" cy="4741583"/>
                      </a:xfrm>
                      <a:prstGeom prst="rect">
                        <a:avLst/>
                      </a:prstGeom>
                      <a:noFill/>
                      <a:ln>
                        <a:noFill/>
                      </a:ln>
                    </p:spPr>
                  </p:pic>
                </p:oleObj>
              </mc:Fallback>
            </mc:AlternateContent>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77"/>
          <p:cNvSpPr txBox="1"/>
          <p:nvPr/>
        </p:nvSpPr>
        <p:spPr>
          <a:xfrm>
            <a:off x="-304305" y="732399"/>
            <a:ext cx="8317705" cy="675441"/>
          </a:xfrm>
          <a:prstGeom prst="rect">
            <a:avLst/>
          </a:prstGeom>
          <a:noFill/>
          <a:ln>
            <a:noFill/>
          </a:ln>
        </p:spPr>
        <p:txBody>
          <a:bodyPr anchorCtr="0" anchor="t" bIns="45700" lIns="91425" spcFirstLastPara="1" rIns="91425" wrap="square" tIns="45700">
            <a:normAutofit/>
          </a:bodyPr>
          <a:lstStyle/>
          <a:p>
            <a:pPr indent="0" lvl="1" marL="457200" marR="0" rtl="0" algn="l">
              <a:lnSpc>
                <a:spcPct val="90000"/>
              </a:lnSpc>
              <a:spcBef>
                <a:spcPts val="0"/>
              </a:spcBef>
              <a:spcAft>
                <a:spcPts val="0"/>
              </a:spcAft>
              <a:buNone/>
            </a:pPr>
            <a:r>
              <a:rPr b="1" i="0" lang="es-MX" sz="2400" u="none" cap="none" strike="noStrike">
                <a:solidFill>
                  <a:srgbClr val="593470"/>
                </a:solidFill>
                <a:latin typeface="Gill Sans"/>
                <a:ea typeface="Gill Sans"/>
                <a:cs typeface="Gill Sans"/>
                <a:sym typeface="Gill Sans"/>
              </a:rPr>
              <a:t>Reembolsos</a:t>
            </a:r>
            <a:endParaRPr/>
          </a:p>
          <a:p>
            <a:pPr indent="0" lvl="0" marL="0" marR="0" rtl="0" algn="l">
              <a:lnSpc>
                <a:spcPct val="90000"/>
              </a:lnSpc>
              <a:spcBef>
                <a:spcPts val="600"/>
              </a:spcBef>
              <a:spcAft>
                <a:spcPts val="0"/>
              </a:spcAft>
              <a:buNone/>
            </a:pPr>
            <a:r>
              <a:t/>
            </a:r>
            <a:endParaRPr b="1" sz="2400">
              <a:solidFill>
                <a:srgbClr val="593470"/>
              </a:solidFill>
              <a:latin typeface="Gill Sans"/>
              <a:ea typeface="Gill Sans"/>
              <a:cs typeface="Gill Sans"/>
              <a:sym typeface="Gill Sans"/>
            </a:endParaRPr>
          </a:p>
          <a:p>
            <a:pPr indent="0" lvl="0" marL="0" marR="0" rtl="0" algn="l">
              <a:lnSpc>
                <a:spcPct val="90000"/>
              </a:lnSpc>
              <a:spcBef>
                <a:spcPts val="600"/>
              </a:spcBef>
              <a:spcAft>
                <a:spcPts val="0"/>
              </a:spcAft>
              <a:buNone/>
            </a:pPr>
            <a:r>
              <a:t/>
            </a:r>
            <a:endParaRPr sz="2400">
              <a:solidFill>
                <a:srgbClr val="593470"/>
              </a:solidFill>
              <a:latin typeface="Gill Sans"/>
              <a:ea typeface="Gill Sans"/>
              <a:cs typeface="Gill Sans"/>
              <a:sym typeface="Gill Sans"/>
            </a:endParaRPr>
          </a:p>
        </p:txBody>
      </p:sp>
      <p:graphicFrame>
        <p:nvGraphicFramePr>
          <p:cNvPr id="847" name="Google Shape;847;p77"/>
          <p:cNvGraphicFramePr/>
          <p:nvPr/>
        </p:nvGraphicFramePr>
        <p:xfrm>
          <a:off x="3780069" y="732399"/>
          <a:ext cx="3000000" cy="3000000"/>
        </p:xfrm>
        <a:graphic>
          <a:graphicData uri="http://schemas.openxmlformats.org/drawingml/2006/table">
            <a:tbl>
              <a:tblPr firstRow="1">
                <a:noFill/>
                <a:tableStyleId>{85272D34-FB2A-4131-A5D7-9771F15D9AB8}</a:tableStyleId>
              </a:tblPr>
              <a:tblGrid>
                <a:gridCol w="1126475"/>
                <a:gridCol w="947725"/>
                <a:gridCol w="1097925"/>
                <a:gridCol w="942250"/>
                <a:gridCol w="1126275"/>
              </a:tblGrid>
              <a:tr h="304650">
                <a:tc gridSpan="5">
                  <a:txBody>
                    <a:bodyPr/>
                    <a:lstStyle/>
                    <a:p>
                      <a:pPr indent="0" lvl="0" marL="0" marR="0" rtl="0" algn="ctr">
                        <a:spcBef>
                          <a:spcPts val="0"/>
                        </a:spcBef>
                        <a:spcAft>
                          <a:spcPts val="0"/>
                        </a:spcAft>
                        <a:buNone/>
                      </a:pPr>
                      <a:r>
                        <a:rPr lang="es-MX" sz="1100">
                          <a:latin typeface="Gill Sans"/>
                          <a:ea typeface="Gill Sans"/>
                          <a:cs typeface="Gill Sans"/>
                          <a:sym typeface="Gill Sans"/>
                        </a:rPr>
                        <a:t>Comportamiento del Reembolsos</a:t>
                      </a:r>
                      <a:endParaRPr sz="1100">
                        <a:latin typeface="Gill Sans"/>
                        <a:ea typeface="Gill Sans"/>
                        <a:cs typeface="Gill Sans"/>
                        <a:sym typeface="Gill Sans"/>
                      </a:endParaRPr>
                    </a:p>
                  </a:txBody>
                  <a:tcPr marT="34300" marB="34300" marR="68575" marL="137150" anchor="ctr"/>
                </a:tc>
                <a:tc hMerge="1"/>
                <a:tc hMerge="1"/>
                <a:tc hMerge="1"/>
                <a:tc hMerge="1"/>
              </a:tr>
              <a:tr h="304650">
                <a:tc>
                  <a:txBody>
                    <a:bodyPr/>
                    <a:lstStyle/>
                    <a:p>
                      <a:pPr indent="0" lvl="0" marL="0" marR="0" rtl="0" algn="l">
                        <a:spcBef>
                          <a:spcPts val="0"/>
                        </a:spcBef>
                        <a:spcAft>
                          <a:spcPts val="0"/>
                        </a:spcAft>
                        <a:buNone/>
                      </a:pPr>
                      <a:r>
                        <a:rPr b="1" lang="es-MX" sz="1100">
                          <a:solidFill>
                            <a:srgbClr val="002060"/>
                          </a:solidFill>
                          <a:latin typeface="Gill Sans"/>
                          <a:ea typeface="Gill Sans"/>
                          <a:cs typeface="Gill Sans"/>
                          <a:sym typeface="Gill Sans"/>
                        </a:rPr>
                        <a:t>No. de pagos</a:t>
                      </a:r>
                      <a:endParaRPr b="1"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t/>
                      </a:r>
                      <a:endParaRPr sz="1100">
                        <a:solidFill>
                          <a:srgbClr val="002060"/>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b="1" lang="es-MX" sz="1100" u="none" strike="noStrike">
                          <a:solidFill>
                            <a:srgbClr val="292733"/>
                          </a:solidFill>
                          <a:latin typeface="Gill Sans"/>
                          <a:ea typeface="Gill Sans"/>
                          <a:cs typeface="Gill Sans"/>
                          <a:sym typeface="Gill Sans"/>
                        </a:rPr>
                        <a:t>3903</a:t>
                      </a:r>
                      <a:endParaRPr b="1" i="0" sz="1100" u="none" strike="noStrike">
                        <a:solidFill>
                          <a:srgbClr val="292733"/>
                        </a:solidFill>
                        <a:latin typeface="Gill Sans"/>
                        <a:ea typeface="Gill Sans"/>
                        <a:cs typeface="Gill Sans"/>
                        <a:sym typeface="Gill Sans"/>
                      </a:endParaRPr>
                    </a:p>
                  </a:txBody>
                  <a:tcPr marT="7625" marB="0" marR="7625" marL="7625" anchor="b"/>
                </a:tc>
                <a:tc>
                  <a:txBody>
                    <a:bodyPr/>
                    <a:lstStyle/>
                    <a:p>
                      <a:pPr indent="0" lvl="0" marL="0" marR="0" rtl="0" algn="ctr">
                        <a:spcBef>
                          <a:spcPts val="0"/>
                        </a:spcBef>
                        <a:spcAft>
                          <a:spcPts val="0"/>
                        </a:spcAft>
                        <a:buNone/>
                      </a:pPr>
                      <a:r>
                        <a:t/>
                      </a:r>
                      <a:endParaRPr b="1" sz="1100">
                        <a:solidFill>
                          <a:srgbClr val="292733"/>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t/>
                      </a:r>
                      <a:endParaRPr sz="1100">
                        <a:solidFill>
                          <a:srgbClr val="002060"/>
                        </a:solidFill>
                        <a:latin typeface="Gill Sans"/>
                        <a:ea typeface="Gill Sans"/>
                        <a:cs typeface="Gill Sans"/>
                        <a:sym typeface="Gill Sans"/>
                      </a:endParaRPr>
                    </a:p>
                  </a:txBody>
                  <a:tcPr marT="34300" marB="34300" marR="68575" marL="68575" anchor="ctr"/>
                </a:tc>
              </a:tr>
              <a:tr h="250500">
                <a:tc>
                  <a:txBody>
                    <a:bodyPr/>
                    <a:lstStyle/>
                    <a:p>
                      <a:pPr indent="0" lvl="0" marL="0" marR="0" rtl="0" algn="l">
                        <a:spcBef>
                          <a:spcPts val="0"/>
                        </a:spcBef>
                        <a:spcAft>
                          <a:spcPts val="0"/>
                        </a:spcAft>
                        <a:buNone/>
                      </a:pPr>
                      <a:r>
                        <a:rPr b="1" lang="es-MX" sz="1100">
                          <a:solidFill>
                            <a:srgbClr val="002060"/>
                          </a:solidFill>
                          <a:latin typeface="Gill Sans"/>
                          <a:ea typeface="Gill Sans"/>
                          <a:cs typeface="Gill Sans"/>
                          <a:sym typeface="Gill Sans"/>
                        </a:rPr>
                        <a:t>MES</a:t>
                      </a:r>
                      <a:endParaRPr b="1"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lang="es-MX" sz="1100">
                          <a:solidFill>
                            <a:srgbClr val="002060"/>
                          </a:solidFill>
                          <a:latin typeface="Gill Sans"/>
                          <a:ea typeface="Gill Sans"/>
                          <a:cs typeface="Gill Sans"/>
                          <a:sym typeface="Gill Sans"/>
                        </a:rPr>
                        <a:t>2019</a:t>
                      </a:r>
                      <a:endParaRPr sz="1100">
                        <a:solidFill>
                          <a:srgbClr val="002060"/>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lang="es-MX" sz="1100">
                          <a:solidFill>
                            <a:srgbClr val="002060"/>
                          </a:solidFill>
                          <a:latin typeface="Gill Sans"/>
                          <a:ea typeface="Gill Sans"/>
                          <a:cs typeface="Gill Sans"/>
                          <a:sym typeface="Gill Sans"/>
                        </a:rPr>
                        <a:t>2020</a:t>
                      </a:r>
                      <a:endParaRPr sz="1100">
                        <a:solidFill>
                          <a:srgbClr val="002060"/>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lang="es-MX" sz="1100">
                          <a:solidFill>
                            <a:srgbClr val="002060"/>
                          </a:solidFill>
                          <a:latin typeface="Gill Sans"/>
                          <a:ea typeface="Gill Sans"/>
                          <a:cs typeface="Gill Sans"/>
                          <a:sym typeface="Gill Sans"/>
                        </a:rPr>
                        <a:t>2021</a:t>
                      </a:r>
                      <a:endParaRPr sz="1100">
                        <a:solidFill>
                          <a:srgbClr val="002060"/>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lang="es-MX" sz="1100">
                          <a:solidFill>
                            <a:srgbClr val="002060"/>
                          </a:solidFill>
                          <a:latin typeface="Gill Sans"/>
                          <a:ea typeface="Gill Sans"/>
                          <a:cs typeface="Gill Sans"/>
                          <a:sym typeface="Gill Sans"/>
                        </a:rPr>
                        <a:t>Total</a:t>
                      </a:r>
                      <a:endParaRPr sz="1100">
                        <a:solidFill>
                          <a:srgbClr val="002060"/>
                        </a:solidFill>
                        <a:latin typeface="Gill Sans"/>
                        <a:ea typeface="Gill Sans"/>
                        <a:cs typeface="Gill Sans"/>
                        <a:sym typeface="Gill Sans"/>
                      </a:endParaRPr>
                    </a:p>
                  </a:txBody>
                  <a:tcPr marT="34300" marB="34300" marR="68575" marL="68575" anchor="ctr"/>
                </a:tc>
              </a:tr>
              <a:tr h="304650">
                <a:tc>
                  <a:txBody>
                    <a:bodyPr/>
                    <a:lstStyle/>
                    <a:p>
                      <a:pPr indent="0" lvl="0" marL="0" marR="0" rtl="0" algn="l">
                        <a:spcBef>
                          <a:spcPts val="0"/>
                        </a:spcBef>
                        <a:spcAft>
                          <a:spcPts val="0"/>
                        </a:spcAft>
                        <a:buNone/>
                      </a:pPr>
                      <a:r>
                        <a:rPr lang="es-MX" sz="1100">
                          <a:solidFill>
                            <a:srgbClr val="002060"/>
                          </a:solidFill>
                          <a:latin typeface="Gill Sans"/>
                          <a:ea typeface="Gill Sans"/>
                          <a:cs typeface="Gill Sans"/>
                          <a:sym typeface="Gill Sans"/>
                        </a:rPr>
                        <a:t>ENERO</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t/>
                      </a:r>
                      <a:endParaRPr sz="11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l">
                        <a:spcBef>
                          <a:spcPts val="0"/>
                        </a:spcBef>
                        <a:spcAft>
                          <a:spcPts val="0"/>
                        </a:spcAft>
                        <a:buNone/>
                      </a:pPr>
                      <a:r>
                        <a:rPr b="0" lang="es-MX" sz="1100" u="none" strike="noStrike">
                          <a:solidFill>
                            <a:srgbClr val="000000"/>
                          </a:solidFill>
                          <a:latin typeface="Gill Sans"/>
                          <a:ea typeface="Gill Sans"/>
                          <a:cs typeface="Gill Sans"/>
                          <a:sym typeface="Gill Sans"/>
                        </a:rPr>
                        <a:t> $     934,336.13 </a:t>
                      </a:r>
                      <a:endParaRPr b="0" i="0" sz="1100" u="none" strike="noStrike">
                        <a:solidFill>
                          <a:srgbClr val="000000"/>
                        </a:solidFill>
                        <a:latin typeface="Gill Sans"/>
                        <a:ea typeface="Gill Sans"/>
                        <a:cs typeface="Gill Sans"/>
                        <a:sym typeface="Gill Sans"/>
                      </a:endParaRPr>
                    </a:p>
                  </a:txBody>
                  <a:tcPr marT="7625" marB="0" marR="7625" marL="7625" anchor="b"/>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$542,070.50</a:t>
                      </a:r>
                      <a:endParaRPr b="0" i="0" sz="1100" u="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$1,476,406.63</a:t>
                      </a:r>
                      <a:endParaRPr b="0" i="0" sz="1100" u="none" strike="noStrike">
                        <a:solidFill>
                          <a:srgbClr val="000000"/>
                        </a:solidFill>
                        <a:latin typeface="Gill Sans"/>
                        <a:ea typeface="Gill Sans"/>
                        <a:cs typeface="Gill Sans"/>
                        <a:sym typeface="Gill Sans"/>
                      </a:endParaRPr>
                    </a:p>
                  </a:txBody>
                  <a:tcPr marT="9525" marB="0" marR="9525" marL="9525" anchor="b"/>
                </a:tc>
              </a:tr>
              <a:tr h="304650">
                <a:tc>
                  <a:txBody>
                    <a:bodyPr/>
                    <a:lstStyle/>
                    <a:p>
                      <a:pPr indent="0" lvl="0" marL="0" marR="0" rtl="0" algn="l">
                        <a:lnSpc>
                          <a:spcPct val="100000"/>
                        </a:lnSpc>
                        <a:spcBef>
                          <a:spcPts val="0"/>
                        </a:spcBef>
                        <a:spcAft>
                          <a:spcPts val="0"/>
                        </a:spcAft>
                        <a:buClr>
                          <a:srgbClr val="002060"/>
                        </a:buClr>
                        <a:buSzPts val="1100"/>
                        <a:buFont typeface="Gill Sans"/>
                        <a:buNone/>
                      </a:pPr>
                      <a:r>
                        <a:rPr lang="es-MX" sz="1100">
                          <a:solidFill>
                            <a:srgbClr val="002060"/>
                          </a:solidFill>
                          <a:latin typeface="Gill Sans"/>
                          <a:ea typeface="Gill Sans"/>
                          <a:cs typeface="Gill Sans"/>
                          <a:sym typeface="Gill Sans"/>
                        </a:rPr>
                        <a:t>FEBRERO</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lnSpc>
                          <a:spcPct val="100000"/>
                        </a:lnSpc>
                        <a:spcBef>
                          <a:spcPts val="0"/>
                        </a:spcBef>
                        <a:spcAft>
                          <a:spcPts val="0"/>
                        </a:spcAft>
                        <a:buClr>
                          <a:schemeClr val="dk1"/>
                        </a:buClr>
                        <a:buSzPts val="1100"/>
                        <a:buFont typeface="Gill Sans"/>
                        <a:buNone/>
                      </a:pPr>
                      <a:r>
                        <a:t/>
                      </a:r>
                      <a:endParaRPr sz="11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l">
                        <a:spcBef>
                          <a:spcPts val="0"/>
                        </a:spcBef>
                        <a:spcAft>
                          <a:spcPts val="0"/>
                        </a:spcAft>
                        <a:buNone/>
                      </a:pPr>
                      <a:r>
                        <a:rPr b="0" lang="es-MX" sz="1100" u="none" strike="noStrike">
                          <a:solidFill>
                            <a:srgbClr val="000000"/>
                          </a:solidFill>
                          <a:latin typeface="Gill Sans"/>
                          <a:ea typeface="Gill Sans"/>
                          <a:cs typeface="Gill Sans"/>
                          <a:sym typeface="Gill Sans"/>
                        </a:rPr>
                        <a:t> $  1,915,561.02 </a:t>
                      </a:r>
                      <a:endParaRPr b="0" i="0" sz="1100" u="none" strike="noStrike">
                        <a:solidFill>
                          <a:srgbClr val="000000"/>
                        </a:solidFill>
                        <a:latin typeface="Gill Sans"/>
                        <a:ea typeface="Gill Sans"/>
                        <a:cs typeface="Gill Sans"/>
                        <a:sym typeface="Gill Sans"/>
                      </a:endParaRPr>
                    </a:p>
                  </a:txBody>
                  <a:tcPr marT="7625" marB="0" marR="7625" marL="7625" anchor="b"/>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$717,596.55</a:t>
                      </a:r>
                      <a:endParaRPr b="0" i="0" sz="1100" u="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$2,633,157.57</a:t>
                      </a:r>
                      <a:endParaRPr b="0" i="0" sz="1100" u="none" strike="noStrike">
                        <a:solidFill>
                          <a:srgbClr val="000000"/>
                        </a:solidFill>
                        <a:latin typeface="Gill Sans"/>
                        <a:ea typeface="Gill Sans"/>
                        <a:cs typeface="Gill Sans"/>
                        <a:sym typeface="Gill Sans"/>
                      </a:endParaRPr>
                    </a:p>
                  </a:txBody>
                  <a:tcPr marT="9525" marB="0" marR="9525" marL="9525" anchor="b"/>
                </a:tc>
              </a:tr>
              <a:tr h="304650">
                <a:tc>
                  <a:txBody>
                    <a:bodyPr/>
                    <a:lstStyle/>
                    <a:p>
                      <a:pPr indent="0" lvl="0" marL="0" marR="0" rtl="0" algn="l">
                        <a:spcBef>
                          <a:spcPts val="0"/>
                        </a:spcBef>
                        <a:spcAft>
                          <a:spcPts val="0"/>
                        </a:spcAft>
                        <a:buNone/>
                      </a:pPr>
                      <a:r>
                        <a:rPr lang="es-MX" sz="1100">
                          <a:solidFill>
                            <a:srgbClr val="002060"/>
                          </a:solidFill>
                          <a:latin typeface="Gill Sans"/>
                          <a:ea typeface="Gill Sans"/>
                          <a:cs typeface="Gill Sans"/>
                          <a:sym typeface="Gill Sans"/>
                        </a:rPr>
                        <a:t>MARZO</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$143,463.14</a:t>
                      </a:r>
                      <a:endParaRPr b="0" i="0" sz="11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l">
                        <a:spcBef>
                          <a:spcPts val="0"/>
                        </a:spcBef>
                        <a:spcAft>
                          <a:spcPts val="0"/>
                        </a:spcAft>
                        <a:buNone/>
                      </a:pPr>
                      <a:r>
                        <a:rPr b="0" lang="es-MX" sz="1100" u="none" strike="noStrike">
                          <a:solidFill>
                            <a:srgbClr val="000000"/>
                          </a:solidFill>
                          <a:latin typeface="Gill Sans"/>
                          <a:ea typeface="Gill Sans"/>
                          <a:cs typeface="Gill Sans"/>
                          <a:sym typeface="Gill Sans"/>
                        </a:rPr>
                        <a:t> $  1,409,151.67 </a:t>
                      </a:r>
                      <a:endParaRPr b="0" i="0" sz="1100" u="none" strike="noStrike">
                        <a:solidFill>
                          <a:srgbClr val="000000"/>
                        </a:solidFill>
                        <a:latin typeface="Gill Sans"/>
                        <a:ea typeface="Gill Sans"/>
                        <a:cs typeface="Gill Sans"/>
                        <a:sym typeface="Gill Sans"/>
                      </a:endParaRPr>
                    </a:p>
                  </a:txBody>
                  <a:tcPr marT="7625" marB="0" marR="7625" marL="7625" anchor="b"/>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$2,393,016.06</a:t>
                      </a:r>
                      <a:endParaRPr b="0" i="0" sz="1100" u="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$3,945,630.87</a:t>
                      </a:r>
                      <a:endParaRPr b="0" i="0" sz="1100" u="none" strike="noStrike">
                        <a:solidFill>
                          <a:srgbClr val="000000"/>
                        </a:solidFill>
                        <a:latin typeface="Gill Sans"/>
                        <a:ea typeface="Gill Sans"/>
                        <a:cs typeface="Gill Sans"/>
                        <a:sym typeface="Gill Sans"/>
                      </a:endParaRPr>
                    </a:p>
                  </a:txBody>
                  <a:tcPr marT="9525" marB="0" marR="9525" marL="9525" anchor="b"/>
                </a:tc>
              </a:tr>
              <a:tr h="304650">
                <a:tc>
                  <a:txBody>
                    <a:bodyPr/>
                    <a:lstStyle/>
                    <a:p>
                      <a:pPr indent="0" lvl="0" marL="0" marR="0" rtl="0" algn="l">
                        <a:spcBef>
                          <a:spcPts val="0"/>
                        </a:spcBef>
                        <a:spcAft>
                          <a:spcPts val="0"/>
                        </a:spcAft>
                        <a:buNone/>
                      </a:pPr>
                      <a:r>
                        <a:rPr lang="es-MX" sz="1100">
                          <a:solidFill>
                            <a:srgbClr val="002060"/>
                          </a:solidFill>
                          <a:latin typeface="Gill Sans"/>
                          <a:ea typeface="Gill Sans"/>
                          <a:cs typeface="Gill Sans"/>
                          <a:sym typeface="Gill Sans"/>
                        </a:rPr>
                        <a:t>ABRIL</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$141,449.89</a:t>
                      </a:r>
                      <a:endParaRPr b="0" i="0" sz="11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l">
                        <a:spcBef>
                          <a:spcPts val="0"/>
                        </a:spcBef>
                        <a:spcAft>
                          <a:spcPts val="0"/>
                        </a:spcAft>
                        <a:buNone/>
                      </a:pPr>
                      <a:r>
                        <a:rPr b="0" lang="es-MX" sz="1100" u="none" strike="noStrike">
                          <a:solidFill>
                            <a:srgbClr val="000000"/>
                          </a:solidFill>
                          <a:latin typeface="Gill Sans"/>
                          <a:ea typeface="Gill Sans"/>
                          <a:cs typeface="Gill Sans"/>
                          <a:sym typeface="Gill Sans"/>
                        </a:rPr>
                        <a:t> $  1,195,208.10 </a:t>
                      </a:r>
                      <a:endParaRPr b="0" i="0" sz="1100" u="none" strike="noStrike">
                        <a:solidFill>
                          <a:srgbClr val="000000"/>
                        </a:solidFill>
                        <a:latin typeface="Gill Sans"/>
                        <a:ea typeface="Gill Sans"/>
                        <a:cs typeface="Gill Sans"/>
                        <a:sym typeface="Gill Sans"/>
                      </a:endParaRPr>
                    </a:p>
                  </a:txBody>
                  <a:tcPr marT="7625" marB="0" marR="7625" marL="7625" anchor="b"/>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$2,501,520.72</a:t>
                      </a:r>
                      <a:endParaRPr b="0" i="0" sz="1100" u="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$3,838,178.71</a:t>
                      </a:r>
                      <a:endParaRPr b="0" i="0" sz="1100" u="none" strike="noStrike">
                        <a:solidFill>
                          <a:srgbClr val="000000"/>
                        </a:solidFill>
                        <a:latin typeface="Gill Sans"/>
                        <a:ea typeface="Gill Sans"/>
                        <a:cs typeface="Gill Sans"/>
                        <a:sym typeface="Gill Sans"/>
                      </a:endParaRPr>
                    </a:p>
                  </a:txBody>
                  <a:tcPr marT="9525" marB="0" marR="9525" marL="9525" anchor="b"/>
                </a:tc>
              </a:tr>
              <a:tr h="304650">
                <a:tc>
                  <a:txBody>
                    <a:bodyPr/>
                    <a:lstStyle/>
                    <a:p>
                      <a:pPr indent="0" lvl="0" marL="0" marR="0" rtl="0" algn="l">
                        <a:spcBef>
                          <a:spcPts val="0"/>
                        </a:spcBef>
                        <a:spcAft>
                          <a:spcPts val="0"/>
                        </a:spcAft>
                        <a:buNone/>
                      </a:pPr>
                      <a:r>
                        <a:rPr lang="es-MX" sz="1100">
                          <a:solidFill>
                            <a:srgbClr val="002060"/>
                          </a:solidFill>
                          <a:latin typeface="Gill Sans"/>
                          <a:ea typeface="Gill Sans"/>
                          <a:cs typeface="Gill Sans"/>
                          <a:sym typeface="Gill Sans"/>
                        </a:rPr>
                        <a:t>MAYO</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$259,557.55</a:t>
                      </a:r>
                      <a:endParaRPr b="0" i="0" sz="11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l">
                        <a:spcBef>
                          <a:spcPts val="0"/>
                        </a:spcBef>
                        <a:spcAft>
                          <a:spcPts val="0"/>
                        </a:spcAft>
                        <a:buNone/>
                      </a:pPr>
                      <a:r>
                        <a:rPr b="0" lang="es-MX" sz="1100" u="none" strike="noStrike">
                          <a:solidFill>
                            <a:srgbClr val="000000"/>
                          </a:solidFill>
                          <a:latin typeface="Gill Sans"/>
                          <a:ea typeface="Gill Sans"/>
                          <a:cs typeface="Gill Sans"/>
                          <a:sym typeface="Gill Sans"/>
                        </a:rPr>
                        <a:t> $  1,140,505.82 </a:t>
                      </a:r>
                      <a:endParaRPr b="0" i="0" sz="1100" u="none" strike="noStrike">
                        <a:solidFill>
                          <a:srgbClr val="000000"/>
                        </a:solidFill>
                        <a:latin typeface="Gill Sans"/>
                        <a:ea typeface="Gill Sans"/>
                        <a:cs typeface="Gill Sans"/>
                        <a:sym typeface="Gill Sans"/>
                      </a:endParaRPr>
                    </a:p>
                  </a:txBody>
                  <a:tcPr marT="7625" marB="0" marR="7625" marL="7625" anchor="b"/>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$724,481.31</a:t>
                      </a:r>
                      <a:endParaRPr b="0" i="0" sz="1100" u="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$2,124,544.68</a:t>
                      </a:r>
                      <a:endParaRPr b="0" i="0" sz="1100" u="none" strike="noStrike">
                        <a:solidFill>
                          <a:srgbClr val="000000"/>
                        </a:solidFill>
                        <a:latin typeface="Gill Sans"/>
                        <a:ea typeface="Gill Sans"/>
                        <a:cs typeface="Gill Sans"/>
                        <a:sym typeface="Gill Sans"/>
                      </a:endParaRPr>
                    </a:p>
                  </a:txBody>
                  <a:tcPr marT="9525" marB="0" marR="9525" marL="9525" anchor="b"/>
                </a:tc>
              </a:tr>
              <a:tr h="304650">
                <a:tc>
                  <a:txBody>
                    <a:bodyPr/>
                    <a:lstStyle/>
                    <a:p>
                      <a:pPr indent="0" lvl="0" marL="0" marR="0" rtl="0" algn="l">
                        <a:spcBef>
                          <a:spcPts val="0"/>
                        </a:spcBef>
                        <a:spcAft>
                          <a:spcPts val="0"/>
                        </a:spcAft>
                        <a:buNone/>
                      </a:pPr>
                      <a:r>
                        <a:rPr lang="es-MX" sz="1100">
                          <a:solidFill>
                            <a:srgbClr val="002060"/>
                          </a:solidFill>
                          <a:latin typeface="Gill Sans"/>
                          <a:ea typeface="Gill Sans"/>
                          <a:cs typeface="Gill Sans"/>
                          <a:sym typeface="Gill Sans"/>
                        </a:rPr>
                        <a:t>JUNIO</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$394,638.98</a:t>
                      </a:r>
                      <a:endParaRPr b="0" i="0" sz="11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l">
                        <a:spcBef>
                          <a:spcPts val="0"/>
                        </a:spcBef>
                        <a:spcAft>
                          <a:spcPts val="0"/>
                        </a:spcAft>
                        <a:buNone/>
                      </a:pPr>
                      <a:r>
                        <a:rPr b="0" lang="es-MX" sz="1100" u="none" strike="noStrike">
                          <a:solidFill>
                            <a:srgbClr val="000000"/>
                          </a:solidFill>
                          <a:latin typeface="Gill Sans"/>
                          <a:ea typeface="Gill Sans"/>
                          <a:cs typeface="Gill Sans"/>
                          <a:sym typeface="Gill Sans"/>
                        </a:rPr>
                        <a:t> $     814,276.63 </a:t>
                      </a:r>
                      <a:endParaRPr b="0" i="0" sz="1100" u="none" strike="noStrike">
                        <a:solidFill>
                          <a:srgbClr val="000000"/>
                        </a:solidFill>
                        <a:latin typeface="Gill Sans"/>
                        <a:ea typeface="Gill Sans"/>
                        <a:cs typeface="Gill Sans"/>
                        <a:sym typeface="Gill Sans"/>
                      </a:endParaRPr>
                    </a:p>
                  </a:txBody>
                  <a:tcPr marT="7625" marB="0" marR="7625" marL="7625" anchor="b"/>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$1,341,686.17</a:t>
                      </a:r>
                      <a:endParaRPr b="0" i="0" sz="1100" u="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$2,550,601.78</a:t>
                      </a:r>
                      <a:endParaRPr b="0" i="0" sz="1100" u="none" strike="noStrike">
                        <a:solidFill>
                          <a:srgbClr val="000000"/>
                        </a:solidFill>
                        <a:latin typeface="Gill Sans"/>
                        <a:ea typeface="Gill Sans"/>
                        <a:cs typeface="Gill Sans"/>
                        <a:sym typeface="Gill Sans"/>
                      </a:endParaRPr>
                    </a:p>
                  </a:txBody>
                  <a:tcPr marT="9525" marB="0" marR="9525" marL="9525" anchor="b"/>
                </a:tc>
              </a:tr>
              <a:tr h="304650">
                <a:tc>
                  <a:txBody>
                    <a:bodyPr/>
                    <a:lstStyle/>
                    <a:p>
                      <a:pPr indent="0" lvl="0" marL="0" marR="0" rtl="0" algn="l">
                        <a:spcBef>
                          <a:spcPts val="0"/>
                        </a:spcBef>
                        <a:spcAft>
                          <a:spcPts val="0"/>
                        </a:spcAft>
                        <a:buNone/>
                      </a:pPr>
                      <a:r>
                        <a:rPr lang="es-MX" sz="1100">
                          <a:solidFill>
                            <a:srgbClr val="002060"/>
                          </a:solidFill>
                          <a:latin typeface="Gill Sans"/>
                          <a:ea typeface="Gill Sans"/>
                          <a:cs typeface="Gill Sans"/>
                          <a:sym typeface="Gill Sans"/>
                        </a:rPr>
                        <a:t>JULIO</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$549,515.27</a:t>
                      </a:r>
                      <a:endParaRPr b="0" i="0" sz="11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l">
                        <a:spcBef>
                          <a:spcPts val="0"/>
                        </a:spcBef>
                        <a:spcAft>
                          <a:spcPts val="0"/>
                        </a:spcAft>
                        <a:buNone/>
                      </a:pPr>
                      <a:r>
                        <a:rPr b="0" lang="es-MX" sz="1100" u="none" strike="noStrike">
                          <a:solidFill>
                            <a:srgbClr val="000000"/>
                          </a:solidFill>
                          <a:latin typeface="Gill Sans"/>
                          <a:ea typeface="Gill Sans"/>
                          <a:cs typeface="Gill Sans"/>
                          <a:sym typeface="Gill Sans"/>
                        </a:rPr>
                        <a:t> $  1,092,238.28 </a:t>
                      </a:r>
                      <a:endParaRPr b="0" i="0" sz="1100" u="none" strike="noStrike">
                        <a:solidFill>
                          <a:srgbClr val="000000"/>
                        </a:solidFill>
                        <a:latin typeface="Gill Sans"/>
                        <a:ea typeface="Gill Sans"/>
                        <a:cs typeface="Gill Sans"/>
                        <a:sym typeface="Gill Sans"/>
                      </a:endParaRPr>
                    </a:p>
                  </a:txBody>
                  <a:tcPr marT="7625" marB="0" marR="7625" marL="7625" anchor="b"/>
                </a:tc>
                <a:tc>
                  <a:txBody>
                    <a:bodyPr/>
                    <a:lstStyle/>
                    <a:p>
                      <a:pPr indent="0" lvl="0" marL="0" marR="0" rtl="0" algn="ctr">
                        <a:spcBef>
                          <a:spcPts val="0"/>
                        </a:spcBef>
                        <a:spcAft>
                          <a:spcPts val="0"/>
                        </a:spcAft>
                        <a:buNone/>
                      </a:pPr>
                      <a:r>
                        <a:t/>
                      </a:r>
                      <a:endParaRPr sz="11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$1,641,753.55</a:t>
                      </a:r>
                      <a:endParaRPr b="0" i="0" sz="1100" u="none" strike="noStrike">
                        <a:solidFill>
                          <a:srgbClr val="000000"/>
                        </a:solidFill>
                        <a:latin typeface="Gill Sans"/>
                        <a:ea typeface="Gill Sans"/>
                        <a:cs typeface="Gill Sans"/>
                        <a:sym typeface="Gill Sans"/>
                      </a:endParaRPr>
                    </a:p>
                  </a:txBody>
                  <a:tcPr marT="9525" marB="0" marR="9525" marL="9525" anchor="b"/>
                </a:tc>
              </a:tr>
              <a:tr h="304650">
                <a:tc>
                  <a:txBody>
                    <a:bodyPr/>
                    <a:lstStyle/>
                    <a:p>
                      <a:pPr indent="0" lvl="0" marL="0" marR="0" rtl="0" algn="l">
                        <a:spcBef>
                          <a:spcPts val="0"/>
                        </a:spcBef>
                        <a:spcAft>
                          <a:spcPts val="0"/>
                        </a:spcAft>
                        <a:buNone/>
                      </a:pPr>
                      <a:r>
                        <a:rPr lang="es-MX" sz="1100">
                          <a:solidFill>
                            <a:srgbClr val="002060"/>
                          </a:solidFill>
                          <a:latin typeface="Gill Sans"/>
                          <a:ea typeface="Gill Sans"/>
                          <a:cs typeface="Gill Sans"/>
                          <a:sym typeface="Gill Sans"/>
                        </a:rPr>
                        <a:t>AGOSTO</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$806,662.52</a:t>
                      </a:r>
                      <a:endParaRPr b="0" i="0" sz="11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l">
                        <a:spcBef>
                          <a:spcPts val="0"/>
                        </a:spcBef>
                        <a:spcAft>
                          <a:spcPts val="0"/>
                        </a:spcAft>
                        <a:buNone/>
                      </a:pPr>
                      <a:r>
                        <a:rPr b="0" lang="es-MX" sz="1100" u="none" strike="noStrike">
                          <a:solidFill>
                            <a:srgbClr val="000000"/>
                          </a:solidFill>
                          <a:latin typeface="Gill Sans"/>
                          <a:ea typeface="Gill Sans"/>
                          <a:cs typeface="Gill Sans"/>
                          <a:sym typeface="Gill Sans"/>
                        </a:rPr>
                        <a:t> $  1,655,212.59 </a:t>
                      </a:r>
                      <a:endParaRPr b="0" i="0" sz="1100" u="none" strike="noStrike">
                        <a:solidFill>
                          <a:srgbClr val="000000"/>
                        </a:solidFill>
                        <a:latin typeface="Gill Sans"/>
                        <a:ea typeface="Gill Sans"/>
                        <a:cs typeface="Gill Sans"/>
                        <a:sym typeface="Gill Sans"/>
                      </a:endParaRPr>
                    </a:p>
                  </a:txBody>
                  <a:tcPr marT="7625" marB="0" marR="7625" marL="7625" anchor="b"/>
                </a:tc>
                <a:tc>
                  <a:txBody>
                    <a:bodyPr/>
                    <a:lstStyle/>
                    <a:p>
                      <a:pPr indent="0" lvl="0" marL="0" marR="0" rtl="0" algn="ctr">
                        <a:spcBef>
                          <a:spcPts val="0"/>
                        </a:spcBef>
                        <a:spcAft>
                          <a:spcPts val="0"/>
                        </a:spcAft>
                        <a:buNone/>
                      </a:pPr>
                      <a:r>
                        <a:t/>
                      </a:r>
                      <a:endParaRPr sz="11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$2,461,875.11</a:t>
                      </a:r>
                      <a:endParaRPr b="0" i="0" sz="1100" u="none" strike="noStrike">
                        <a:solidFill>
                          <a:srgbClr val="000000"/>
                        </a:solidFill>
                        <a:latin typeface="Gill Sans"/>
                        <a:ea typeface="Gill Sans"/>
                        <a:cs typeface="Gill Sans"/>
                        <a:sym typeface="Gill Sans"/>
                      </a:endParaRPr>
                    </a:p>
                  </a:txBody>
                  <a:tcPr marT="9525" marB="0" marR="9525" marL="9525" anchor="b"/>
                </a:tc>
              </a:tr>
              <a:tr h="304650">
                <a:tc>
                  <a:txBody>
                    <a:bodyPr/>
                    <a:lstStyle/>
                    <a:p>
                      <a:pPr indent="0" lvl="0" marL="0" marR="0" rtl="0" algn="l">
                        <a:spcBef>
                          <a:spcPts val="0"/>
                        </a:spcBef>
                        <a:spcAft>
                          <a:spcPts val="0"/>
                        </a:spcAft>
                        <a:buNone/>
                      </a:pPr>
                      <a:r>
                        <a:rPr lang="es-MX" sz="1100">
                          <a:solidFill>
                            <a:srgbClr val="002060"/>
                          </a:solidFill>
                          <a:latin typeface="Gill Sans"/>
                          <a:ea typeface="Gill Sans"/>
                          <a:cs typeface="Gill Sans"/>
                          <a:sym typeface="Gill Sans"/>
                        </a:rPr>
                        <a:t>SEPTIEMBRE</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$1,097,121.25</a:t>
                      </a:r>
                      <a:endParaRPr b="0" i="0" sz="11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l">
                        <a:spcBef>
                          <a:spcPts val="0"/>
                        </a:spcBef>
                        <a:spcAft>
                          <a:spcPts val="0"/>
                        </a:spcAft>
                        <a:buNone/>
                      </a:pPr>
                      <a:r>
                        <a:rPr b="0" lang="es-MX" sz="1100" u="none" strike="noStrike">
                          <a:solidFill>
                            <a:srgbClr val="000000"/>
                          </a:solidFill>
                          <a:latin typeface="Gill Sans"/>
                          <a:ea typeface="Gill Sans"/>
                          <a:cs typeface="Gill Sans"/>
                          <a:sym typeface="Gill Sans"/>
                        </a:rPr>
                        <a:t> $  1,009,555.12 </a:t>
                      </a:r>
                      <a:endParaRPr b="0" i="0" sz="1100" u="none" strike="noStrike">
                        <a:solidFill>
                          <a:srgbClr val="000000"/>
                        </a:solidFill>
                        <a:latin typeface="Gill Sans"/>
                        <a:ea typeface="Gill Sans"/>
                        <a:cs typeface="Gill Sans"/>
                        <a:sym typeface="Gill Sans"/>
                      </a:endParaRPr>
                    </a:p>
                  </a:txBody>
                  <a:tcPr marT="7625" marB="0" marR="7625" marL="7625" anchor="b"/>
                </a:tc>
                <a:tc>
                  <a:txBody>
                    <a:bodyPr/>
                    <a:lstStyle/>
                    <a:p>
                      <a:pPr indent="0" lvl="0" marL="0" marR="0" rtl="0" algn="ctr">
                        <a:spcBef>
                          <a:spcPts val="0"/>
                        </a:spcBef>
                        <a:spcAft>
                          <a:spcPts val="0"/>
                        </a:spcAft>
                        <a:buNone/>
                      </a:pPr>
                      <a:r>
                        <a:t/>
                      </a:r>
                      <a:endParaRPr sz="11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$2,106,676.37</a:t>
                      </a:r>
                      <a:endParaRPr b="0" i="0" sz="1100" u="none" strike="noStrike">
                        <a:solidFill>
                          <a:srgbClr val="000000"/>
                        </a:solidFill>
                        <a:latin typeface="Gill Sans"/>
                        <a:ea typeface="Gill Sans"/>
                        <a:cs typeface="Gill Sans"/>
                        <a:sym typeface="Gill Sans"/>
                      </a:endParaRPr>
                    </a:p>
                  </a:txBody>
                  <a:tcPr marT="9525" marB="0" marR="9525" marL="9525" anchor="b"/>
                </a:tc>
              </a:tr>
              <a:tr h="304650">
                <a:tc>
                  <a:txBody>
                    <a:bodyPr/>
                    <a:lstStyle/>
                    <a:p>
                      <a:pPr indent="0" lvl="0" marL="0" marR="0" rtl="0" algn="l">
                        <a:spcBef>
                          <a:spcPts val="0"/>
                        </a:spcBef>
                        <a:spcAft>
                          <a:spcPts val="0"/>
                        </a:spcAft>
                        <a:buNone/>
                      </a:pPr>
                      <a:r>
                        <a:rPr lang="es-MX" sz="1100">
                          <a:solidFill>
                            <a:srgbClr val="002060"/>
                          </a:solidFill>
                          <a:latin typeface="Gill Sans"/>
                          <a:ea typeface="Gill Sans"/>
                          <a:cs typeface="Gill Sans"/>
                          <a:sym typeface="Gill Sans"/>
                        </a:rPr>
                        <a:t>OCTUBRE</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$1,586,904.48</a:t>
                      </a:r>
                      <a:endParaRPr b="0" i="0" sz="11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l">
                        <a:spcBef>
                          <a:spcPts val="0"/>
                        </a:spcBef>
                        <a:spcAft>
                          <a:spcPts val="0"/>
                        </a:spcAft>
                        <a:buNone/>
                      </a:pPr>
                      <a:r>
                        <a:rPr b="0" lang="es-MX" sz="1100" u="none" strike="noStrike">
                          <a:solidFill>
                            <a:srgbClr val="000000"/>
                          </a:solidFill>
                          <a:latin typeface="Gill Sans"/>
                          <a:ea typeface="Gill Sans"/>
                          <a:cs typeface="Gill Sans"/>
                          <a:sym typeface="Gill Sans"/>
                        </a:rPr>
                        <a:t> $     905,874.10 </a:t>
                      </a:r>
                      <a:endParaRPr b="0" i="0" sz="1100" u="none" strike="noStrike">
                        <a:solidFill>
                          <a:srgbClr val="000000"/>
                        </a:solidFill>
                        <a:latin typeface="Gill Sans"/>
                        <a:ea typeface="Gill Sans"/>
                        <a:cs typeface="Gill Sans"/>
                        <a:sym typeface="Gill Sans"/>
                      </a:endParaRPr>
                    </a:p>
                  </a:txBody>
                  <a:tcPr marT="7625" marB="0" marR="7625" marL="7625" anchor="b"/>
                </a:tc>
                <a:tc>
                  <a:txBody>
                    <a:bodyPr/>
                    <a:lstStyle/>
                    <a:p>
                      <a:pPr indent="0" lvl="0" marL="0" marR="0" rtl="0" algn="ctr">
                        <a:spcBef>
                          <a:spcPts val="0"/>
                        </a:spcBef>
                        <a:spcAft>
                          <a:spcPts val="0"/>
                        </a:spcAft>
                        <a:buNone/>
                      </a:pPr>
                      <a:r>
                        <a:t/>
                      </a:r>
                      <a:endParaRPr sz="11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$2,492,778.58</a:t>
                      </a:r>
                      <a:endParaRPr b="0" i="0" sz="1100" u="none" strike="noStrike">
                        <a:solidFill>
                          <a:srgbClr val="000000"/>
                        </a:solidFill>
                        <a:latin typeface="Gill Sans"/>
                        <a:ea typeface="Gill Sans"/>
                        <a:cs typeface="Gill Sans"/>
                        <a:sym typeface="Gill Sans"/>
                      </a:endParaRPr>
                    </a:p>
                  </a:txBody>
                  <a:tcPr marT="9525" marB="0" marR="9525" marL="9525" anchor="b"/>
                </a:tc>
              </a:tr>
              <a:tr h="304650">
                <a:tc>
                  <a:txBody>
                    <a:bodyPr/>
                    <a:lstStyle/>
                    <a:p>
                      <a:pPr indent="0" lvl="0" marL="0" marR="0" rtl="0" algn="l">
                        <a:spcBef>
                          <a:spcPts val="0"/>
                        </a:spcBef>
                        <a:spcAft>
                          <a:spcPts val="0"/>
                        </a:spcAft>
                        <a:buNone/>
                      </a:pPr>
                      <a:r>
                        <a:rPr lang="es-MX" sz="1100">
                          <a:solidFill>
                            <a:srgbClr val="002060"/>
                          </a:solidFill>
                          <a:latin typeface="Gill Sans"/>
                          <a:ea typeface="Gill Sans"/>
                          <a:cs typeface="Gill Sans"/>
                          <a:sym typeface="Gill Sans"/>
                        </a:rPr>
                        <a:t>NOVIEMBRE</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$787,238.01</a:t>
                      </a:r>
                      <a:endParaRPr b="0" i="0" sz="11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l">
                        <a:spcBef>
                          <a:spcPts val="0"/>
                        </a:spcBef>
                        <a:spcAft>
                          <a:spcPts val="0"/>
                        </a:spcAft>
                        <a:buNone/>
                      </a:pPr>
                      <a:r>
                        <a:rPr b="0" lang="es-MX" sz="1100" u="none" strike="noStrike">
                          <a:solidFill>
                            <a:srgbClr val="000000"/>
                          </a:solidFill>
                          <a:latin typeface="Gill Sans"/>
                          <a:ea typeface="Gill Sans"/>
                          <a:cs typeface="Gill Sans"/>
                          <a:sym typeface="Gill Sans"/>
                        </a:rPr>
                        <a:t> $     610,119.66 </a:t>
                      </a:r>
                      <a:endParaRPr b="0" i="0" sz="1100" u="none" strike="noStrike">
                        <a:solidFill>
                          <a:srgbClr val="000000"/>
                        </a:solidFill>
                        <a:latin typeface="Gill Sans"/>
                        <a:ea typeface="Gill Sans"/>
                        <a:cs typeface="Gill Sans"/>
                        <a:sym typeface="Gill Sans"/>
                      </a:endParaRPr>
                    </a:p>
                  </a:txBody>
                  <a:tcPr marT="7625" marB="0" marR="7625" marL="7625" anchor="b"/>
                </a:tc>
                <a:tc>
                  <a:txBody>
                    <a:bodyPr/>
                    <a:lstStyle/>
                    <a:p>
                      <a:pPr indent="0" lvl="0" marL="0" marR="0" rtl="0" algn="ctr">
                        <a:spcBef>
                          <a:spcPts val="0"/>
                        </a:spcBef>
                        <a:spcAft>
                          <a:spcPts val="0"/>
                        </a:spcAft>
                        <a:buNone/>
                      </a:pPr>
                      <a:r>
                        <a:t/>
                      </a:r>
                      <a:endParaRPr sz="11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$1,397,357.67</a:t>
                      </a:r>
                      <a:endParaRPr b="0" i="0" sz="1100" u="none" strike="noStrike">
                        <a:solidFill>
                          <a:srgbClr val="000000"/>
                        </a:solidFill>
                        <a:latin typeface="Gill Sans"/>
                        <a:ea typeface="Gill Sans"/>
                        <a:cs typeface="Gill Sans"/>
                        <a:sym typeface="Gill Sans"/>
                      </a:endParaRPr>
                    </a:p>
                  </a:txBody>
                  <a:tcPr marT="9525" marB="0" marR="9525" marL="9525" anchor="b"/>
                </a:tc>
              </a:tr>
              <a:tr h="304650">
                <a:tc>
                  <a:txBody>
                    <a:bodyPr/>
                    <a:lstStyle/>
                    <a:p>
                      <a:pPr indent="0" lvl="0" marL="0" marR="0" rtl="0" algn="l">
                        <a:spcBef>
                          <a:spcPts val="0"/>
                        </a:spcBef>
                        <a:spcAft>
                          <a:spcPts val="0"/>
                        </a:spcAft>
                        <a:buNone/>
                      </a:pPr>
                      <a:r>
                        <a:rPr lang="es-MX" sz="1100">
                          <a:solidFill>
                            <a:srgbClr val="002060"/>
                          </a:solidFill>
                          <a:latin typeface="Gill Sans"/>
                          <a:ea typeface="Gill Sans"/>
                          <a:cs typeface="Gill Sans"/>
                          <a:sym typeface="Gill Sans"/>
                        </a:rPr>
                        <a:t>DICIEMBRE</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$1,410,396.86</a:t>
                      </a:r>
                      <a:endParaRPr b="0" i="0" sz="11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l">
                        <a:spcBef>
                          <a:spcPts val="0"/>
                        </a:spcBef>
                        <a:spcAft>
                          <a:spcPts val="0"/>
                        </a:spcAft>
                        <a:buNone/>
                      </a:pPr>
                      <a:r>
                        <a:rPr b="0" lang="es-MX" sz="1100" u="none" strike="noStrike">
                          <a:solidFill>
                            <a:srgbClr val="000000"/>
                          </a:solidFill>
                          <a:latin typeface="Gill Sans"/>
                          <a:ea typeface="Gill Sans"/>
                          <a:cs typeface="Gill Sans"/>
                          <a:sym typeface="Gill Sans"/>
                        </a:rPr>
                        <a:t> $     851,781.58 </a:t>
                      </a:r>
                      <a:endParaRPr b="0" i="0" sz="1100" u="none" strike="noStrike">
                        <a:solidFill>
                          <a:srgbClr val="000000"/>
                        </a:solidFill>
                        <a:latin typeface="Gill Sans"/>
                        <a:ea typeface="Gill Sans"/>
                        <a:cs typeface="Gill Sans"/>
                        <a:sym typeface="Gill Sans"/>
                      </a:endParaRPr>
                    </a:p>
                  </a:txBody>
                  <a:tcPr marT="7625" marB="0" marR="7625" marL="7625" anchor="b"/>
                </a:tc>
                <a:tc>
                  <a:txBody>
                    <a:bodyPr/>
                    <a:lstStyle/>
                    <a:p>
                      <a:pPr indent="0" lvl="0" marL="0" marR="0" rtl="0" algn="ctr">
                        <a:spcBef>
                          <a:spcPts val="0"/>
                        </a:spcBef>
                        <a:spcAft>
                          <a:spcPts val="0"/>
                        </a:spcAft>
                        <a:buNone/>
                      </a:pPr>
                      <a:r>
                        <a:t/>
                      </a:r>
                      <a:endParaRPr sz="11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r">
                        <a:spcBef>
                          <a:spcPts val="0"/>
                        </a:spcBef>
                        <a:spcAft>
                          <a:spcPts val="0"/>
                        </a:spcAft>
                        <a:buNone/>
                      </a:pPr>
                      <a:r>
                        <a:rPr b="0" lang="es-MX" sz="1100" u="none" strike="noStrike">
                          <a:solidFill>
                            <a:srgbClr val="000000"/>
                          </a:solidFill>
                          <a:latin typeface="Gill Sans"/>
                          <a:ea typeface="Gill Sans"/>
                          <a:cs typeface="Gill Sans"/>
                          <a:sym typeface="Gill Sans"/>
                        </a:rPr>
                        <a:t>$2,262,178.44</a:t>
                      </a:r>
                      <a:endParaRPr b="0" i="0" sz="1100" u="none" strike="noStrike">
                        <a:solidFill>
                          <a:srgbClr val="000000"/>
                        </a:solidFill>
                        <a:latin typeface="Gill Sans"/>
                        <a:ea typeface="Gill Sans"/>
                        <a:cs typeface="Gill Sans"/>
                        <a:sym typeface="Gill Sans"/>
                      </a:endParaRPr>
                    </a:p>
                  </a:txBody>
                  <a:tcPr marT="9525" marB="0" marR="9525" marL="9525" anchor="b"/>
                </a:tc>
              </a:tr>
              <a:tr h="453600">
                <a:tc>
                  <a:txBody>
                    <a:bodyPr/>
                    <a:lstStyle/>
                    <a:p>
                      <a:pPr indent="0" lvl="0" marL="0" marR="0" rtl="0" algn="l">
                        <a:spcBef>
                          <a:spcPts val="0"/>
                        </a:spcBef>
                        <a:spcAft>
                          <a:spcPts val="0"/>
                        </a:spcAft>
                        <a:buNone/>
                      </a:pPr>
                      <a:r>
                        <a:rPr lang="es-MX" sz="1100">
                          <a:solidFill>
                            <a:srgbClr val="0C0C0C"/>
                          </a:solidFill>
                          <a:latin typeface="Gill Sans"/>
                          <a:ea typeface="Gill Sans"/>
                          <a:cs typeface="Gill Sans"/>
                          <a:sym typeface="Gill Sans"/>
                        </a:rPr>
                        <a:t>Total</a:t>
                      </a:r>
                      <a:endParaRPr sz="1100">
                        <a:solidFill>
                          <a:srgbClr val="0C0C0C"/>
                        </a:solidFill>
                        <a:latin typeface="Gill Sans"/>
                        <a:ea typeface="Gill Sans"/>
                        <a:cs typeface="Gill Sans"/>
                        <a:sym typeface="Gill Sans"/>
                      </a:endParaRPr>
                    </a:p>
                  </a:txBody>
                  <a:tcPr marT="34300" marB="34300" marR="68575" marL="137150" anchor="ctr"/>
                </a:tc>
                <a:tc>
                  <a:txBody>
                    <a:bodyPr/>
                    <a:lstStyle/>
                    <a:p>
                      <a:pPr indent="0" lvl="0" marL="0" marR="0" rtl="0" algn="r">
                        <a:spcBef>
                          <a:spcPts val="0"/>
                        </a:spcBef>
                        <a:spcAft>
                          <a:spcPts val="0"/>
                        </a:spcAft>
                        <a:buNone/>
                      </a:pPr>
                      <a:r>
                        <a:rPr b="1" lang="es-MX" sz="1100" u="none" strike="noStrike">
                          <a:solidFill>
                            <a:srgbClr val="000000"/>
                          </a:solidFill>
                          <a:latin typeface="Gill Sans"/>
                          <a:ea typeface="Gill Sans"/>
                          <a:cs typeface="Gill Sans"/>
                          <a:sym typeface="Gill Sans"/>
                        </a:rPr>
                        <a:t>$7,176,947.95</a:t>
                      </a:r>
                      <a:endParaRPr b="1" i="0" sz="1100" u="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l">
                        <a:spcBef>
                          <a:spcPts val="0"/>
                        </a:spcBef>
                        <a:spcAft>
                          <a:spcPts val="0"/>
                        </a:spcAft>
                        <a:buNone/>
                      </a:pPr>
                      <a:r>
                        <a:rPr b="0" lang="es-MX" sz="1100" u="none" strike="noStrike">
                          <a:solidFill>
                            <a:srgbClr val="000000"/>
                          </a:solidFill>
                          <a:latin typeface="Gill Sans"/>
                          <a:ea typeface="Gill Sans"/>
                          <a:cs typeface="Gill Sans"/>
                          <a:sym typeface="Gill Sans"/>
                        </a:rPr>
                        <a:t> </a:t>
                      </a:r>
                      <a:r>
                        <a:rPr b="1" lang="es-MX" sz="1100" u="none" strike="noStrike">
                          <a:solidFill>
                            <a:srgbClr val="000000"/>
                          </a:solidFill>
                          <a:latin typeface="Gill Sans"/>
                          <a:ea typeface="Gill Sans"/>
                          <a:cs typeface="Gill Sans"/>
                          <a:sym typeface="Gill Sans"/>
                        </a:rPr>
                        <a:t>$13,533,820.70 </a:t>
                      </a:r>
                      <a:endParaRPr b="1" i="0" sz="1100" u="none" strike="noStrike">
                        <a:solidFill>
                          <a:srgbClr val="000000"/>
                        </a:solidFill>
                        <a:latin typeface="Gill Sans"/>
                        <a:ea typeface="Gill Sans"/>
                        <a:cs typeface="Gill Sans"/>
                        <a:sym typeface="Gill Sans"/>
                      </a:endParaRPr>
                    </a:p>
                  </a:txBody>
                  <a:tcPr marT="7625" marB="0" marR="7625" marL="7625" anchor="b"/>
                </a:tc>
                <a:tc>
                  <a:txBody>
                    <a:bodyPr/>
                    <a:lstStyle/>
                    <a:p>
                      <a:pPr indent="0" lvl="0" marL="0" marR="0" rtl="0" algn="r">
                        <a:spcBef>
                          <a:spcPts val="0"/>
                        </a:spcBef>
                        <a:spcAft>
                          <a:spcPts val="0"/>
                        </a:spcAft>
                        <a:buNone/>
                      </a:pPr>
                      <a:r>
                        <a:rPr b="1" lang="es-MX" sz="1100" u="none" strike="noStrike">
                          <a:solidFill>
                            <a:srgbClr val="000000"/>
                          </a:solidFill>
                          <a:latin typeface="Gill Sans"/>
                          <a:ea typeface="Gill Sans"/>
                          <a:cs typeface="Gill Sans"/>
                          <a:sym typeface="Gill Sans"/>
                        </a:rPr>
                        <a:t>$8,220,371.31</a:t>
                      </a:r>
                      <a:endParaRPr b="1" i="0" sz="1100" u="none" strike="noStrike">
                        <a:solidFill>
                          <a:srgbClr val="000000"/>
                        </a:solidFill>
                        <a:latin typeface="Gill Sans"/>
                        <a:ea typeface="Gill Sans"/>
                        <a:cs typeface="Gill Sans"/>
                        <a:sym typeface="Gill Sans"/>
                      </a:endParaRPr>
                    </a:p>
                  </a:txBody>
                  <a:tcPr marT="9525" marB="0" marR="9525" marL="9525" anchor="b"/>
                </a:tc>
                <a:tc>
                  <a:txBody>
                    <a:bodyPr/>
                    <a:lstStyle/>
                    <a:p>
                      <a:pPr indent="0" lvl="0" marL="0" marR="0" rtl="0" algn="r">
                        <a:spcBef>
                          <a:spcPts val="0"/>
                        </a:spcBef>
                        <a:spcAft>
                          <a:spcPts val="0"/>
                        </a:spcAft>
                        <a:buNone/>
                      </a:pPr>
                      <a:r>
                        <a:rPr b="1" lang="es-MX" sz="1100" u="none" strike="noStrike">
                          <a:solidFill>
                            <a:srgbClr val="000000"/>
                          </a:solidFill>
                          <a:latin typeface="Gill Sans"/>
                          <a:ea typeface="Gill Sans"/>
                          <a:cs typeface="Gill Sans"/>
                          <a:sym typeface="Gill Sans"/>
                        </a:rPr>
                        <a:t>$28,931,139.96</a:t>
                      </a:r>
                      <a:endParaRPr b="1" i="0" sz="1100" u="none" strike="noStrike">
                        <a:solidFill>
                          <a:srgbClr val="000000"/>
                        </a:solidFill>
                        <a:latin typeface="Gill Sans"/>
                        <a:ea typeface="Gill Sans"/>
                        <a:cs typeface="Gill Sans"/>
                        <a:sym typeface="Gill Sans"/>
                      </a:endParaRPr>
                    </a:p>
                  </a:txBody>
                  <a:tcPr marT="9525" marB="0" marR="9525" marL="9525" anchor="b"/>
                </a:tc>
              </a:tr>
              <a:tr h="209875">
                <a:tc gridSpan="4">
                  <a:txBody>
                    <a:bodyPr/>
                    <a:lstStyle/>
                    <a:p>
                      <a:pPr indent="0" lvl="0" marL="0" marR="0" rtl="0" algn="r">
                        <a:spcBef>
                          <a:spcPts val="0"/>
                        </a:spcBef>
                        <a:spcAft>
                          <a:spcPts val="0"/>
                        </a:spcAft>
                        <a:buNone/>
                      </a:pPr>
                      <a:r>
                        <a:t/>
                      </a:r>
                      <a:endParaRPr sz="1100">
                        <a:solidFill>
                          <a:srgbClr val="7F7F7F"/>
                        </a:solidFill>
                        <a:latin typeface="Gill Sans"/>
                        <a:ea typeface="Gill Sans"/>
                        <a:cs typeface="Gill Sans"/>
                        <a:sym typeface="Gill Sans"/>
                      </a:endParaRPr>
                    </a:p>
                  </a:txBody>
                  <a:tcPr marT="34300" marB="34300" marR="68575" marL="68575" anchor="ctr"/>
                </a:tc>
                <a:tc hMerge="1"/>
                <a:tc hMerge="1"/>
                <a:tc hMerge="1"/>
                <a:tc>
                  <a:txBody>
                    <a:bodyPr/>
                    <a:lstStyle/>
                    <a:p>
                      <a:pPr indent="0" lvl="0" marL="0" marR="0" rtl="0" algn="r">
                        <a:spcBef>
                          <a:spcPts val="0"/>
                        </a:spcBef>
                        <a:spcAft>
                          <a:spcPts val="0"/>
                        </a:spcAft>
                        <a:buNone/>
                      </a:pPr>
                      <a:r>
                        <a:t/>
                      </a:r>
                      <a:endParaRPr sz="1100">
                        <a:solidFill>
                          <a:srgbClr val="7F7F7F"/>
                        </a:solidFill>
                        <a:latin typeface="Gill Sans"/>
                        <a:ea typeface="Gill Sans"/>
                        <a:cs typeface="Gill Sans"/>
                        <a:sym typeface="Gill Sans"/>
                      </a:endParaRPr>
                    </a:p>
                  </a:txBody>
                  <a:tcPr marT="34300" marB="34300" marR="68575" marL="68575" anchor="ctr"/>
                </a:tc>
              </a:tr>
            </a:tbl>
          </a:graphicData>
        </a:graphic>
      </p:graphicFrame>
      <p:sp>
        <p:nvSpPr>
          <p:cNvPr id="848" name="Google Shape;848;p77"/>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849" name="Google Shape;849;p77"/>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850" name="Google Shape;850;p77"/>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graphicFrame>
        <p:nvGraphicFramePr>
          <p:cNvPr id="851" name="Google Shape;851;p77"/>
          <p:cNvGraphicFramePr/>
          <p:nvPr/>
        </p:nvGraphicFramePr>
        <p:xfrm>
          <a:off x="0" y="2117855"/>
          <a:ext cx="3723588" cy="2434472"/>
        </p:xfrm>
        <a:graphic>
          <a:graphicData uri="http://schemas.openxmlformats.org/drawingml/2006/chart">
            <c:chart r:id="rId3"/>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6" name="Shape 856"/>
        <p:cNvGrpSpPr/>
        <p:nvPr/>
      </p:nvGrpSpPr>
      <p:grpSpPr>
        <a:xfrm>
          <a:off x="0" y="0"/>
          <a:ext cx="0" cy="0"/>
          <a:chOff x="0" y="0"/>
          <a:chExt cx="0" cy="0"/>
        </a:xfrm>
      </p:grpSpPr>
      <p:sp>
        <p:nvSpPr>
          <p:cNvPr id="857" name="Google Shape;857;p78"/>
          <p:cNvSpPr txBox="1"/>
          <p:nvPr/>
        </p:nvSpPr>
        <p:spPr>
          <a:xfrm>
            <a:off x="-334128" y="817052"/>
            <a:ext cx="8317705" cy="675441"/>
          </a:xfrm>
          <a:prstGeom prst="rect">
            <a:avLst/>
          </a:prstGeom>
          <a:noFill/>
          <a:ln>
            <a:noFill/>
          </a:ln>
        </p:spPr>
        <p:txBody>
          <a:bodyPr anchorCtr="0" anchor="t" bIns="45700" lIns="91425" spcFirstLastPara="1" rIns="91425" wrap="square" tIns="45700">
            <a:normAutofit/>
          </a:bodyPr>
          <a:lstStyle/>
          <a:p>
            <a:pPr indent="0" lvl="1" marL="457200" marR="0" rtl="0" algn="l">
              <a:lnSpc>
                <a:spcPct val="90000"/>
              </a:lnSpc>
              <a:spcBef>
                <a:spcPts val="0"/>
              </a:spcBef>
              <a:spcAft>
                <a:spcPts val="0"/>
              </a:spcAft>
              <a:buNone/>
            </a:pPr>
            <a:r>
              <a:rPr b="1" i="0" lang="es-MX" sz="2400" u="none" cap="none" strike="noStrike">
                <a:solidFill>
                  <a:srgbClr val="593470"/>
                </a:solidFill>
                <a:latin typeface="Gill Sans"/>
                <a:ea typeface="Gill Sans"/>
                <a:cs typeface="Gill Sans"/>
                <a:sym typeface="Gill Sans"/>
              </a:rPr>
              <a:t>Adeudos de ejercicios anteriores</a:t>
            </a:r>
            <a:endParaRPr/>
          </a:p>
          <a:p>
            <a:pPr indent="0" lvl="0" marL="0" marR="0" rtl="0" algn="l">
              <a:lnSpc>
                <a:spcPct val="90000"/>
              </a:lnSpc>
              <a:spcBef>
                <a:spcPts val="600"/>
              </a:spcBef>
              <a:spcAft>
                <a:spcPts val="0"/>
              </a:spcAft>
              <a:buNone/>
            </a:pPr>
            <a:r>
              <a:t/>
            </a:r>
            <a:endParaRPr b="1" sz="2400">
              <a:solidFill>
                <a:srgbClr val="593470"/>
              </a:solidFill>
              <a:latin typeface="Gill Sans"/>
              <a:ea typeface="Gill Sans"/>
              <a:cs typeface="Gill Sans"/>
              <a:sym typeface="Gill Sans"/>
            </a:endParaRPr>
          </a:p>
          <a:p>
            <a:pPr indent="0" lvl="0" marL="0" marR="0" rtl="0" algn="l">
              <a:lnSpc>
                <a:spcPct val="90000"/>
              </a:lnSpc>
              <a:spcBef>
                <a:spcPts val="600"/>
              </a:spcBef>
              <a:spcAft>
                <a:spcPts val="0"/>
              </a:spcAft>
              <a:buNone/>
            </a:pPr>
            <a:r>
              <a:t/>
            </a:r>
            <a:endParaRPr sz="2400">
              <a:solidFill>
                <a:srgbClr val="593470"/>
              </a:solidFill>
              <a:latin typeface="Gill Sans"/>
              <a:ea typeface="Gill Sans"/>
              <a:cs typeface="Gill Sans"/>
              <a:sym typeface="Gill Sans"/>
            </a:endParaRPr>
          </a:p>
        </p:txBody>
      </p:sp>
      <p:graphicFrame>
        <p:nvGraphicFramePr>
          <p:cNvPr id="858" name="Google Shape;858;p78"/>
          <p:cNvGraphicFramePr/>
          <p:nvPr/>
        </p:nvGraphicFramePr>
        <p:xfrm>
          <a:off x="682172" y="1295546"/>
          <a:ext cx="3000000" cy="3000000"/>
        </p:xfrm>
        <a:graphic>
          <a:graphicData uri="http://schemas.openxmlformats.org/drawingml/2006/table">
            <a:tbl>
              <a:tblPr firstRow="1">
                <a:noFill/>
                <a:tableStyleId>{85272D34-FB2A-4131-A5D7-9771F15D9AB8}</a:tableStyleId>
              </a:tblPr>
              <a:tblGrid>
                <a:gridCol w="2308500"/>
                <a:gridCol w="1055825"/>
                <a:gridCol w="1312350"/>
                <a:gridCol w="1312350"/>
                <a:gridCol w="1312350"/>
              </a:tblGrid>
              <a:tr h="305150">
                <a:tc gridSpan="5">
                  <a:txBody>
                    <a:bodyPr/>
                    <a:lstStyle/>
                    <a:p>
                      <a:pPr indent="0" lvl="0" marL="0" marR="0" rtl="0" algn="ctr">
                        <a:spcBef>
                          <a:spcPts val="0"/>
                        </a:spcBef>
                        <a:spcAft>
                          <a:spcPts val="0"/>
                        </a:spcAft>
                        <a:buNone/>
                      </a:pPr>
                      <a:r>
                        <a:rPr lang="es-MX" sz="1800"/>
                        <a:t>ADEUDOS DE EJERCICIOS ANTERIORES</a:t>
                      </a:r>
                      <a:endParaRPr sz="1800">
                        <a:latin typeface="Gill Sans"/>
                        <a:ea typeface="Gill Sans"/>
                        <a:cs typeface="Gill Sans"/>
                        <a:sym typeface="Gill Sans"/>
                      </a:endParaRPr>
                    </a:p>
                  </a:txBody>
                  <a:tcPr marT="34300" marB="34300" marR="68575" marL="137150" anchor="ctr"/>
                </a:tc>
                <a:tc hMerge="1"/>
                <a:tc hMerge="1"/>
                <a:tc hMerge="1"/>
                <a:tc hMerge="1"/>
              </a:tr>
              <a:tr h="240850">
                <a:tc>
                  <a:txBody>
                    <a:bodyPr/>
                    <a:lstStyle/>
                    <a:p>
                      <a:pPr indent="0" lvl="0" marL="0" marR="0" rtl="0" algn="l">
                        <a:spcBef>
                          <a:spcPts val="0"/>
                        </a:spcBef>
                        <a:spcAft>
                          <a:spcPts val="0"/>
                        </a:spcAft>
                        <a:buNone/>
                      </a:pPr>
                      <a:r>
                        <a:rPr lang="es-MX" sz="1200">
                          <a:solidFill>
                            <a:srgbClr val="002060"/>
                          </a:solidFill>
                        </a:rPr>
                        <a:t>Proveedor </a:t>
                      </a:r>
                      <a:endParaRPr sz="12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lang="es-MX" sz="1200">
                          <a:solidFill>
                            <a:srgbClr val="002060"/>
                          </a:solidFill>
                        </a:rPr>
                        <a:t>2018</a:t>
                      </a:r>
                      <a:endParaRPr sz="1200">
                        <a:solidFill>
                          <a:srgbClr val="002060"/>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lang="es-MX" sz="1200">
                          <a:solidFill>
                            <a:srgbClr val="002060"/>
                          </a:solidFill>
                        </a:rPr>
                        <a:t>2019</a:t>
                      </a:r>
                      <a:endParaRPr sz="1200">
                        <a:solidFill>
                          <a:srgbClr val="002060"/>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lang="es-MX" sz="1200">
                          <a:solidFill>
                            <a:srgbClr val="002060"/>
                          </a:solidFill>
                        </a:rPr>
                        <a:t>2020</a:t>
                      </a:r>
                      <a:endParaRPr sz="1200">
                        <a:solidFill>
                          <a:srgbClr val="002060"/>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lang="es-MX" sz="1200">
                          <a:solidFill>
                            <a:srgbClr val="002060"/>
                          </a:solidFill>
                        </a:rPr>
                        <a:t>Total</a:t>
                      </a:r>
                      <a:endParaRPr sz="1200">
                        <a:solidFill>
                          <a:srgbClr val="002060"/>
                        </a:solidFill>
                        <a:latin typeface="Gill Sans"/>
                        <a:ea typeface="Gill Sans"/>
                        <a:cs typeface="Gill Sans"/>
                        <a:sym typeface="Gill Sans"/>
                      </a:endParaRPr>
                    </a:p>
                  </a:txBody>
                  <a:tcPr marT="34300" marB="34300" marR="68575" marL="68575" anchor="ctr"/>
                </a:tc>
              </a:tr>
              <a:tr h="317750">
                <a:tc>
                  <a:txBody>
                    <a:bodyPr/>
                    <a:lstStyle/>
                    <a:p>
                      <a:pPr indent="0" lvl="0" marL="0" marR="0" rtl="0" algn="l">
                        <a:spcBef>
                          <a:spcPts val="0"/>
                        </a:spcBef>
                        <a:spcAft>
                          <a:spcPts val="0"/>
                        </a:spcAft>
                        <a:buNone/>
                      </a:pPr>
                      <a:r>
                        <a:rPr lang="es-MX" sz="1100">
                          <a:solidFill>
                            <a:srgbClr val="002060"/>
                          </a:solidFill>
                        </a:rPr>
                        <a:t>MAYPO (Medicamentos)</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1100" u="none" strike="noStrike">
                          <a:solidFill>
                            <a:srgbClr val="404040"/>
                          </a:solidFill>
                        </a:rPr>
                        <a:t>$2,143,401.94</a:t>
                      </a:r>
                      <a:endParaRPr b="0" i="0" sz="1100" u="none" strike="noStrike">
                        <a:solidFill>
                          <a:srgbClr val="40404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1" lang="es-MX" sz="1100" u="none" strike="noStrike">
                          <a:solidFill>
                            <a:srgbClr val="404040"/>
                          </a:solidFill>
                        </a:rPr>
                        <a:t>$2,143,401.94</a:t>
                      </a:r>
                      <a:endParaRPr b="1" i="0" sz="1100" u="none" strike="noStrike">
                        <a:solidFill>
                          <a:srgbClr val="404040"/>
                        </a:solidFill>
                        <a:latin typeface="Gill Sans"/>
                        <a:ea typeface="Gill Sans"/>
                        <a:cs typeface="Gill Sans"/>
                        <a:sym typeface="Gill Sans"/>
                      </a:endParaRPr>
                    </a:p>
                  </a:txBody>
                  <a:tcPr marT="9525" marB="0" marR="9525" marL="9525" anchor="ctr"/>
                </a:tc>
              </a:tr>
              <a:tr h="335575">
                <a:tc>
                  <a:txBody>
                    <a:bodyPr/>
                    <a:lstStyle/>
                    <a:p>
                      <a:pPr indent="0" lvl="0" marL="0" marR="0" rtl="0" algn="l">
                        <a:lnSpc>
                          <a:spcPct val="100000"/>
                        </a:lnSpc>
                        <a:spcBef>
                          <a:spcPts val="0"/>
                        </a:spcBef>
                        <a:spcAft>
                          <a:spcPts val="0"/>
                        </a:spcAft>
                        <a:buClr>
                          <a:srgbClr val="002060"/>
                        </a:buClr>
                        <a:buSzPts val="1100"/>
                        <a:buFont typeface="Gill Sans"/>
                        <a:buNone/>
                      </a:pPr>
                      <a:r>
                        <a:rPr lang="es-MX" sz="1100">
                          <a:solidFill>
                            <a:srgbClr val="002060"/>
                          </a:solidFill>
                        </a:rPr>
                        <a:t>PRAXAIR (Oxigeno)</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1100" u="none" strike="noStrike">
                          <a:solidFill>
                            <a:srgbClr val="404040"/>
                          </a:solidFill>
                        </a:rPr>
                        <a:t>$1,097,712.50</a:t>
                      </a:r>
                      <a:endParaRPr b="0" i="0" sz="1100" u="none" strike="noStrike">
                        <a:solidFill>
                          <a:srgbClr val="40404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1100" u="none" strike="noStrike">
                          <a:solidFill>
                            <a:srgbClr val="404040"/>
                          </a:solidFill>
                        </a:rPr>
                        <a:t>$550,848.00</a:t>
                      </a:r>
                      <a:endParaRPr b="0" i="0" sz="1100" u="none" strike="noStrike">
                        <a:solidFill>
                          <a:srgbClr val="40404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1" lang="es-MX" sz="1100" u="none" strike="noStrike">
                          <a:solidFill>
                            <a:srgbClr val="404040"/>
                          </a:solidFill>
                        </a:rPr>
                        <a:t>$1,648,560.50</a:t>
                      </a:r>
                      <a:endParaRPr b="1" i="0" sz="1100" u="none" strike="noStrike">
                        <a:solidFill>
                          <a:srgbClr val="404040"/>
                        </a:solidFill>
                        <a:latin typeface="Gill Sans"/>
                        <a:ea typeface="Gill Sans"/>
                        <a:cs typeface="Gill Sans"/>
                        <a:sym typeface="Gill Sans"/>
                      </a:endParaRPr>
                    </a:p>
                  </a:txBody>
                  <a:tcPr marT="9525" marB="0" marR="9525" marL="9525" anchor="ctr"/>
                </a:tc>
              </a:tr>
              <a:tr h="509175">
                <a:tc>
                  <a:txBody>
                    <a:bodyPr/>
                    <a:lstStyle/>
                    <a:p>
                      <a:pPr indent="0" lvl="0" marL="0" marR="0" rtl="0" algn="l">
                        <a:spcBef>
                          <a:spcPts val="0"/>
                        </a:spcBef>
                        <a:spcAft>
                          <a:spcPts val="0"/>
                        </a:spcAft>
                        <a:buNone/>
                      </a:pPr>
                      <a:r>
                        <a:rPr lang="es-MX" sz="1100">
                          <a:solidFill>
                            <a:srgbClr val="002060"/>
                          </a:solidFill>
                        </a:rPr>
                        <a:t>Implementos Médicos de Occidente                                 (material curaciones )</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1100" u="none" strike="noStrike">
                          <a:solidFill>
                            <a:srgbClr val="404040"/>
                          </a:solidFill>
                        </a:rPr>
                        <a:t>$146,234.93</a:t>
                      </a:r>
                      <a:endParaRPr b="0" i="0" sz="1100" u="none" strike="noStrike">
                        <a:solidFill>
                          <a:srgbClr val="40404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1" lang="es-MX" sz="1100" u="none" strike="noStrike">
                          <a:solidFill>
                            <a:srgbClr val="404040"/>
                          </a:solidFill>
                        </a:rPr>
                        <a:t>$146,234.93</a:t>
                      </a:r>
                      <a:endParaRPr b="1" i="0" sz="1100" u="none" strike="noStrike">
                        <a:solidFill>
                          <a:srgbClr val="404040"/>
                        </a:solidFill>
                        <a:latin typeface="Gill Sans"/>
                        <a:ea typeface="Gill Sans"/>
                        <a:cs typeface="Gill Sans"/>
                        <a:sym typeface="Gill Sans"/>
                      </a:endParaRPr>
                    </a:p>
                  </a:txBody>
                  <a:tcPr marT="9525" marB="0" marR="9525" marL="9525" anchor="ctr"/>
                </a:tc>
              </a:tr>
              <a:tr h="361600">
                <a:tc>
                  <a:txBody>
                    <a:bodyPr/>
                    <a:lstStyle/>
                    <a:p>
                      <a:pPr indent="0" lvl="0" marL="0" marR="0" rtl="0" algn="l">
                        <a:spcBef>
                          <a:spcPts val="0"/>
                        </a:spcBef>
                        <a:spcAft>
                          <a:spcPts val="0"/>
                        </a:spcAft>
                        <a:buNone/>
                      </a:pPr>
                      <a:r>
                        <a:rPr lang="es-MX" sz="1100">
                          <a:solidFill>
                            <a:srgbClr val="002060"/>
                          </a:solidFill>
                        </a:rPr>
                        <a:t>Ignacio Guerrero Hernandez (Serv. Imagenología Subrog.)</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1100" u="none" strike="noStrike">
                          <a:solidFill>
                            <a:srgbClr val="404040"/>
                          </a:solidFill>
                        </a:rPr>
                        <a:t>$18,372.00</a:t>
                      </a:r>
                      <a:endParaRPr b="0" i="0" sz="1100" u="none" strike="noStrike">
                        <a:solidFill>
                          <a:srgbClr val="40404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1" lang="es-MX" sz="1100" u="none" strike="noStrike">
                          <a:solidFill>
                            <a:srgbClr val="404040"/>
                          </a:solidFill>
                        </a:rPr>
                        <a:t>$18,372.00</a:t>
                      </a:r>
                      <a:endParaRPr b="1" i="0" sz="1100" u="none" strike="noStrike">
                        <a:solidFill>
                          <a:srgbClr val="404040"/>
                        </a:solidFill>
                        <a:latin typeface="Gill Sans"/>
                        <a:ea typeface="Gill Sans"/>
                        <a:cs typeface="Gill Sans"/>
                        <a:sym typeface="Gill Sans"/>
                      </a:endParaRPr>
                    </a:p>
                  </a:txBody>
                  <a:tcPr marT="9525" marB="0" marR="9525" marL="9525" anchor="ctr"/>
                </a:tc>
              </a:tr>
              <a:tr h="361600">
                <a:tc>
                  <a:txBody>
                    <a:bodyPr/>
                    <a:lstStyle/>
                    <a:p>
                      <a:pPr indent="0" lvl="0" marL="0" marR="0" rtl="0" algn="l">
                        <a:spcBef>
                          <a:spcPts val="0"/>
                        </a:spcBef>
                        <a:spcAft>
                          <a:spcPts val="0"/>
                        </a:spcAft>
                        <a:buNone/>
                      </a:pPr>
                      <a:r>
                        <a:rPr lang="es-MX" sz="1100">
                          <a:solidFill>
                            <a:srgbClr val="002060"/>
                          </a:solidFill>
                        </a:rPr>
                        <a:t>Grupo Diagnóstico PROA (Serv. Imagenología Subrog. CHOPO)</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1100" u="none" strike="noStrike">
                          <a:solidFill>
                            <a:srgbClr val="404040"/>
                          </a:solidFill>
                        </a:rPr>
                        <a:t>$55,677.68</a:t>
                      </a:r>
                      <a:endParaRPr b="0" i="0" sz="1100" u="none" strike="noStrike">
                        <a:solidFill>
                          <a:srgbClr val="40404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1" lang="es-MX" sz="1100" u="none" strike="noStrike">
                          <a:solidFill>
                            <a:srgbClr val="404040"/>
                          </a:solidFill>
                        </a:rPr>
                        <a:t>$55,677.68</a:t>
                      </a:r>
                      <a:endParaRPr b="1" i="0" sz="1100" u="none" strike="noStrike">
                        <a:solidFill>
                          <a:srgbClr val="404040"/>
                        </a:solidFill>
                        <a:latin typeface="Gill Sans"/>
                        <a:ea typeface="Gill Sans"/>
                        <a:cs typeface="Gill Sans"/>
                        <a:sym typeface="Gill Sans"/>
                      </a:endParaRPr>
                    </a:p>
                  </a:txBody>
                  <a:tcPr marT="9525" marB="0" marR="9525" marL="9525" anchor="ctr"/>
                </a:tc>
              </a:tr>
              <a:tr h="337475">
                <a:tc>
                  <a:txBody>
                    <a:bodyPr/>
                    <a:lstStyle/>
                    <a:p>
                      <a:pPr indent="0" lvl="0" marL="0" marR="0" rtl="0" algn="l">
                        <a:spcBef>
                          <a:spcPts val="0"/>
                        </a:spcBef>
                        <a:spcAft>
                          <a:spcPts val="0"/>
                        </a:spcAft>
                        <a:buNone/>
                      </a:pPr>
                      <a:r>
                        <a:rPr lang="es-MX" sz="1100">
                          <a:solidFill>
                            <a:srgbClr val="002060"/>
                          </a:solidFill>
                        </a:rPr>
                        <a:t>RIMLA (MEDICAMENTOS)</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1100" u="none" strike="noStrike">
                          <a:solidFill>
                            <a:srgbClr val="404040"/>
                          </a:solidFill>
                        </a:rPr>
                        <a:t>$603,877.71</a:t>
                      </a:r>
                      <a:endParaRPr b="0" i="0" sz="1100" u="none" strike="noStrike">
                        <a:solidFill>
                          <a:srgbClr val="40404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1" lang="es-MX" sz="1100" u="none" strike="noStrike">
                          <a:solidFill>
                            <a:srgbClr val="404040"/>
                          </a:solidFill>
                        </a:rPr>
                        <a:t>$603,877.71</a:t>
                      </a:r>
                      <a:endParaRPr b="1" i="0" sz="1100" u="none" strike="noStrike">
                        <a:solidFill>
                          <a:srgbClr val="404040"/>
                        </a:solidFill>
                        <a:latin typeface="Gill Sans"/>
                        <a:ea typeface="Gill Sans"/>
                        <a:cs typeface="Gill Sans"/>
                        <a:sym typeface="Gill Sans"/>
                      </a:endParaRPr>
                    </a:p>
                  </a:txBody>
                  <a:tcPr marT="9525" marB="0" marR="9525" marL="9525" anchor="ctr"/>
                </a:tc>
              </a:tr>
              <a:tr h="361600">
                <a:tc>
                  <a:txBody>
                    <a:bodyPr/>
                    <a:lstStyle/>
                    <a:p>
                      <a:pPr indent="0" lvl="0" marL="0" marR="0" rtl="0" algn="l">
                        <a:spcBef>
                          <a:spcPts val="0"/>
                        </a:spcBef>
                        <a:spcAft>
                          <a:spcPts val="0"/>
                        </a:spcAft>
                        <a:buNone/>
                      </a:pPr>
                      <a:r>
                        <a:rPr lang="es-MX" sz="1100">
                          <a:solidFill>
                            <a:srgbClr val="002060"/>
                          </a:solidFill>
                        </a:rPr>
                        <a:t>Grupo Distrib. MEDICAM (MEDICAMENTOS)</a:t>
                      </a:r>
                      <a:endParaRPr sz="11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1100" u="none" strike="noStrike">
                          <a:solidFill>
                            <a:srgbClr val="404040"/>
                          </a:solidFill>
                        </a:rPr>
                        <a:t>$561,528.54</a:t>
                      </a:r>
                      <a:endParaRPr b="0" i="0" sz="1100" u="none" strike="noStrike">
                        <a:solidFill>
                          <a:srgbClr val="40404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1" lang="es-MX" sz="1100" u="none" strike="noStrike">
                          <a:solidFill>
                            <a:srgbClr val="404040"/>
                          </a:solidFill>
                        </a:rPr>
                        <a:t>$561,528.54</a:t>
                      </a:r>
                      <a:endParaRPr b="1" i="0" sz="1100" u="none" strike="noStrike">
                        <a:solidFill>
                          <a:srgbClr val="404040"/>
                        </a:solidFill>
                        <a:latin typeface="Gill Sans"/>
                        <a:ea typeface="Gill Sans"/>
                        <a:cs typeface="Gill Sans"/>
                        <a:sym typeface="Gill Sans"/>
                      </a:endParaRPr>
                    </a:p>
                  </a:txBody>
                  <a:tcPr marT="9525" marB="0" marR="9525" marL="9525" anchor="ctr"/>
                </a:tc>
              </a:tr>
              <a:tr h="361600">
                <a:tc>
                  <a:txBody>
                    <a:bodyPr/>
                    <a:lstStyle/>
                    <a:p>
                      <a:pPr indent="0" lvl="0" marL="0" marR="0" rtl="0" algn="l">
                        <a:lnSpc>
                          <a:spcPct val="100000"/>
                        </a:lnSpc>
                        <a:spcBef>
                          <a:spcPts val="0"/>
                        </a:spcBef>
                        <a:spcAft>
                          <a:spcPts val="0"/>
                        </a:spcAft>
                        <a:buClr>
                          <a:srgbClr val="002060"/>
                        </a:buClr>
                        <a:buSzPts val="1100"/>
                        <a:buFont typeface="Gill Sans"/>
                        <a:buNone/>
                      </a:pPr>
                      <a:r>
                        <a:rPr b="0" lang="es-MX" sz="1100" u="none" cap="none" strike="noStrike">
                          <a:solidFill>
                            <a:srgbClr val="002060"/>
                          </a:solidFill>
                        </a:rPr>
                        <a:t>Comercializadora del Pacifico (MEDICAMENTOS)</a:t>
                      </a:r>
                      <a:endParaRPr b="0" i="0" sz="1100" u="none" cap="none" strike="noStrike">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1100" u="none" strike="noStrike">
                          <a:solidFill>
                            <a:srgbClr val="0D0D0D"/>
                          </a:solidFill>
                        </a:rPr>
                        <a:t>$11,386.24</a:t>
                      </a:r>
                      <a:endParaRPr b="0" i="0" sz="1100" u="none" strike="noStrike">
                        <a:solidFill>
                          <a:srgbClr val="0D0D0D"/>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1" lang="es-MX" sz="1100" u="none" strike="noStrike">
                          <a:solidFill>
                            <a:srgbClr val="404040"/>
                          </a:solidFill>
                        </a:rPr>
                        <a:t>$11,386.24</a:t>
                      </a:r>
                      <a:endParaRPr b="1" i="0" sz="1100" u="none" strike="noStrike">
                        <a:solidFill>
                          <a:srgbClr val="404040"/>
                        </a:solidFill>
                        <a:latin typeface="Gill Sans"/>
                        <a:ea typeface="Gill Sans"/>
                        <a:cs typeface="Gill Sans"/>
                        <a:sym typeface="Gill Sans"/>
                      </a:endParaRPr>
                    </a:p>
                  </a:txBody>
                  <a:tcPr marT="9525" marB="0" marR="9525" marL="9525" anchor="ctr"/>
                </a:tc>
              </a:tr>
              <a:tr h="361600">
                <a:tc>
                  <a:txBody>
                    <a:bodyPr/>
                    <a:lstStyle/>
                    <a:p>
                      <a:pPr indent="0" lvl="0" marL="0" marR="0" rtl="0" algn="l">
                        <a:lnSpc>
                          <a:spcPct val="100000"/>
                        </a:lnSpc>
                        <a:spcBef>
                          <a:spcPts val="0"/>
                        </a:spcBef>
                        <a:spcAft>
                          <a:spcPts val="0"/>
                        </a:spcAft>
                        <a:buClr>
                          <a:srgbClr val="002060"/>
                        </a:buClr>
                        <a:buSzPts val="1100"/>
                        <a:buFont typeface="Gill Sans"/>
                        <a:buNone/>
                      </a:pPr>
                      <a:r>
                        <a:rPr b="0" lang="es-MX" sz="1100" u="none" cap="none" strike="noStrike">
                          <a:solidFill>
                            <a:srgbClr val="002060"/>
                          </a:solidFill>
                        </a:rPr>
                        <a:t>IXCHELL Medicamentos,  (MEDICAMENTOS)</a:t>
                      </a:r>
                      <a:endParaRPr b="0" i="0" sz="1100" u="none" cap="none" strike="noStrike">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b="0" lang="es-MX" sz="1100" u="none" strike="noStrike">
                          <a:solidFill>
                            <a:srgbClr val="0D0D0D"/>
                          </a:solidFill>
                        </a:rPr>
                        <a:t>$29,391.08</a:t>
                      </a:r>
                      <a:endParaRPr b="0" i="0" sz="1100" u="none" strike="noStrike">
                        <a:solidFill>
                          <a:srgbClr val="0D0D0D"/>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1" lang="es-MX" sz="1100" u="none" strike="noStrike">
                          <a:solidFill>
                            <a:srgbClr val="404040"/>
                          </a:solidFill>
                        </a:rPr>
                        <a:t>$29,391.08</a:t>
                      </a:r>
                      <a:endParaRPr b="1" i="0" sz="1100" u="none" strike="noStrike">
                        <a:solidFill>
                          <a:srgbClr val="404040"/>
                        </a:solidFill>
                        <a:latin typeface="Gill Sans"/>
                        <a:ea typeface="Gill Sans"/>
                        <a:cs typeface="Gill Sans"/>
                        <a:sym typeface="Gill Sans"/>
                      </a:endParaRPr>
                    </a:p>
                  </a:txBody>
                  <a:tcPr marT="9525" marB="0" marR="9525" marL="9525" anchor="ctr"/>
                </a:tc>
              </a:tr>
              <a:tr h="361600">
                <a:tc>
                  <a:txBody>
                    <a:bodyPr/>
                    <a:lstStyle/>
                    <a:p>
                      <a:pPr indent="0" lvl="0" marL="0" marR="0" rtl="0" algn="l">
                        <a:lnSpc>
                          <a:spcPct val="100000"/>
                        </a:lnSpc>
                        <a:spcBef>
                          <a:spcPts val="0"/>
                        </a:spcBef>
                        <a:spcAft>
                          <a:spcPts val="0"/>
                        </a:spcAft>
                        <a:buClr>
                          <a:srgbClr val="002060"/>
                        </a:buClr>
                        <a:buSzPts val="1100"/>
                        <a:buFont typeface="Gill Sans"/>
                        <a:buNone/>
                      </a:pPr>
                      <a:r>
                        <a:rPr b="0" lang="es-MX" sz="1100" u="none" cap="none" strike="noStrike">
                          <a:solidFill>
                            <a:srgbClr val="002060"/>
                          </a:solidFill>
                        </a:rPr>
                        <a:t>Grajess Farmacéutica (MEDICAMENTOS)</a:t>
                      </a:r>
                      <a:endParaRPr b="0" i="0" sz="1100" u="none" cap="none" strike="noStrike">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b="0" lang="es-MX" sz="1100" u="none" strike="noStrike">
                          <a:solidFill>
                            <a:srgbClr val="0D0D0D"/>
                          </a:solidFill>
                        </a:rPr>
                        <a:t>$120,689.25</a:t>
                      </a:r>
                      <a:endParaRPr b="0" i="0" sz="1100" u="none" strike="noStrike">
                        <a:solidFill>
                          <a:srgbClr val="0D0D0D"/>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0" lang="es-MX" sz="2400" u="none" strike="noStrike">
                          <a:solidFill>
                            <a:srgbClr val="000000"/>
                          </a:solidFill>
                        </a:rPr>
                        <a:t> </a:t>
                      </a:r>
                      <a:endParaRPr b="0" i="0" sz="2400" u="none" strike="noStrike">
                        <a:solidFill>
                          <a:srgbClr val="000000"/>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1" lang="es-MX" sz="1100" u="none" strike="noStrike">
                          <a:solidFill>
                            <a:srgbClr val="404040"/>
                          </a:solidFill>
                        </a:rPr>
                        <a:t>$120,689.25</a:t>
                      </a:r>
                      <a:endParaRPr b="1" i="0" sz="1100" u="none" strike="noStrike">
                        <a:solidFill>
                          <a:srgbClr val="404040"/>
                        </a:solidFill>
                        <a:latin typeface="Gill Sans"/>
                        <a:ea typeface="Gill Sans"/>
                        <a:cs typeface="Gill Sans"/>
                        <a:sym typeface="Gill Sans"/>
                      </a:endParaRPr>
                    </a:p>
                  </a:txBody>
                  <a:tcPr marT="9525" marB="0" marR="9525" marL="9525" anchor="ctr"/>
                </a:tc>
              </a:tr>
              <a:tr h="282750">
                <a:tc>
                  <a:txBody>
                    <a:bodyPr/>
                    <a:lstStyle/>
                    <a:p>
                      <a:pPr indent="0" lvl="0" marL="0" marR="0" rtl="0" algn="l">
                        <a:spcBef>
                          <a:spcPts val="0"/>
                        </a:spcBef>
                        <a:spcAft>
                          <a:spcPts val="0"/>
                        </a:spcAft>
                        <a:buNone/>
                      </a:pPr>
                      <a:r>
                        <a:rPr b="1" lang="es-MX" sz="1200">
                          <a:solidFill>
                            <a:srgbClr val="0C0C0C"/>
                          </a:solidFill>
                        </a:rPr>
                        <a:t>Total</a:t>
                      </a:r>
                      <a:endParaRPr b="1" sz="1200">
                        <a:solidFill>
                          <a:srgbClr val="0C0C0C"/>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b="1" lang="es-MX" sz="1200" u="none" strike="noStrike">
                          <a:solidFill>
                            <a:srgbClr val="0D0D0D"/>
                          </a:solidFill>
                        </a:rPr>
                        <a:t>$150,080.33</a:t>
                      </a:r>
                      <a:endParaRPr b="1" i="0" sz="1200" u="none" strike="noStrike">
                        <a:solidFill>
                          <a:srgbClr val="0D0D0D"/>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1" lang="es-MX" sz="1200" u="none" strike="noStrike">
                          <a:solidFill>
                            <a:srgbClr val="0D0D0D"/>
                          </a:solidFill>
                        </a:rPr>
                        <a:t>$3,241,114.44</a:t>
                      </a:r>
                      <a:endParaRPr b="1" i="0" sz="1200" u="none" strike="noStrike">
                        <a:solidFill>
                          <a:srgbClr val="0D0D0D"/>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1" lang="es-MX" sz="1200" u="none" strike="noStrike">
                          <a:solidFill>
                            <a:srgbClr val="0D0D0D"/>
                          </a:solidFill>
                        </a:rPr>
                        <a:t>$1,947,925.10</a:t>
                      </a:r>
                      <a:endParaRPr b="1" i="0" sz="1200" u="none" strike="noStrike">
                        <a:solidFill>
                          <a:srgbClr val="0D0D0D"/>
                        </a:solidFill>
                        <a:latin typeface="Gill Sans"/>
                        <a:ea typeface="Gill Sans"/>
                        <a:cs typeface="Gill Sans"/>
                        <a:sym typeface="Gill Sans"/>
                      </a:endParaRPr>
                    </a:p>
                  </a:txBody>
                  <a:tcPr marT="9525" marB="0" marR="9525" marL="9525" anchor="ctr"/>
                </a:tc>
                <a:tc>
                  <a:txBody>
                    <a:bodyPr/>
                    <a:lstStyle/>
                    <a:p>
                      <a:pPr indent="0" lvl="0" marL="0" marR="0" rtl="0" algn="ctr">
                        <a:spcBef>
                          <a:spcPts val="0"/>
                        </a:spcBef>
                        <a:spcAft>
                          <a:spcPts val="0"/>
                        </a:spcAft>
                        <a:buNone/>
                      </a:pPr>
                      <a:r>
                        <a:rPr b="1" lang="es-MX" sz="1200" u="none" strike="noStrike">
                          <a:solidFill>
                            <a:srgbClr val="0D0D0D"/>
                          </a:solidFill>
                        </a:rPr>
                        <a:t>$5,339,119.87</a:t>
                      </a:r>
                      <a:endParaRPr b="1" i="0" sz="1200" u="none" strike="noStrike">
                        <a:solidFill>
                          <a:srgbClr val="0D0D0D"/>
                        </a:solidFill>
                        <a:latin typeface="Gill Sans"/>
                        <a:ea typeface="Gill Sans"/>
                        <a:cs typeface="Gill Sans"/>
                        <a:sym typeface="Gill Sans"/>
                      </a:endParaRPr>
                    </a:p>
                  </a:txBody>
                  <a:tcPr marT="9525" marB="0" marR="9525" marL="9525" anchor="ctr"/>
                </a:tc>
              </a:tr>
              <a:tr h="180975">
                <a:tc gridSpan="4">
                  <a:txBody>
                    <a:bodyPr/>
                    <a:lstStyle/>
                    <a:p>
                      <a:pPr indent="0" lvl="0" marL="0" marR="0" rtl="0" algn="l">
                        <a:spcBef>
                          <a:spcPts val="0"/>
                        </a:spcBef>
                        <a:spcAft>
                          <a:spcPts val="0"/>
                        </a:spcAft>
                        <a:buNone/>
                      </a:pPr>
                      <a:r>
                        <a:rPr lang="es-MX" sz="1400">
                          <a:solidFill>
                            <a:schemeClr val="dk1"/>
                          </a:solidFill>
                        </a:rPr>
                        <a:t>.</a:t>
                      </a:r>
                      <a:endParaRPr sz="1400">
                        <a:solidFill>
                          <a:schemeClr val="dk1"/>
                        </a:solidFill>
                        <a:latin typeface="Gill Sans"/>
                        <a:ea typeface="Gill Sans"/>
                        <a:cs typeface="Gill Sans"/>
                        <a:sym typeface="Gill Sans"/>
                      </a:endParaRPr>
                    </a:p>
                  </a:txBody>
                  <a:tcPr marT="34300" marB="34300" marR="68575" marL="68575" anchor="ctr"/>
                </a:tc>
                <a:tc hMerge="1"/>
                <a:tc hMerge="1"/>
                <a:tc hMerge="1"/>
                <a:tc>
                  <a:txBody>
                    <a:bodyPr/>
                    <a:lstStyle/>
                    <a:p>
                      <a:pPr indent="0" lvl="0" marL="0" marR="0" rtl="0" algn="r">
                        <a:spcBef>
                          <a:spcPts val="0"/>
                        </a:spcBef>
                        <a:spcAft>
                          <a:spcPts val="0"/>
                        </a:spcAft>
                        <a:buNone/>
                      </a:pPr>
                      <a:r>
                        <a:t/>
                      </a:r>
                      <a:endParaRPr sz="1400">
                        <a:solidFill>
                          <a:srgbClr val="7F7F7F"/>
                        </a:solidFill>
                        <a:latin typeface="Gill Sans"/>
                        <a:ea typeface="Gill Sans"/>
                        <a:cs typeface="Gill Sans"/>
                        <a:sym typeface="Gill Sans"/>
                      </a:endParaRPr>
                    </a:p>
                  </a:txBody>
                  <a:tcPr marT="34300" marB="34300" marR="68575" marL="68575" anchor="ctr"/>
                </a:tc>
              </a:tr>
            </a:tbl>
          </a:graphicData>
        </a:graphic>
      </p:graphicFrame>
      <p:sp>
        <p:nvSpPr>
          <p:cNvPr id="859" name="Google Shape;859;p78"/>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860" name="Google Shape;860;p78"/>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861" name="Google Shape;861;p78"/>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6" name="Shape 866"/>
        <p:cNvGrpSpPr/>
        <p:nvPr/>
      </p:nvGrpSpPr>
      <p:grpSpPr>
        <a:xfrm>
          <a:off x="0" y="0"/>
          <a:ext cx="0" cy="0"/>
          <a:chOff x="0" y="0"/>
          <a:chExt cx="0" cy="0"/>
        </a:xfrm>
      </p:grpSpPr>
      <p:sp>
        <p:nvSpPr>
          <p:cNvPr id="867" name="Google Shape;867;p79"/>
          <p:cNvSpPr txBox="1"/>
          <p:nvPr/>
        </p:nvSpPr>
        <p:spPr>
          <a:xfrm>
            <a:off x="-318373" y="746251"/>
            <a:ext cx="8317705" cy="675441"/>
          </a:xfrm>
          <a:prstGeom prst="rect">
            <a:avLst/>
          </a:prstGeom>
          <a:noFill/>
          <a:ln>
            <a:noFill/>
          </a:ln>
        </p:spPr>
        <p:txBody>
          <a:bodyPr anchorCtr="0" anchor="t" bIns="45700" lIns="91425" spcFirstLastPara="1" rIns="91425" wrap="square" tIns="45700">
            <a:normAutofit/>
          </a:bodyPr>
          <a:lstStyle/>
          <a:p>
            <a:pPr indent="0" lvl="1" marL="457200" marR="0" rtl="0" algn="l">
              <a:lnSpc>
                <a:spcPct val="90000"/>
              </a:lnSpc>
              <a:spcBef>
                <a:spcPts val="0"/>
              </a:spcBef>
              <a:spcAft>
                <a:spcPts val="0"/>
              </a:spcAft>
              <a:buNone/>
            </a:pPr>
            <a:r>
              <a:rPr b="1" i="0" lang="es-MX" sz="2400" u="none" cap="none" strike="noStrike">
                <a:solidFill>
                  <a:srgbClr val="593470"/>
                </a:solidFill>
                <a:latin typeface="Gill Sans"/>
                <a:ea typeface="Gill Sans"/>
                <a:cs typeface="Gill Sans"/>
                <a:sym typeface="Gill Sans"/>
              </a:rPr>
              <a:t>Vigencia</a:t>
            </a:r>
            <a:endParaRPr/>
          </a:p>
          <a:p>
            <a:pPr indent="0" lvl="1" marL="457200" marR="0" rtl="0" algn="l">
              <a:lnSpc>
                <a:spcPct val="90000"/>
              </a:lnSpc>
              <a:spcBef>
                <a:spcPts val="600"/>
              </a:spcBef>
              <a:spcAft>
                <a:spcPts val="0"/>
              </a:spcAft>
              <a:buNone/>
            </a:pPr>
            <a:r>
              <a:t/>
            </a:r>
            <a:endParaRPr b="1" i="0" sz="2400" u="none" cap="none" strike="noStrike">
              <a:solidFill>
                <a:srgbClr val="593470"/>
              </a:solidFill>
              <a:latin typeface="Gill Sans"/>
              <a:ea typeface="Gill Sans"/>
              <a:cs typeface="Gill Sans"/>
              <a:sym typeface="Gill Sans"/>
            </a:endParaRPr>
          </a:p>
          <a:p>
            <a:pPr indent="0" lvl="0" marL="0" marR="0" rtl="0" algn="l">
              <a:lnSpc>
                <a:spcPct val="90000"/>
              </a:lnSpc>
              <a:spcBef>
                <a:spcPts val="600"/>
              </a:spcBef>
              <a:spcAft>
                <a:spcPts val="0"/>
              </a:spcAft>
              <a:buNone/>
            </a:pPr>
            <a:r>
              <a:t/>
            </a:r>
            <a:endParaRPr b="1" sz="2400">
              <a:solidFill>
                <a:srgbClr val="593470"/>
              </a:solidFill>
              <a:latin typeface="Gill Sans"/>
              <a:ea typeface="Gill Sans"/>
              <a:cs typeface="Gill Sans"/>
              <a:sym typeface="Gill Sans"/>
            </a:endParaRPr>
          </a:p>
          <a:p>
            <a:pPr indent="0" lvl="0" marL="0" marR="0" rtl="0" algn="l">
              <a:lnSpc>
                <a:spcPct val="90000"/>
              </a:lnSpc>
              <a:spcBef>
                <a:spcPts val="600"/>
              </a:spcBef>
              <a:spcAft>
                <a:spcPts val="0"/>
              </a:spcAft>
              <a:buNone/>
            </a:pPr>
            <a:r>
              <a:t/>
            </a:r>
            <a:endParaRPr sz="2400">
              <a:solidFill>
                <a:srgbClr val="593470"/>
              </a:solidFill>
              <a:latin typeface="Gill Sans"/>
              <a:ea typeface="Gill Sans"/>
              <a:cs typeface="Gill Sans"/>
              <a:sym typeface="Gill Sans"/>
            </a:endParaRPr>
          </a:p>
        </p:txBody>
      </p:sp>
      <p:graphicFrame>
        <p:nvGraphicFramePr>
          <p:cNvPr id="868" name="Google Shape;868;p79"/>
          <p:cNvGraphicFramePr/>
          <p:nvPr/>
        </p:nvGraphicFramePr>
        <p:xfrm>
          <a:off x="620232" y="1599019"/>
          <a:ext cx="3000000" cy="3000000"/>
        </p:xfrm>
        <a:graphic>
          <a:graphicData uri="http://schemas.openxmlformats.org/drawingml/2006/table">
            <a:tbl>
              <a:tblPr bandRow="1" firstRow="1">
                <a:noFill/>
                <a:tableStyleId>{85272D34-FB2A-4131-A5D7-9771F15D9AB8}</a:tableStyleId>
              </a:tblPr>
              <a:tblGrid>
                <a:gridCol w="1253175"/>
                <a:gridCol w="1794825"/>
                <a:gridCol w="1524000"/>
              </a:tblGrid>
              <a:tr h="370850">
                <a:tc rowSpan="2">
                  <a:txBody>
                    <a:bodyPr/>
                    <a:lstStyle/>
                    <a:p>
                      <a:pPr indent="0" lvl="0" marL="0" marR="0" rtl="0" algn="l">
                        <a:spcBef>
                          <a:spcPts val="0"/>
                        </a:spcBef>
                        <a:spcAft>
                          <a:spcPts val="0"/>
                        </a:spcAft>
                        <a:buNone/>
                      </a:pPr>
                      <a:r>
                        <a:rPr lang="es-MX" sz="1800">
                          <a:solidFill>
                            <a:srgbClr val="1B1A22"/>
                          </a:solidFill>
                        </a:rPr>
                        <a:t>Población </a:t>
                      </a:r>
                      <a:endParaRPr/>
                    </a:p>
                  </a:txBody>
                  <a:tcPr marT="45725" marB="45725" marR="91450" marL="91450"/>
                </a:tc>
                <a:tc>
                  <a:txBody>
                    <a:bodyPr/>
                    <a:lstStyle/>
                    <a:p>
                      <a:pPr indent="0" lvl="0" marL="0" marR="0" rtl="0" algn="ctr">
                        <a:spcBef>
                          <a:spcPts val="0"/>
                        </a:spcBef>
                        <a:spcAft>
                          <a:spcPts val="0"/>
                        </a:spcAft>
                        <a:buNone/>
                      </a:pPr>
                      <a:r>
                        <a:rPr lang="es-MX" sz="1800">
                          <a:solidFill>
                            <a:srgbClr val="1B1A22"/>
                          </a:solidFill>
                        </a:rPr>
                        <a:t>IMSS</a:t>
                      </a:r>
                      <a:endParaRPr/>
                    </a:p>
                  </a:txBody>
                  <a:tcPr marT="45725" marB="45725" marR="91450" marL="91450" anchor="ctr"/>
                </a:tc>
                <a:tc>
                  <a:txBody>
                    <a:bodyPr/>
                    <a:lstStyle/>
                    <a:p>
                      <a:pPr indent="0" lvl="0" marL="0" marR="0" rtl="0" algn="ctr">
                        <a:spcBef>
                          <a:spcPts val="0"/>
                        </a:spcBef>
                        <a:spcAft>
                          <a:spcPts val="0"/>
                        </a:spcAft>
                        <a:buNone/>
                      </a:pPr>
                      <a:r>
                        <a:rPr lang="es-MX" sz="1800">
                          <a:solidFill>
                            <a:srgbClr val="1B1A22"/>
                          </a:solidFill>
                        </a:rPr>
                        <a:t>IPEJAL</a:t>
                      </a:r>
                      <a:endParaRPr/>
                    </a:p>
                  </a:txBody>
                  <a:tcPr marT="45725" marB="45725" marR="91450" marL="91450" anchor="ctr"/>
                </a:tc>
              </a:tr>
              <a:tr h="370850">
                <a:tc vMerge="1"/>
                <a:tc>
                  <a:txBody>
                    <a:bodyPr/>
                    <a:lstStyle/>
                    <a:p>
                      <a:pPr indent="0" lvl="0" marL="0" marR="0" rtl="0" algn="ctr">
                        <a:spcBef>
                          <a:spcPts val="0"/>
                        </a:spcBef>
                        <a:spcAft>
                          <a:spcPts val="0"/>
                        </a:spcAft>
                        <a:buNone/>
                      </a:pPr>
                      <a:r>
                        <a:rPr lang="es-MX" sz="1800">
                          <a:solidFill>
                            <a:srgbClr val="1B1A22"/>
                          </a:solidFill>
                        </a:rPr>
                        <a:t>12,509</a:t>
                      </a:r>
                      <a:endParaRPr/>
                    </a:p>
                  </a:txBody>
                  <a:tcPr marT="45725" marB="45725" marR="91450" marL="91450" anchor="ctr"/>
                </a:tc>
                <a:tc>
                  <a:txBody>
                    <a:bodyPr/>
                    <a:lstStyle/>
                    <a:p>
                      <a:pPr indent="0" lvl="0" marL="0" marR="0" rtl="0" algn="ctr">
                        <a:spcBef>
                          <a:spcPts val="0"/>
                        </a:spcBef>
                        <a:spcAft>
                          <a:spcPts val="0"/>
                        </a:spcAft>
                        <a:buNone/>
                      </a:pPr>
                      <a:r>
                        <a:rPr lang="es-MX" sz="1800">
                          <a:solidFill>
                            <a:srgbClr val="1B1A22"/>
                          </a:solidFill>
                        </a:rPr>
                        <a:t>34,349</a:t>
                      </a:r>
                      <a:endParaRPr/>
                    </a:p>
                  </a:txBody>
                  <a:tcPr marT="45725" marB="45725" marR="91450" marL="91450" anchor="ctr"/>
                </a:tc>
              </a:tr>
            </a:tbl>
          </a:graphicData>
        </a:graphic>
      </p:graphicFrame>
      <p:sp>
        <p:nvSpPr>
          <p:cNvPr id="869" name="Google Shape;869;p79"/>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870" name="Google Shape;870;p79"/>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871" name="Google Shape;871;p79"/>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graphicFrame>
        <p:nvGraphicFramePr>
          <p:cNvPr id="872" name="Google Shape;872;p79"/>
          <p:cNvGraphicFramePr/>
          <p:nvPr/>
        </p:nvGraphicFramePr>
        <p:xfrm>
          <a:off x="1463263" y="2725991"/>
          <a:ext cx="6217469" cy="3580757"/>
        </p:xfrm>
        <a:graphic>
          <a:graphicData uri="http://schemas.openxmlformats.org/drawingml/2006/chart">
            <c:chart r:id="rId3"/>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8"/>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182" name="Google Shape;182;p8"/>
          <p:cNvSpPr txBox="1"/>
          <p:nvPr>
            <p:ph type="title"/>
          </p:nvPr>
        </p:nvSpPr>
        <p:spPr>
          <a:xfrm>
            <a:off x="1697366" y="42159"/>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000"/>
              <a:buFont typeface="Gill Sans"/>
              <a:buNone/>
            </a:pPr>
            <a:r>
              <a:rPr lang="es-MX" sz="2000"/>
              <a:t>Estado de Situación Financiera del Activo mayo 2021</a:t>
            </a:r>
            <a:endParaRPr/>
          </a:p>
        </p:txBody>
      </p:sp>
      <p:sp>
        <p:nvSpPr>
          <p:cNvPr id="183" name="Google Shape;183;p8"/>
          <p:cNvSpPr txBox="1"/>
          <p:nvPr>
            <p:ph idx="11" type="ftr"/>
          </p:nvPr>
        </p:nvSpPr>
        <p:spPr>
          <a:xfrm>
            <a:off x="2886075" y="6436603"/>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pic>
        <p:nvPicPr>
          <p:cNvPr id="184" name="Google Shape;184;p8"/>
          <p:cNvPicPr preferRelativeResize="0"/>
          <p:nvPr/>
        </p:nvPicPr>
        <p:blipFill rotWithShape="1">
          <a:blip r:embed="rId3">
            <a:alphaModFix/>
          </a:blip>
          <a:srcRect b="0" l="0" r="0" t="8739"/>
          <a:stretch/>
        </p:blipFill>
        <p:spPr>
          <a:xfrm>
            <a:off x="241554" y="1069467"/>
            <a:ext cx="8660892" cy="4719066"/>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7" name="Shape 877"/>
        <p:cNvGrpSpPr/>
        <p:nvPr/>
      </p:nvGrpSpPr>
      <p:grpSpPr>
        <a:xfrm>
          <a:off x="0" y="0"/>
          <a:ext cx="0" cy="0"/>
          <a:chOff x="0" y="0"/>
          <a:chExt cx="0" cy="0"/>
        </a:xfrm>
      </p:grpSpPr>
      <p:sp>
        <p:nvSpPr>
          <p:cNvPr id="878" name="Google Shape;878;p80"/>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879" name="Google Shape;879;p80"/>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880" name="Google Shape;880;p80"/>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graphicFrame>
        <p:nvGraphicFramePr>
          <p:cNvPr id="881" name="Google Shape;881;p80"/>
          <p:cNvGraphicFramePr/>
          <p:nvPr/>
        </p:nvGraphicFramePr>
        <p:xfrm>
          <a:off x="158042" y="862527"/>
          <a:ext cx="8827912" cy="2551289"/>
        </p:xfrm>
        <a:graphic>
          <a:graphicData uri="http://schemas.openxmlformats.org/drawingml/2006/chart">
            <c:chart r:id="rId3"/>
          </a:graphicData>
        </a:graphic>
      </p:graphicFrame>
      <p:graphicFrame>
        <p:nvGraphicFramePr>
          <p:cNvPr id="882" name="Google Shape;882;p80"/>
          <p:cNvGraphicFramePr/>
          <p:nvPr/>
        </p:nvGraphicFramePr>
        <p:xfrm>
          <a:off x="2125615" y="3554292"/>
          <a:ext cx="4572000" cy="2743200"/>
        </p:xfrm>
        <a:graphic>
          <a:graphicData uri="http://schemas.openxmlformats.org/drawingml/2006/chart">
            <c:chart r:id="rId4"/>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6" name="Shape 886"/>
        <p:cNvGrpSpPr/>
        <p:nvPr/>
      </p:nvGrpSpPr>
      <p:grpSpPr>
        <a:xfrm>
          <a:off x="0" y="0"/>
          <a:ext cx="0" cy="0"/>
          <a:chOff x="0" y="0"/>
          <a:chExt cx="0" cy="0"/>
        </a:xfrm>
      </p:grpSpPr>
      <p:sp>
        <p:nvSpPr>
          <p:cNvPr id="887" name="Google Shape;887;p81"/>
          <p:cNvSpPr txBox="1"/>
          <p:nvPr/>
        </p:nvSpPr>
        <p:spPr>
          <a:xfrm>
            <a:off x="-360576" y="781534"/>
            <a:ext cx="8317705" cy="675441"/>
          </a:xfrm>
          <a:prstGeom prst="rect">
            <a:avLst/>
          </a:prstGeom>
          <a:noFill/>
          <a:ln>
            <a:noFill/>
          </a:ln>
        </p:spPr>
        <p:txBody>
          <a:bodyPr anchorCtr="0" anchor="t" bIns="45700" lIns="91425" spcFirstLastPara="1" rIns="91425" wrap="square" tIns="45700">
            <a:normAutofit/>
          </a:bodyPr>
          <a:lstStyle/>
          <a:p>
            <a:pPr indent="0" lvl="1" marL="457200" marR="0" rtl="0" algn="l">
              <a:lnSpc>
                <a:spcPct val="90000"/>
              </a:lnSpc>
              <a:spcBef>
                <a:spcPts val="0"/>
              </a:spcBef>
              <a:spcAft>
                <a:spcPts val="0"/>
              </a:spcAft>
              <a:buNone/>
            </a:pPr>
            <a:r>
              <a:rPr b="1" i="0" lang="es-MX" sz="2400" u="none" cap="none" strike="noStrike">
                <a:solidFill>
                  <a:srgbClr val="593470"/>
                </a:solidFill>
                <a:latin typeface="Gill Sans"/>
                <a:ea typeface="Gill Sans"/>
                <a:cs typeface="Gill Sans"/>
                <a:sym typeface="Gill Sans"/>
              </a:rPr>
              <a:t>Revisión de Procedimientos</a:t>
            </a:r>
            <a:endParaRPr/>
          </a:p>
          <a:p>
            <a:pPr indent="0" lvl="0" marL="0" marR="0" rtl="0" algn="l">
              <a:lnSpc>
                <a:spcPct val="90000"/>
              </a:lnSpc>
              <a:spcBef>
                <a:spcPts val="600"/>
              </a:spcBef>
              <a:spcAft>
                <a:spcPts val="0"/>
              </a:spcAft>
              <a:buNone/>
            </a:pPr>
            <a:r>
              <a:t/>
            </a:r>
            <a:endParaRPr b="1" sz="2400">
              <a:solidFill>
                <a:srgbClr val="593470"/>
              </a:solidFill>
              <a:latin typeface="Gill Sans"/>
              <a:ea typeface="Gill Sans"/>
              <a:cs typeface="Gill Sans"/>
              <a:sym typeface="Gill Sans"/>
            </a:endParaRPr>
          </a:p>
          <a:p>
            <a:pPr indent="0" lvl="0" marL="0" marR="0" rtl="0" algn="l">
              <a:lnSpc>
                <a:spcPct val="90000"/>
              </a:lnSpc>
              <a:spcBef>
                <a:spcPts val="600"/>
              </a:spcBef>
              <a:spcAft>
                <a:spcPts val="0"/>
              </a:spcAft>
              <a:buNone/>
            </a:pPr>
            <a:r>
              <a:t/>
            </a:r>
            <a:endParaRPr sz="2400">
              <a:solidFill>
                <a:srgbClr val="593470"/>
              </a:solidFill>
              <a:latin typeface="Gill Sans"/>
              <a:ea typeface="Gill Sans"/>
              <a:cs typeface="Gill Sans"/>
              <a:sym typeface="Gill Sans"/>
            </a:endParaRPr>
          </a:p>
        </p:txBody>
      </p:sp>
      <p:pic>
        <p:nvPicPr>
          <p:cNvPr id="888" name="Google Shape;888;p81"/>
          <p:cNvPicPr preferRelativeResize="0"/>
          <p:nvPr/>
        </p:nvPicPr>
        <p:blipFill rotWithShape="1">
          <a:blip r:embed="rId3">
            <a:alphaModFix/>
          </a:blip>
          <a:srcRect b="0" l="0" r="0" t="0"/>
          <a:stretch/>
        </p:blipFill>
        <p:spPr>
          <a:xfrm>
            <a:off x="179988" y="2496957"/>
            <a:ext cx="8784022" cy="1199067"/>
          </a:xfrm>
          <a:prstGeom prst="rect">
            <a:avLst/>
          </a:prstGeom>
          <a:noFill/>
          <a:ln>
            <a:noFill/>
          </a:ln>
        </p:spPr>
      </p:pic>
      <p:pic>
        <p:nvPicPr>
          <p:cNvPr id="889" name="Google Shape;889;p81"/>
          <p:cNvPicPr preferRelativeResize="0"/>
          <p:nvPr/>
        </p:nvPicPr>
        <p:blipFill rotWithShape="1">
          <a:blip r:embed="rId4">
            <a:alphaModFix/>
          </a:blip>
          <a:srcRect b="0" l="0" r="0" t="0"/>
          <a:stretch/>
        </p:blipFill>
        <p:spPr>
          <a:xfrm>
            <a:off x="179988" y="1518466"/>
            <a:ext cx="8784022" cy="748478"/>
          </a:xfrm>
          <a:prstGeom prst="rect">
            <a:avLst/>
          </a:prstGeom>
          <a:noFill/>
          <a:ln>
            <a:noFill/>
          </a:ln>
        </p:spPr>
      </p:pic>
      <p:graphicFrame>
        <p:nvGraphicFramePr>
          <p:cNvPr id="890" name="Google Shape;890;p81"/>
          <p:cNvGraphicFramePr/>
          <p:nvPr/>
        </p:nvGraphicFramePr>
        <p:xfrm>
          <a:off x="179988" y="4175360"/>
          <a:ext cx="3000000" cy="3000000"/>
        </p:xfrm>
        <a:graphic>
          <a:graphicData uri="http://schemas.openxmlformats.org/drawingml/2006/table">
            <a:tbl>
              <a:tblPr firstRow="1">
                <a:noFill/>
                <a:tableStyleId>{50DBFC67-936A-46A3-AD55-33B5C0029F0A}</a:tableStyleId>
              </a:tblPr>
              <a:tblGrid>
                <a:gridCol w="5323650"/>
                <a:gridCol w="3460375"/>
              </a:tblGrid>
              <a:tr h="271375">
                <a:tc gridSpan="2">
                  <a:txBody>
                    <a:bodyPr/>
                    <a:lstStyle/>
                    <a:p>
                      <a:pPr indent="0" lvl="0" marL="0" marR="0" rtl="0" algn="ctr">
                        <a:spcBef>
                          <a:spcPts val="0"/>
                        </a:spcBef>
                        <a:spcAft>
                          <a:spcPts val="0"/>
                        </a:spcAft>
                        <a:buNone/>
                      </a:pPr>
                      <a:r>
                        <a:rPr lang="es-MX" sz="1800"/>
                        <a:t>Procedimientos documentados</a:t>
                      </a:r>
                      <a:endParaRPr sz="1800">
                        <a:latin typeface="Arial"/>
                        <a:ea typeface="Arial"/>
                        <a:cs typeface="Arial"/>
                        <a:sym typeface="Arial"/>
                      </a:endParaRPr>
                    </a:p>
                  </a:txBody>
                  <a:tcPr marT="34300" marB="34300" marR="68575" marL="137150" anchor="ctr"/>
                </a:tc>
                <a:tc hMerge="1"/>
              </a:tr>
              <a:tr h="387975">
                <a:tc>
                  <a:txBody>
                    <a:bodyPr/>
                    <a:lstStyle/>
                    <a:p>
                      <a:pPr indent="0" lvl="0" marL="0" marR="0" rtl="0" algn="l">
                        <a:lnSpc>
                          <a:spcPct val="100000"/>
                        </a:lnSpc>
                        <a:spcBef>
                          <a:spcPts val="0"/>
                        </a:spcBef>
                        <a:spcAft>
                          <a:spcPts val="0"/>
                        </a:spcAft>
                        <a:buClr>
                          <a:srgbClr val="002060"/>
                        </a:buClr>
                        <a:buSzPts val="1200"/>
                        <a:buFont typeface="Gill Sans"/>
                        <a:buNone/>
                      </a:pPr>
                      <a:r>
                        <a:rPr lang="es-MX" sz="1200">
                          <a:solidFill>
                            <a:srgbClr val="002060"/>
                          </a:solidFill>
                        </a:rPr>
                        <a:t>Alta de Nuevos Pensionados y Beneficiarios en UNIMEF</a:t>
                      </a:r>
                      <a:endParaRPr sz="1200">
                        <a:solidFill>
                          <a:srgbClr val="002060"/>
                        </a:solidFill>
                        <a:latin typeface="Arial"/>
                        <a:ea typeface="Arial"/>
                        <a:cs typeface="Arial"/>
                        <a:sym typeface="Arial"/>
                      </a:endParaRPr>
                    </a:p>
                  </a:txBody>
                  <a:tcPr marT="34300" marB="34300" marR="68575" marL="137150" anchor="ctr"/>
                </a:tc>
                <a:tc>
                  <a:txBody>
                    <a:bodyPr/>
                    <a:lstStyle/>
                    <a:p>
                      <a:pPr indent="0" lvl="0" marL="0" marR="0" rtl="0" algn="l">
                        <a:spcBef>
                          <a:spcPts val="0"/>
                        </a:spcBef>
                        <a:spcAft>
                          <a:spcPts val="0"/>
                        </a:spcAft>
                        <a:buNone/>
                      </a:pPr>
                      <a:r>
                        <a:rPr lang="es-MX" sz="1200">
                          <a:solidFill>
                            <a:srgbClr val="002060"/>
                          </a:solidFill>
                        </a:rPr>
                        <a:t>Pago a Médicos Especialistas</a:t>
                      </a:r>
                      <a:endParaRPr sz="1200">
                        <a:solidFill>
                          <a:srgbClr val="002060"/>
                        </a:solidFill>
                        <a:latin typeface="Arial"/>
                        <a:ea typeface="Arial"/>
                        <a:cs typeface="Arial"/>
                        <a:sym typeface="Arial"/>
                      </a:endParaRPr>
                    </a:p>
                  </a:txBody>
                  <a:tcPr marT="34300" marB="34300" marR="68575" marL="137150" anchor="ctr"/>
                </a:tc>
              </a:tr>
              <a:tr h="294600">
                <a:tc>
                  <a:txBody>
                    <a:bodyPr/>
                    <a:lstStyle/>
                    <a:p>
                      <a:pPr indent="0" lvl="0" marL="0" marR="0" rtl="0" algn="l">
                        <a:lnSpc>
                          <a:spcPct val="100000"/>
                        </a:lnSpc>
                        <a:spcBef>
                          <a:spcPts val="0"/>
                        </a:spcBef>
                        <a:spcAft>
                          <a:spcPts val="0"/>
                        </a:spcAft>
                        <a:buClr>
                          <a:srgbClr val="002060"/>
                        </a:buClr>
                        <a:buSzPts val="1200"/>
                        <a:buFont typeface="Gill Sans"/>
                        <a:buNone/>
                      </a:pPr>
                      <a:r>
                        <a:rPr lang="es-MX" sz="1200">
                          <a:solidFill>
                            <a:srgbClr val="002060"/>
                          </a:solidFill>
                        </a:rPr>
                        <a:t>Alta de Nuevos Pensionados y Beneficiarios en IMSS</a:t>
                      </a:r>
                      <a:endParaRPr sz="1200">
                        <a:solidFill>
                          <a:srgbClr val="002060"/>
                        </a:solidFill>
                        <a:latin typeface="Arial"/>
                        <a:ea typeface="Arial"/>
                        <a:cs typeface="Arial"/>
                        <a:sym typeface="Arial"/>
                      </a:endParaRPr>
                    </a:p>
                  </a:txBody>
                  <a:tcPr marT="34300" marB="34300" marR="68575" marL="137150" anchor="ctr"/>
                </a:tc>
                <a:tc>
                  <a:txBody>
                    <a:bodyPr/>
                    <a:lstStyle/>
                    <a:p>
                      <a:pPr indent="0" lvl="0" marL="0" marR="0" rtl="0" algn="l">
                        <a:spcBef>
                          <a:spcPts val="0"/>
                        </a:spcBef>
                        <a:spcAft>
                          <a:spcPts val="0"/>
                        </a:spcAft>
                        <a:buNone/>
                      </a:pPr>
                      <a:r>
                        <a:rPr lang="es-MX" sz="1200">
                          <a:solidFill>
                            <a:srgbClr val="002060"/>
                          </a:solidFill>
                        </a:rPr>
                        <a:t>Aplicación del Gasto</a:t>
                      </a:r>
                      <a:endParaRPr sz="1200">
                        <a:solidFill>
                          <a:srgbClr val="002060"/>
                        </a:solidFill>
                        <a:latin typeface="Arial"/>
                        <a:ea typeface="Arial"/>
                        <a:cs typeface="Arial"/>
                        <a:sym typeface="Arial"/>
                      </a:endParaRPr>
                    </a:p>
                  </a:txBody>
                  <a:tcPr marT="34300" marB="34300" marR="68575" marL="137150" anchor="ctr"/>
                </a:tc>
              </a:tr>
              <a:tr h="492625">
                <a:tc>
                  <a:txBody>
                    <a:bodyPr/>
                    <a:lstStyle/>
                    <a:p>
                      <a:pPr indent="0" lvl="0" marL="0" marR="0" rtl="0" algn="l">
                        <a:lnSpc>
                          <a:spcPct val="100000"/>
                        </a:lnSpc>
                        <a:spcBef>
                          <a:spcPts val="0"/>
                        </a:spcBef>
                        <a:spcAft>
                          <a:spcPts val="0"/>
                        </a:spcAft>
                        <a:buClr>
                          <a:srgbClr val="002060"/>
                        </a:buClr>
                        <a:buSzPts val="1200"/>
                        <a:buFont typeface="Gill Sans"/>
                        <a:buNone/>
                      </a:pPr>
                      <a:r>
                        <a:rPr lang="es-MX" sz="1200">
                          <a:solidFill>
                            <a:srgbClr val="002060"/>
                          </a:solidFill>
                        </a:rPr>
                        <a:t>Alta de Empleados al Servicio Médico UNIMEF</a:t>
                      </a:r>
                      <a:endParaRPr sz="1200">
                        <a:solidFill>
                          <a:srgbClr val="002060"/>
                        </a:solidFill>
                        <a:latin typeface="Arial"/>
                        <a:ea typeface="Arial"/>
                        <a:cs typeface="Arial"/>
                        <a:sym typeface="Arial"/>
                      </a:endParaRPr>
                    </a:p>
                  </a:txBody>
                  <a:tcPr marT="34300" marB="34300" marR="68575" marL="137150" anchor="ctr"/>
                </a:tc>
                <a:tc>
                  <a:txBody>
                    <a:bodyPr/>
                    <a:lstStyle/>
                    <a:p>
                      <a:pPr indent="0" lvl="0" marL="0" marR="0" rtl="0" algn="l">
                        <a:spcBef>
                          <a:spcPts val="0"/>
                        </a:spcBef>
                        <a:spcAft>
                          <a:spcPts val="0"/>
                        </a:spcAft>
                        <a:buNone/>
                      </a:pPr>
                      <a:r>
                        <a:rPr lang="es-MX" sz="1200">
                          <a:solidFill>
                            <a:srgbClr val="002060"/>
                          </a:solidFill>
                        </a:rPr>
                        <a:t>Pago de Hospitales Subrogados</a:t>
                      </a:r>
                      <a:endParaRPr sz="1200">
                        <a:solidFill>
                          <a:srgbClr val="002060"/>
                        </a:solidFill>
                        <a:latin typeface="Arial"/>
                        <a:ea typeface="Arial"/>
                        <a:cs typeface="Arial"/>
                        <a:sym typeface="Arial"/>
                      </a:endParaRPr>
                    </a:p>
                  </a:txBody>
                  <a:tcPr marT="34300" marB="34300" marR="68575" marL="137150" anchor="ctr"/>
                </a:tc>
              </a:tr>
              <a:tr h="294600">
                <a:tc>
                  <a:txBody>
                    <a:bodyPr/>
                    <a:lstStyle/>
                    <a:p>
                      <a:pPr indent="0" lvl="0" marL="0" marR="0" rtl="0" algn="l">
                        <a:spcBef>
                          <a:spcPts val="0"/>
                        </a:spcBef>
                        <a:spcAft>
                          <a:spcPts val="0"/>
                        </a:spcAft>
                        <a:buNone/>
                      </a:pPr>
                      <a:r>
                        <a:rPr lang="es-MX" sz="1200">
                          <a:solidFill>
                            <a:srgbClr val="002060"/>
                          </a:solidFill>
                        </a:rPr>
                        <a:t>Pago de Insumos</a:t>
                      </a:r>
                      <a:endParaRPr sz="1200">
                        <a:solidFill>
                          <a:srgbClr val="002060"/>
                        </a:solidFill>
                        <a:latin typeface="Arial"/>
                        <a:ea typeface="Arial"/>
                        <a:cs typeface="Arial"/>
                        <a:sym typeface="Arial"/>
                      </a:endParaRPr>
                    </a:p>
                  </a:txBody>
                  <a:tcPr marT="34300" marB="34300" marR="68575" marL="137150" anchor="ctr"/>
                </a:tc>
                <a:tc>
                  <a:txBody>
                    <a:bodyPr/>
                    <a:lstStyle/>
                    <a:p>
                      <a:pPr indent="0" lvl="0" marL="0" marR="0" rtl="0" algn="l">
                        <a:lnSpc>
                          <a:spcPct val="100000"/>
                        </a:lnSpc>
                        <a:spcBef>
                          <a:spcPts val="0"/>
                        </a:spcBef>
                        <a:spcAft>
                          <a:spcPts val="0"/>
                        </a:spcAft>
                        <a:buClr>
                          <a:srgbClr val="3F3F3F"/>
                        </a:buClr>
                        <a:buSzPts val="1200"/>
                        <a:buFont typeface="Gill Sans"/>
                        <a:buNone/>
                      </a:pPr>
                      <a:r>
                        <a:rPr lang="es-MX" sz="1200">
                          <a:solidFill>
                            <a:srgbClr val="3F3F3F"/>
                          </a:solidFill>
                        </a:rPr>
                        <a:t>Cobro de Insumos de Ortopedia y Cardiología</a:t>
                      </a:r>
                      <a:endParaRPr sz="1200">
                        <a:solidFill>
                          <a:srgbClr val="3F3F3F"/>
                        </a:solidFill>
                        <a:latin typeface="Arial"/>
                        <a:ea typeface="Arial"/>
                        <a:cs typeface="Arial"/>
                        <a:sym typeface="Arial"/>
                      </a:endParaRPr>
                    </a:p>
                  </a:txBody>
                  <a:tcPr marT="34300" marB="34300" marR="68575" marL="68575" anchor="ctr"/>
                </a:tc>
              </a:tr>
            </a:tbl>
          </a:graphicData>
        </a:graphic>
      </p:graphicFrame>
      <p:sp>
        <p:nvSpPr>
          <p:cNvPr id="891" name="Google Shape;891;p81"/>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892" name="Google Shape;892;p81"/>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893" name="Google Shape;893;p81"/>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sp>
        <p:nvSpPr>
          <p:cNvPr id="898" name="Google Shape;898;p82"/>
          <p:cNvSpPr txBox="1"/>
          <p:nvPr/>
        </p:nvSpPr>
        <p:spPr>
          <a:xfrm>
            <a:off x="-243349" y="772967"/>
            <a:ext cx="8317705" cy="675441"/>
          </a:xfrm>
          <a:prstGeom prst="rect">
            <a:avLst/>
          </a:prstGeom>
          <a:noFill/>
          <a:ln>
            <a:noFill/>
          </a:ln>
        </p:spPr>
        <p:txBody>
          <a:bodyPr anchorCtr="0" anchor="t" bIns="45700" lIns="91425" spcFirstLastPara="1" rIns="91425" wrap="square" tIns="45700">
            <a:normAutofit/>
          </a:bodyPr>
          <a:lstStyle/>
          <a:p>
            <a:pPr indent="0" lvl="1" marL="457200" marR="0" rtl="0" algn="l">
              <a:lnSpc>
                <a:spcPct val="90000"/>
              </a:lnSpc>
              <a:spcBef>
                <a:spcPts val="0"/>
              </a:spcBef>
              <a:spcAft>
                <a:spcPts val="0"/>
              </a:spcAft>
              <a:buNone/>
            </a:pPr>
            <a:r>
              <a:rPr b="1" i="0" lang="es-MX" sz="2400" u="none" cap="none" strike="noStrike">
                <a:solidFill>
                  <a:srgbClr val="593470"/>
                </a:solidFill>
                <a:latin typeface="Gill Sans"/>
                <a:ea typeface="Gill Sans"/>
                <a:cs typeface="Gill Sans"/>
                <a:sym typeface="Gill Sans"/>
              </a:rPr>
              <a:t>Auditorías</a:t>
            </a:r>
            <a:endParaRPr/>
          </a:p>
          <a:p>
            <a:pPr indent="0" lvl="0" marL="0" marR="0" rtl="0" algn="l">
              <a:lnSpc>
                <a:spcPct val="90000"/>
              </a:lnSpc>
              <a:spcBef>
                <a:spcPts val="600"/>
              </a:spcBef>
              <a:spcAft>
                <a:spcPts val="0"/>
              </a:spcAft>
              <a:buNone/>
            </a:pPr>
            <a:r>
              <a:t/>
            </a:r>
            <a:endParaRPr b="1" sz="2400">
              <a:solidFill>
                <a:srgbClr val="593470"/>
              </a:solidFill>
              <a:latin typeface="Gill Sans"/>
              <a:ea typeface="Gill Sans"/>
              <a:cs typeface="Gill Sans"/>
              <a:sym typeface="Gill Sans"/>
            </a:endParaRPr>
          </a:p>
          <a:p>
            <a:pPr indent="0" lvl="0" marL="0" marR="0" rtl="0" algn="l">
              <a:lnSpc>
                <a:spcPct val="90000"/>
              </a:lnSpc>
              <a:spcBef>
                <a:spcPts val="600"/>
              </a:spcBef>
              <a:spcAft>
                <a:spcPts val="0"/>
              </a:spcAft>
              <a:buNone/>
            </a:pPr>
            <a:r>
              <a:t/>
            </a:r>
            <a:endParaRPr sz="2400">
              <a:solidFill>
                <a:srgbClr val="593470"/>
              </a:solidFill>
              <a:latin typeface="Gill Sans"/>
              <a:ea typeface="Gill Sans"/>
              <a:cs typeface="Gill Sans"/>
              <a:sym typeface="Gill Sans"/>
            </a:endParaRPr>
          </a:p>
        </p:txBody>
      </p:sp>
      <p:sp>
        <p:nvSpPr>
          <p:cNvPr id="899" name="Google Shape;899;p82"/>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900" name="Google Shape;900;p82"/>
          <p:cNvSpPr txBox="1"/>
          <p:nvPr>
            <p:ph idx="11" type="ftr"/>
          </p:nvPr>
        </p:nvSpPr>
        <p:spPr>
          <a:xfrm>
            <a:off x="-86975" y="638353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sp>
        <p:nvSpPr>
          <p:cNvPr id="901" name="Google Shape;901;p82"/>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graphicFrame>
        <p:nvGraphicFramePr>
          <p:cNvPr id="902" name="Google Shape;902;p82"/>
          <p:cNvGraphicFramePr/>
          <p:nvPr/>
        </p:nvGraphicFramePr>
        <p:xfrm>
          <a:off x="3931995" y="645499"/>
          <a:ext cx="3000000" cy="3000000"/>
        </p:xfrm>
        <a:graphic>
          <a:graphicData uri="http://schemas.openxmlformats.org/drawingml/2006/table">
            <a:tbl>
              <a:tblPr bandRow="1" firstRow="1">
                <a:noFill/>
                <a:tableStyleId>{D1279E6F-F23A-4147-9311-423FB59C1726}</a:tableStyleId>
              </a:tblPr>
              <a:tblGrid>
                <a:gridCol w="397200"/>
                <a:gridCol w="732150"/>
                <a:gridCol w="523125"/>
                <a:gridCol w="1675975"/>
                <a:gridCol w="301650"/>
                <a:gridCol w="443050"/>
                <a:gridCol w="405350"/>
                <a:gridCol w="265575"/>
              </a:tblGrid>
              <a:tr h="343650">
                <a:tc gridSpan="8">
                  <a:txBody>
                    <a:bodyPr/>
                    <a:lstStyle/>
                    <a:p>
                      <a:pPr indent="0" lvl="0" marL="0" marR="0" rtl="0" algn="ctr">
                        <a:spcBef>
                          <a:spcPts val="0"/>
                        </a:spcBef>
                        <a:spcAft>
                          <a:spcPts val="0"/>
                        </a:spcAft>
                        <a:buNone/>
                      </a:pPr>
                      <a:r>
                        <a:rPr lang="es-MX" sz="1200">
                          <a:solidFill>
                            <a:schemeClr val="lt1"/>
                          </a:solidFill>
                        </a:rPr>
                        <a:t>Tabla resumen  auditorias 2019 - 2021</a:t>
                      </a:r>
                      <a:endParaRPr/>
                    </a:p>
                  </a:txBody>
                  <a:tcPr marT="45725" marB="45725" marR="91450" marL="91450"/>
                </a:tc>
                <a:tc hMerge="1"/>
                <a:tc hMerge="1"/>
                <a:tc hMerge="1"/>
                <a:tc hMerge="1"/>
                <a:tc hMerge="1"/>
                <a:tc hMerge="1"/>
                <a:tc hMerge="1"/>
              </a:tr>
              <a:tr h="973450">
                <a:tc>
                  <a:txBody>
                    <a:bodyPr/>
                    <a:lstStyle/>
                    <a:p>
                      <a:pPr indent="0" lvl="0" marL="0" marR="0" rtl="0" algn="l">
                        <a:spcBef>
                          <a:spcPts val="0"/>
                        </a:spcBef>
                        <a:spcAft>
                          <a:spcPts val="0"/>
                        </a:spcAft>
                        <a:buNone/>
                      </a:pPr>
                      <a:r>
                        <a:rPr b="1" lang="es-MX" sz="1100">
                          <a:solidFill>
                            <a:schemeClr val="lt1"/>
                          </a:solidFill>
                        </a:rPr>
                        <a:t>No</a:t>
                      </a:r>
                      <a:endParaRPr b="1" i="1" sz="1100">
                        <a:solidFill>
                          <a:schemeClr val="lt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rPr b="1" lang="es-MX" sz="1100">
                          <a:solidFill>
                            <a:schemeClr val="lt1"/>
                          </a:solidFill>
                        </a:rPr>
                        <a:t>Órgano</a:t>
                      </a:r>
                      <a:endParaRPr/>
                    </a:p>
                    <a:p>
                      <a:pPr indent="0" lvl="0" marL="0" marR="0" rtl="0" algn="l">
                        <a:spcBef>
                          <a:spcPts val="0"/>
                        </a:spcBef>
                        <a:spcAft>
                          <a:spcPts val="0"/>
                        </a:spcAft>
                        <a:buNone/>
                      </a:pPr>
                      <a:r>
                        <a:rPr b="1" lang="es-MX" sz="1100">
                          <a:solidFill>
                            <a:schemeClr val="lt1"/>
                          </a:solidFill>
                        </a:rPr>
                        <a:t>Auditor</a:t>
                      </a:r>
                      <a:endParaRPr b="1" i="1" sz="1100">
                        <a:solidFill>
                          <a:schemeClr val="lt1"/>
                        </a:solidFill>
                      </a:endParaRPr>
                    </a:p>
                  </a:txBody>
                  <a:tcPr marT="45725" marB="45725" marR="91450" marL="91450"/>
                </a:tc>
                <a:tc>
                  <a:txBody>
                    <a:bodyPr/>
                    <a:lstStyle/>
                    <a:p>
                      <a:pPr indent="0" lvl="0" marL="0" marR="0" rtl="0" algn="l">
                        <a:spcBef>
                          <a:spcPts val="0"/>
                        </a:spcBef>
                        <a:spcAft>
                          <a:spcPts val="0"/>
                        </a:spcAft>
                        <a:buNone/>
                      </a:pPr>
                      <a:r>
                        <a:rPr b="1" lang="es-MX" sz="1100">
                          <a:solidFill>
                            <a:schemeClr val="lt1"/>
                          </a:solidFill>
                        </a:rPr>
                        <a:t>año</a:t>
                      </a:r>
                      <a:endParaRPr b="1" i="1" sz="1100">
                        <a:solidFill>
                          <a:schemeClr val="lt1"/>
                        </a:solidFill>
                      </a:endParaRPr>
                    </a:p>
                  </a:txBody>
                  <a:tcPr marT="45725" marB="45725" marR="91450" marL="91450"/>
                </a:tc>
                <a:tc>
                  <a:txBody>
                    <a:bodyPr/>
                    <a:lstStyle/>
                    <a:p>
                      <a:pPr indent="0" lvl="0" marL="0" marR="0" rtl="0" algn="l">
                        <a:spcBef>
                          <a:spcPts val="0"/>
                        </a:spcBef>
                        <a:spcAft>
                          <a:spcPts val="0"/>
                        </a:spcAft>
                        <a:buNone/>
                      </a:pPr>
                      <a:r>
                        <a:rPr b="1" lang="es-MX" sz="1100">
                          <a:solidFill>
                            <a:schemeClr val="lt1"/>
                          </a:solidFill>
                        </a:rPr>
                        <a:t>Tópicos auditados</a:t>
                      </a:r>
                      <a:endParaRPr b="1" i="1" sz="1100">
                        <a:solidFill>
                          <a:schemeClr val="lt1"/>
                        </a:solidFill>
                      </a:endParaRPr>
                    </a:p>
                  </a:txBody>
                  <a:tcPr marT="45725" marB="45725" marR="91450" marL="91450"/>
                </a:tc>
                <a:tc>
                  <a:txBody>
                    <a:bodyPr/>
                    <a:lstStyle/>
                    <a:p>
                      <a:pPr indent="0" lvl="0" marL="0" marR="0" rtl="0" algn="l">
                        <a:spcBef>
                          <a:spcPts val="0"/>
                        </a:spcBef>
                        <a:spcAft>
                          <a:spcPts val="0"/>
                        </a:spcAft>
                        <a:buNone/>
                      </a:pPr>
                      <a:r>
                        <a:rPr b="1" lang="es-MX" sz="1100">
                          <a:solidFill>
                            <a:schemeClr val="lt1"/>
                          </a:solidFill>
                        </a:rPr>
                        <a:t>Concluida</a:t>
                      </a:r>
                      <a:endParaRPr b="1" i="1" sz="1100">
                        <a:solidFill>
                          <a:schemeClr val="lt1"/>
                        </a:solidFill>
                      </a:endParaRPr>
                    </a:p>
                  </a:txBody>
                  <a:tcPr marT="45725" marB="45725" marR="91450" marL="91450" anchor="ctr"/>
                </a:tc>
                <a:tc>
                  <a:txBody>
                    <a:bodyPr/>
                    <a:lstStyle/>
                    <a:p>
                      <a:pPr indent="0" lvl="0" marL="0" marR="0" rtl="0" algn="l">
                        <a:spcBef>
                          <a:spcPts val="0"/>
                        </a:spcBef>
                        <a:spcAft>
                          <a:spcPts val="0"/>
                        </a:spcAft>
                        <a:buNone/>
                      </a:pPr>
                      <a:r>
                        <a:rPr b="1" lang="es-MX" sz="1100">
                          <a:solidFill>
                            <a:schemeClr val="lt1"/>
                          </a:solidFill>
                        </a:rPr>
                        <a:t>Informe preliminar</a:t>
                      </a:r>
                      <a:endParaRPr b="1" i="1" sz="1100">
                        <a:solidFill>
                          <a:schemeClr val="lt1"/>
                        </a:solidFill>
                      </a:endParaRPr>
                    </a:p>
                  </a:txBody>
                  <a:tcPr marT="45725" marB="45725" marR="91450" marL="91450" anchor="ctr"/>
                </a:tc>
                <a:tc>
                  <a:txBody>
                    <a:bodyPr/>
                    <a:lstStyle/>
                    <a:p>
                      <a:pPr indent="0" lvl="0" marL="0" marR="0" rtl="0" algn="l">
                        <a:spcBef>
                          <a:spcPts val="0"/>
                        </a:spcBef>
                        <a:spcAft>
                          <a:spcPts val="0"/>
                        </a:spcAft>
                        <a:buNone/>
                      </a:pPr>
                      <a:r>
                        <a:rPr b="1" lang="es-MX" sz="1100">
                          <a:solidFill>
                            <a:schemeClr val="lt1"/>
                          </a:solidFill>
                        </a:rPr>
                        <a:t>Entrega de información</a:t>
                      </a:r>
                      <a:endParaRPr b="1" i="1" sz="1100">
                        <a:solidFill>
                          <a:schemeClr val="lt1"/>
                        </a:solidFill>
                      </a:endParaRPr>
                    </a:p>
                  </a:txBody>
                  <a:tcPr marT="45725" marB="45725" marR="91450" marL="91450" anchor="ctr"/>
                </a:tc>
                <a:tc>
                  <a:txBody>
                    <a:bodyPr/>
                    <a:lstStyle/>
                    <a:p>
                      <a:pPr indent="0" lvl="0" marL="0" marR="0" rtl="0" algn="l">
                        <a:spcBef>
                          <a:spcPts val="0"/>
                        </a:spcBef>
                        <a:spcAft>
                          <a:spcPts val="0"/>
                        </a:spcAft>
                        <a:buNone/>
                      </a:pPr>
                      <a:r>
                        <a:rPr b="1" lang="es-MX" sz="1100">
                          <a:solidFill>
                            <a:schemeClr val="lt1"/>
                          </a:solidFill>
                        </a:rPr>
                        <a:t>Solventación</a:t>
                      </a:r>
                      <a:endParaRPr b="1" i="1" sz="1100">
                        <a:solidFill>
                          <a:schemeClr val="lt1"/>
                        </a:solidFill>
                      </a:endParaRPr>
                    </a:p>
                  </a:txBody>
                  <a:tcPr marT="45725" marB="45725" marR="91450" marL="91450" anchor="ctr"/>
                </a:tc>
              </a:tr>
              <a:tr h="370850">
                <a:tc>
                  <a:txBody>
                    <a:bodyPr/>
                    <a:lstStyle/>
                    <a:p>
                      <a:pPr indent="0" lvl="0" marL="0" marR="0" rtl="0" algn="ctr">
                        <a:spcBef>
                          <a:spcPts val="0"/>
                        </a:spcBef>
                        <a:spcAft>
                          <a:spcPts val="0"/>
                        </a:spcAft>
                        <a:buNone/>
                      </a:pPr>
                      <a:r>
                        <a:rPr lang="es-MX" sz="1100"/>
                        <a:t>1</a:t>
                      </a:r>
                      <a:endParaRPr/>
                    </a:p>
                  </a:txBody>
                  <a:tcPr marT="45725" marB="45725" marR="91450" marL="91450"/>
                </a:tc>
                <a:tc>
                  <a:txBody>
                    <a:bodyPr/>
                    <a:lstStyle/>
                    <a:p>
                      <a:pPr indent="0" lvl="0" marL="0" marR="0" rtl="0" algn="ctr">
                        <a:spcBef>
                          <a:spcPts val="0"/>
                        </a:spcBef>
                        <a:spcAft>
                          <a:spcPts val="0"/>
                        </a:spcAft>
                        <a:buNone/>
                      </a:pPr>
                      <a:r>
                        <a:rPr b="1" lang="es-MX" sz="1200"/>
                        <a:t>OIC</a:t>
                      </a:r>
                      <a:endParaRPr/>
                    </a:p>
                  </a:txBody>
                  <a:tcPr marT="45725" marB="45725" marR="91450" marL="91450"/>
                </a:tc>
                <a:tc>
                  <a:txBody>
                    <a:bodyPr/>
                    <a:lstStyle/>
                    <a:p>
                      <a:pPr indent="0" lvl="0" marL="0" marR="0" rtl="0" algn="l">
                        <a:spcBef>
                          <a:spcPts val="0"/>
                        </a:spcBef>
                        <a:spcAft>
                          <a:spcPts val="0"/>
                        </a:spcAft>
                        <a:buNone/>
                      </a:pPr>
                      <a:r>
                        <a:rPr b="1" lang="es-MX" sz="1100">
                          <a:solidFill>
                            <a:schemeClr val="dk1"/>
                          </a:solidFill>
                        </a:rPr>
                        <a:t>2019</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rPr b="1" lang="es-MX" sz="1100">
                          <a:solidFill>
                            <a:schemeClr val="dk1"/>
                          </a:solidFill>
                        </a:rPr>
                        <a:t>Subrogación de servicios hospitalarios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rPr b="1" lang="es-MX" sz="1100">
                          <a:solidFill>
                            <a:schemeClr val="dk1"/>
                          </a:solidFill>
                        </a:rPr>
                        <a:t>x</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r>
              <a:tr h="370850">
                <a:tc>
                  <a:txBody>
                    <a:bodyPr/>
                    <a:lstStyle/>
                    <a:p>
                      <a:pPr indent="0" lvl="0" marL="0" marR="0" rtl="0" algn="ctr">
                        <a:spcBef>
                          <a:spcPts val="0"/>
                        </a:spcBef>
                        <a:spcAft>
                          <a:spcPts val="0"/>
                        </a:spcAft>
                        <a:buNone/>
                      </a:pPr>
                      <a:r>
                        <a:rPr lang="es-MX" sz="1100"/>
                        <a:t>2</a:t>
                      </a:r>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Gill Sans"/>
                        <a:buNone/>
                      </a:pPr>
                      <a:r>
                        <a:rPr b="1" lang="es-MX" sz="1200" u="none" cap="none" strike="noStrike">
                          <a:solidFill>
                            <a:srgbClr val="000000"/>
                          </a:solidFill>
                        </a:rPr>
                        <a:t>OIC</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l">
                        <a:spcBef>
                          <a:spcPts val="0"/>
                        </a:spcBef>
                        <a:spcAft>
                          <a:spcPts val="0"/>
                        </a:spcAft>
                        <a:buNone/>
                      </a:pPr>
                      <a:r>
                        <a:rPr b="1" lang="es-MX" sz="1100"/>
                        <a:t>2019</a:t>
                      </a:r>
                      <a:endParaRPr/>
                    </a:p>
                  </a:txBody>
                  <a:tcPr marT="45725" marB="45725" marR="91450" marL="91450"/>
                </a:tc>
                <a:tc>
                  <a:txBody>
                    <a:bodyPr/>
                    <a:lstStyle/>
                    <a:p>
                      <a:pPr indent="0" lvl="0" marL="0" marR="0" rtl="0" algn="l">
                        <a:spcBef>
                          <a:spcPts val="0"/>
                        </a:spcBef>
                        <a:spcAft>
                          <a:spcPts val="0"/>
                        </a:spcAft>
                        <a:buNone/>
                      </a:pPr>
                      <a:r>
                        <a:rPr b="1" lang="es-MX" sz="1100"/>
                        <a:t>Ejercicio del gasto y cumplimiento de obligaciones contractuales (medicamentos)</a:t>
                      </a:r>
                      <a:endParaRPr/>
                    </a:p>
                  </a:txBody>
                  <a:tcPr marT="45725" marB="45725" marR="91450" marL="91450"/>
                </a:tc>
                <a:tc>
                  <a:txBody>
                    <a:bodyPr/>
                    <a:lstStyle/>
                    <a:p>
                      <a:pPr indent="0" lvl="0" marL="0" marR="0" rtl="0" algn="l">
                        <a:spcBef>
                          <a:spcPts val="0"/>
                        </a:spcBef>
                        <a:spcAft>
                          <a:spcPts val="0"/>
                        </a:spcAft>
                        <a:buNone/>
                      </a:pPr>
                      <a:r>
                        <a:rPr b="1" lang="es-MX" sz="1100"/>
                        <a:t>x</a:t>
                      </a:r>
                      <a:endParaRPr/>
                    </a:p>
                  </a:txBody>
                  <a:tcPr marT="45725" marB="45725" marR="91450" marL="91450"/>
                </a:tc>
                <a:tc>
                  <a:txBody>
                    <a:bodyPr/>
                    <a:lstStyle/>
                    <a:p>
                      <a:pPr indent="0" lvl="0" marL="0" marR="0" rtl="0" algn="l">
                        <a:spcBef>
                          <a:spcPts val="0"/>
                        </a:spcBef>
                        <a:spcAft>
                          <a:spcPts val="0"/>
                        </a:spcAft>
                        <a:buNone/>
                      </a:pPr>
                      <a:r>
                        <a:t/>
                      </a:r>
                      <a:endParaRPr b="1" sz="1100"/>
                    </a:p>
                  </a:txBody>
                  <a:tcPr marT="45725" marB="45725" marR="91450" marL="91450"/>
                </a:tc>
                <a:tc>
                  <a:txBody>
                    <a:bodyPr/>
                    <a:lstStyle/>
                    <a:p>
                      <a:pPr indent="0" lvl="0" marL="0" marR="0" rtl="0" algn="l">
                        <a:spcBef>
                          <a:spcPts val="0"/>
                        </a:spcBef>
                        <a:spcAft>
                          <a:spcPts val="0"/>
                        </a:spcAft>
                        <a:buNone/>
                      </a:pPr>
                      <a:r>
                        <a:t/>
                      </a:r>
                      <a:endParaRPr b="1" sz="1100"/>
                    </a:p>
                  </a:txBody>
                  <a:tcPr marT="45725" marB="45725" marR="91450" marL="91450"/>
                </a:tc>
                <a:tc>
                  <a:txBody>
                    <a:bodyPr/>
                    <a:lstStyle/>
                    <a:p>
                      <a:pPr indent="0" lvl="0" marL="0" marR="0" rtl="0" algn="l">
                        <a:spcBef>
                          <a:spcPts val="0"/>
                        </a:spcBef>
                        <a:spcAft>
                          <a:spcPts val="0"/>
                        </a:spcAft>
                        <a:buNone/>
                      </a:pPr>
                      <a:r>
                        <a:t/>
                      </a:r>
                      <a:endParaRPr b="1" sz="1100"/>
                    </a:p>
                  </a:txBody>
                  <a:tcPr marT="45725" marB="45725" marR="91450" marL="91450"/>
                </a:tc>
              </a:tr>
              <a:tr h="370850">
                <a:tc>
                  <a:txBody>
                    <a:bodyPr/>
                    <a:lstStyle/>
                    <a:p>
                      <a:pPr indent="0" lvl="0" marL="0" marR="0" rtl="0" algn="ctr">
                        <a:spcBef>
                          <a:spcPts val="0"/>
                        </a:spcBef>
                        <a:spcAft>
                          <a:spcPts val="0"/>
                        </a:spcAft>
                        <a:buNone/>
                      </a:pPr>
                      <a:r>
                        <a:rPr lang="es-MX" sz="1100"/>
                        <a:t>3</a:t>
                      </a:r>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Gill Sans"/>
                        <a:buNone/>
                      </a:pPr>
                      <a:r>
                        <a:rPr b="1" lang="es-MX" sz="1200" u="none" cap="none" strike="noStrike">
                          <a:solidFill>
                            <a:srgbClr val="000000"/>
                          </a:solidFill>
                        </a:rPr>
                        <a:t>OIC</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100"/>
                        <a:buFont typeface="Gill Sans"/>
                        <a:buNone/>
                      </a:pPr>
                      <a:r>
                        <a:rPr b="1" lang="es-MX" sz="1100"/>
                        <a:t>2020</a:t>
                      </a:r>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100"/>
                        <a:buFont typeface="Gill Sans"/>
                        <a:buNone/>
                      </a:pPr>
                      <a:r>
                        <a:rPr b="1" lang="es-MX" sz="1100"/>
                        <a:t>Ejercicio del gasto y cumplimiento de obligaciones contractuales (medicamentos)</a:t>
                      </a:r>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100"/>
                        <a:buFont typeface="Gill Sans"/>
                        <a:buNone/>
                      </a:pPr>
                      <a:r>
                        <a:rPr b="1" lang="es-MX" sz="1100"/>
                        <a:t>x</a:t>
                      </a:r>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1100"/>
                        <a:buFont typeface="Gill Sans"/>
                        <a:buNone/>
                      </a:pPr>
                      <a:r>
                        <a:t/>
                      </a:r>
                      <a:endParaRPr b="1" sz="1100"/>
                    </a:p>
                  </a:txBody>
                  <a:tcPr marT="45725" marB="45725" marR="91450" marL="91450"/>
                </a:tc>
                <a:tc>
                  <a:txBody>
                    <a:bodyPr/>
                    <a:lstStyle/>
                    <a:p>
                      <a:pPr indent="0" lvl="0" marL="0" marR="0" rtl="0" algn="l">
                        <a:lnSpc>
                          <a:spcPct val="100000"/>
                        </a:lnSpc>
                        <a:spcBef>
                          <a:spcPts val="0"/>
                        </a:spcBef>
                        <a:spcAft>
                          <a:spcPts val="0"/>
                        </a:spcAft>
                        <a:buClr>
                          <a:schemeClr val="dk1"/>
                        </a:buClr>
                        <a:buSzPts val="1100"/>
                        <a:buFont typeface="Gill Sans"/>
                        <a:buNone/>
                      </a:pPr>
                      <a:r>
                        <a:t/>
                      </a:r>
                      <a:endParaRPr b="1" sz="1100"/>
                    </a:p>
                  </a:txBody>
                  <a:tcPr marT="45725" marB="45725" marR="91450" marL="91450"/>
                </a:tc>
                <a:tc>
                  <a:txBody>
                    <a:bodyPr/>
                    <a:lstStyle/>
                    <a:p>
                      <a:pPr indent="0" lvl="0" marL="0" marR="0" rtl="0" algn="l">
                        <a:lnSpc>
                          <a:spcPct val="100000"/>
                        </a:lnSpc>
                        <a:spcBef>
                          <a:spcPts val="0"/>
                        </a:spcBef>
                        <a:spcAft>
                          <a:spcPts val="0"/>
                        </a:spcAft>
                        <a:buClr>
                          <a:schemeClr val="dk1"/>
                        </a:buClr>
                        <a:buSzPts val="1100"/>
                        <a:buFont typeface="Gill Sans"/>
                        <a:buNone/>
                      </a:pPr>
                      <a:r>
                        <a:t/>
                      </a:r>
                      <a:endParaRPr b="1" sz="1100"/>
                    </a:p>
                  </a:txBody>
                  <a:tcPr marT="45725" marB="45725" marR="91450" marL="91450"/>
                </a:tc>
              </a:tr>
              <a:tr h="370850">
                <a:tc>
                  <a:txBody>
                    <a:bodyPr/>
                    <a:lstStyle/>
                    <a:p>
                      <a:pPr indent="0" lvl="0" marL="0" marR="0" rtl="0" algn="ctr">
                        <a:spcBef>
                          <a:spcPts val="0"/>
                        </a:spcBef>
                        <a:spcAft>
                          <a:spcPts val="0"/>
                        </a:spcAft>
                        <a:buNone/>
                      </a:pPr>
                      <a:r>
                        <a:rPr lang="es-MX" sz="1100"/>
                        <a:t>4</a:t>
                      </a:r>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Gill Sans"/>
                        <a:buNone/>
                      </a:pPr>
                      <a:r>
                        <a:rPr b="1" lang="es-MX" sz="1200" u="none" cap="none" strike="noStrike">
                          <a:solidFill>
                            <a:srgbClr val="000000"/>
                          </a:solidFill>
                        </a:rPr>
                        <a:t>OIC</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l">
                        <a:spcBef>
                          <a:spcPts val="0"/>
                        </a:spcBef>
                        <a:spcAft>
                          <a:spcPts val="0"/>
                        </a:spcAft>
                        <a:buNone/>
                      </a:pPr>
                      <a:r>
                        <a:rPr b="1" lang="es-MX" sz="1100">
                          <a:solidFill>
                            <a:schemeClr val="dk1"/>
                          </a:solidFill>
                        </a:rPr>
                        <a:t>2020</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rPr b="1" lang="es-MX" sz="1100">
                          <a:solidFill>
                            <a:schemeClr val="dk1"/>
                          </a:solidFill>
                        </a:rPr>
                        <a:t>Control de acceso al servicio médico de los beneficiarios de los jubilados, pensionados y empleados del instituto</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rPr b="1" lang="es-MX" sz="1100">
                          <a:solidFill>
                            <a:schemeClr val="dk1"/>
                          </a:solidFill>
                        </a:rPr>
                        <a:t>x</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r>
              <a:tr h="370850">
                <a:tc>
                  <a:txBody>
                    <a:bodyPr/>
                    <a:lstStyle/>
                    <a:p>
                      <a:pPr indent="0" lvl="0" marL="0" marR="0" rtl="0" algn="ctr">
                        <a:spcBef>
                          <a:spcPts val="0"/>
                        </a:spcBef>
                        <a:spcAft>
                          <a:spcPts val="0"/>
                        </a:spcAft>
                        <a:buNone/>
                      </a:pPr>
                      <a:r>
                        <a:rPr lang="es-MX" sz="1100"/>
                        <a:t>5</a:t>
                      </a:r>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Gill Sans"/>
                        <a:buNone/>
                      </a:pPr>
                      <a:r>
                        <a:rPr b="1" lang="es-MX" sz="1200" u="none" cap="none" strike="noStrike">
                          <a:solidFill>
                            <a:srgbClr val="000000"/>
                          </a:solidFill>
                        </a:rPr>
                        <a:t>OIC</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l">
                        <a:spcBef>
                          <a:spcPts val="0"/>
                        </a:spcBef>
                        <a:spcAft>
                          <a:spcPts val="0"/>
                        </a:spcAft>
                        <a:buNone/>
                      </a:pPr>
                      <a:r>
                        <a:rPr b="1" lang="es-MX" sz="1100">
                          <a:solidFill>
                            <a:schemeClr val="dk1"/>
                          </a:solidFill>
                        </a:rPr>
                        <a:t>2019-2021</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rPr b="1" lang="es-MX" sz="1100">
                          <a:solidFill>
                            <a:schemeClr val="dk1"/>
                          </a:solidFill>
                        </a:rPr>
                        <a:t>Revisión anual de los almacenes  de las UNIMEF</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rPr b="1" lang="es-MX" sz="1100">
                          <a:solidFill>
                            <a:schemeClr val="dk1"/>
                          </a:solidFill>
                        </a:rPr>
                        <a:t>x</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r>
              <a:tr h="370850">
                <a:tc>
                  <a:txBody>
                    <a:bodyPr/>
                    <a:lstStyle/>
                    <a:p>
                      <a:pPr indent="0" lvl="0" marL="0" marR="0" rtl="0" algn="ctr">
                        <a:spcBef>
                          <a:spcPts val="0"/>
                        </a:spcBef>
                        <a:spcAft>
                          <a:spcPts val="0"/>
                        </a:spcAft>
                        <a:buNone/>
                      </a:pPr>
                      <a:r>
                        <a:rPr lang="es-MX" sz="1100"/>
                        <a:t>1</a:t>
                      </a:r>
                      <a:endParaRPr/>
                    </a:p>
                  </a:txBody>
                  <a:tcPr marT="45725" marB="45725" marR="91450" marL="91450"/>
                </a:tc>
                <a:tc>
                  <a:txBody>
                    <a:bodyPr/>
                    <a:lstStyle/>
                    <a:p>
                      <a:pPr indent="0" lvl="0" marL="0" marR="0" rtl="0" algn="ctr">
                        <a:spcBef>
                          <a:spcPts val="0"/>
                        </a:spcBef>
                        <a:spcAft>
                          <a:spcPts val="0"/>
                        </a:spcAft>
                        <a:buNone/>
                      </a:pPr>
                      <a:r>
                        <a:rPr b="1" lang="es-MX" sz="1200"/>
                        <a:t>CEJ</a:t>
                      </a:r>
                      <a:endParaRPr b="1" sz="1200"/>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rPr b="1" lang="es-MX" sz="1100">
                          <a:solidFill>
                            <a:schemeClr val="dk1"/>
                          </a:solidFill>
                        </a:rPr>
                        <a:t>Servicios Médicos Subrogados</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rPr b="1" lang="es-MX" sz="1100">
                          <a:solidFill>
                            <a:schemeClr val="dk1"/>
                          </a:solidFill>
                        </a:rPr>
                        <a:t>x</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r>
              <a:tr h="370850">
                <a:tc>
                  <a:txBody>
                    <a:bodyPr/>
                    <a:lstStyle/>
                    <a:p>
                      <a:pPr indent="0" lvl="0" marL="0" marR="0" rtl="0" algn="ctr">
                        <a:spcBef>
                          <a:spcPts val="0"/>
                        </a:spcBef>
                        <a:spcAft>
                          <a:spcPts val="0"/>
                        </a:spcAft>
                        <a:buNone/>
                      </a:pPr>
                      <a:r>
                        <a:rPr lang="es-MX" sz="1100"/>
                        <a:t>1</a:t>
                      </a:r>
                      <a:endParaRPr/>
                    </a:p>
                  </a:txBody>
                  <a:tcPr marT="45725" marB="45725" marR="91450" marL="91450"/>
                </a:tc>
                <a:tc>
                  <a:txBody>
                    <a:bodyPr/>
                    <a:lstStyle/>
                    <a:p>
                      <a:pPr indent="0" lvl="0" marL="0" marR="0" rtl="0" algn="ctr">
                        <a:spcBef>
                          <a:spcPts val="0"/>
                        </a:spcBef>
                        <a:spcAft>
                          <a:spcPts val="0"/>
                        </a:spcAft>
                        <a:buNone/>
                      </a:pPr>
                      <a:r>
                        <a:rPr b="1" lang="es-MX" sz="1200"/>
                        <a:t>ASEJ</a:t>
                      </a:r>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rPr b="1" lang="es-MX" sz="1100">
                          <a:solidFill>
                            <a:schemeClr val="dk1"/>
                          </a:solidFill>
                        </a:rPr>
                        <a:t>Cuenta Pública 2019</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t/>
                      </a:r>
                      <a:endParaRPr b="1" sz="1100">
                        <a:solidFill>
                          <a:schemeClr val="dk1"/>
                        </a:solidFill>
                        <a:latin typeface="Gill Sans"/>
                        <a:ea typeface="Gill Sans"/>
                        <a:cs typeface="Gill Sans"/>
                        <a:sym typeface="Gill Sans"/>
                      </a:endParaRPr>
                    </a:p>
                  </a:txBody>
                  <a:tcPr marT="45725" marB="45725" marR="91450" marL="91450"/>
                </a:tc>
                <a:tc>
                  <a:txBody>
                    <a:bodyPr/>
                    <a:lstStyle/>
                    <a:p>
                      <a:pPr indent="0" lvl="0" marL="0" marR="0" rtl="0" algn="l">
                        <a:spcBef>
                          <a:spcPts val="0"/>
                        </a:spcBef>
                        <a:spcAft>
                          <a:spcPts val="0"/>
                        </a:spcAft>
                        <a:buNone/>
                      </a:pPr>
                      <a:r>
                        <a:rPr b="1" lang="es-MX" sz="1100">
                          <a:solidFill>
                            <a:schemeClr val="dk1"/>
                          </a:solidFill>
                        </a:rPr>
                        <a:t>x</a:t>
                      </a:r>
                      <a:endParaRPr b="1" sz="1100">
                        <a:solidFill>
                          <a:schemeClr val="dk1"/>
                        </a:solidFill>
                        <a:latin typeface="Gill Sans"/>
                        <a:ea typeface="Gill Sans"/>
                        <a:cs typeface="Gill Sans"/>
                        <a:sym typeface="Gill Sans"/>
                      </a:endParaRPr>
                    </a:p>
                  </a:txBody>
                  <a:tcPr marT="45725" marB="45725" marR="91450" marL="91450"/>
                </a:tc>
              </a:tr>
            </a:tbl>
          </a:graphicData>
        </a:graphic>
      </p:graphicFrame>
      <p:graphicFrame>
        <p:nvGraphicFramePr>
          <p:cNvPr id="903" name="Google Shape;903;p82"/>
          <p:cNvGraphicFramePr/>
          <p:nvPr/>
        </p:nvGraphicFramePr>
        <p:xfrm>
          <a:off x="0" y="2033924"/>
          <a:ext cx="3781166" cy="3384222"/>
        </p:xfrm>
        <a:graphic>
          <a:graphicData uri="http://schemas.openxmlformats.org/drawingml/2006/chart">
            <c:chart r:id="rId3"/>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7" name="Shape 907"/>
        <p:cNvGrpSpPr/>
        <p:nvPr/>
      </p:nvGrpSpPr>
      <p:grpSpPr>
        <a:xfrm>
          <a:off x="0" y="0"/>
          <a:ext cx="0" cy="0"/>
          <a:chOff x="0" y="0"/>
          <a:chExt cx="0" cy="0"/>
        </a:xfrm>
      </p:grpSpPr>
      <p:graphicFrame>
        <p:nvGraphicFramePr>
          <p:cNvPr id="908" name="Google Shape;908;p83"/>
          <p:cNvGraphicFramePr/>
          <p:nvPr/>
        </p:nvGraphicFramePr>
        <p:xfrm>
          <a:off x="242077" y="739516"/>
          <a:ext cx="3000000" cy="3000000"/>
        </p:xfrm>
        <a:graphic>
          <a:graphicData uri="http://schemas.openxmlformats.org/drawingml/2006/table">
            <a:tbl>
              <a:tblPr firstRow="1">
                <a:noFill/>
                <a:tableStyleId>{50DBFC67-936A-46A3-AD55-33B5C0029F0A}</a:tableStyleId>
              </a:tblPr>
              <a:tblGrid>
                <a:gridCol w="1024125"/>
                <a:gridCol w="725725"/>
                <a:gridCol w="2088625"/>
                <a:gridCol w="1157225"/>
                <a:gridCol w="3903375"/>
              </a:tblGrid>
              <a:tr h="335925">
                <a:tc gridSpan="5">
                  <a:txBody>
                    <a:bodyPr/>
                    <a:lstStyle/>
                    <a:p>
                      <a:pPr indent="0" lvl="0" marL="0" marR="0" rtl="0" algn="ctr">
                        <a:spcBef>
                          <a:spcPts val="0"/>
                        </a:spcBef>
                        <a:spcAft>
                          <a:spcPts val="0"/>
                        </a:spcAft>
                        <a:buNone/>
                      </a:pPr>
                      <a:r>
                        <a:rPr lang="es-MX" sz="1600">
                          <a:solidFill>
                            <a:srgbClr val="593470"/>
                          </a:solidFill>
                        </a:rPr>
                        <a:t>Auditorías Concluidas</a:t>
                      </a:r>
                      <a:endParaRPr sz="1600">
                        <a:solidFill>
                          <a:srgbClr val="593470"/>
                        </a:solidFill>
                        <a:latin typeface="Arial"/>
                        <a:ea typeface="Arial"/>
                        <a:cs typeface="Arial"/>
                        <a:sym typeface="Arial"/>
                      </a:endParaRPr>
                    </a:p>
                  </a:txBody>
                  <a:tcPr marT="34300" marB="34300" marR="68575" marL="137150" anchor="ctr"/>
                </a:tc>
                <a:tc hMerge="1"/>
                <a:tc hMerge="1"/>
                <a:tc hMerge="1"/>
                <a:tc hMerge="1"/>
              </a:tr>
              <a:tr h="576300">
                <a:tc>
                  <a:txBody>
                    <a:bodyPr/>
                    <a:lstStyle/>
                    <a:p>
                      <a:pPr indent="0" lvl="0" marL="0" marR="0" rtl="0" algn="ctr">
                        <a:spcBef>
                          <a:spcPts val="0"/>
                        </a:spcBef>
                        <a:spcAft>
                          <a:spcPts val="0"/>
                        </a:spcAft>
                        <a:buNone/>
                      </a:pPr>
                      <a:r>
                        <a:rPr b="1" lang="es-MX" sz="1000">
                          <a:solidFill>
                            <a:srgbClr val="002060"/>
                          </a:solidFill>
                        </a:rPr>
                        <a:t>Orden de Auditoría </a:t>
                      </a:r>
                      <a:endParaRPr b="1" sz="1000">
                        <a:solidFill>
                          <a:srgbClr val="002060"/>
                        </a:solidFill>
                        <a:latin typeface="Arial"/>
                        <a:ea typeface="Arial"/>
                        <a:cs typeface="Arial"/>
                        <a:sym typeface="Arial"/>
                      </a:endParaRPr>
                    </a:p>
                  </a:txBody>
                  <a:tcPr marT="34300" marB="34300" marR="68575" marL="137150" anchor="ctr"/>
                </a:tc>
                <a:tc>
                  <a:txBody>
                    <a:bodyPr/>
                    <a:lstStyle/>
                    <a:p>
                      <a:pPr indent="0" lvl="0" marL="0" marR="0" rtl="0" algn="ctr">
                        <a:spcBef>
                          <a:spcPts val="0"/>
                        </a:spcBef>
                        <a:spcAft>
                          <a:spcPts val="0"/>
                        </a:spcAft>
                        <a:buNone/>
                      </a:pPr>
                      <a:r>
                        <a:rPr b="1" lang="es-MX" sz="1000">
                          <a:solidFill>
                            <a:srgbClr val="002060"/>
                          </a:solidFill>
                        </a:rPr>
                        <a:t>Órgano </a:t>
                      </a:r>
                      <a:endParaRPr/>
                    </a:p>
                    <a:p>
                      <a:pPr indent="0" lvl="0" marL="0" marR="0" rtl="0" algn="ctr">
                        <a:spcBef>
                          <a:spcPts val="0"/>
                        </a:spcBef>
                        <a:spcAft>
                          <a:spcPts val="0"/>
                        </a:spcAft>
                        <a:buNone/>
                      </a:pPr>
                      <a:r>
                        <a:rPr b="1" lang="es-MX" sz="1000">
                          <a:solidFill>
                            <a:srgbClr val="002060"/>
                          </a:solidFill>
                        </a:rPr>
                        <a:t>Auditor</a:t>
                      </a:r>
                      <a:endParaRPr b="1" sz="1000">
                        <a:solidFill>
                          <a:srgbClr val="002060"/>
                        </a:solidFill>
                        <a:latin typeface="Arial"/>
                        <a:ea typeface="Arial"/>
                        <a:cs typeface="Arial"/>
                        <a:sym typeface="Arial"/>
                      </a:endParaRPr>
                    </a:p>
                  </a:txBody>
                  <a:tcPr marT="34300" marB="34300" marR="68575" marL="68575" anchor="ctr"/>
                </a:tc>
                <a:tc>
                  <a:txBody>
                    <a:bodyPr/>
                    <a:lstStyle/>
                    <a:p>
                      <a:pPr indent="0" lvl="0" marL="0" marR="0" rtl="0" algn="ctr">
                        <a:spcBef>
                          <a:spcPts val="0"/>
                        </a:spcBef>
                        <a:spcAft>
                          <a:spcPts val="0"/>
                        </a:spcAft>
                        <a:buNone/>
                      </a:pPr>
                      <a:r>
                        <a:rPr b="1" lang="es-MX" sz="1000">
                          <a:solidFill>
                            <a:srgbClr val="002060"/>
                          </a:solidFill>
                        </a:rPr>
                        <a:t>Proceso Auditado</a:t>
                      </a:r>
                      <a:endParaRPr b="1" sz="1000">
                        <a:solidFill>
                          <a:srgbClr val="002060"/>
                        </a:solidFill>
                        <a:latin typeface="Arial"/>
                        <a:ea typeface="Arial"/>
                        <a:cs typeface="Arial"/>
                        <a:sym typeface="Arial"/>
                      </a:endParaRPr>
                    </a:p>
                  </a:txBody>
                  <a:tcPr marT="34300" marB="34300" marR="68575" marL="68575" anchor="ctr"/>
                </a:tc>
                <a:tc>
                  <a:txBody>
                    <a:bodyPr/>
                    <a:lstStyle/>
                    <a:p>
                      <a:pPr indent="0" lvl="0" marL="0" marR="0" rtl="0" algn="ctr">
                        <a:spcBef>
                          <a:spcPts val="0"/>
                        </a:spcBef>
                        <a:spcAft>
                          <a:spcPts val="0"/>
                        </a:spcAft>
                        <a:buNone/>
                      </a:pPr>
                      <a:r>
                        <a:rPr b="1" lang="es-MX" sz="1000">
                          <a:solidFill>
                            <a:srgbClr val="002060"/>
                          </a:solidFill>
                        </a:rPr>
                        <a:t>Periodo</a:t>
                      </a:r>
                      <a:endParaRPr b="1" sz="1000">
                        <a:solidFill>
                          <a:srgbClr val="002060"/>
                        </a:solidFill>
                        <a:latin typeface="Arial"/>
                        <a:ea typeface="Arial"/>
                        <a:cs typeface="Arial"/>
                        <a:sym typeface="Arial"/>
                      </a:endParaRPr>
                    </a:p>
                  </a:txBody>
                  <a:tcPr marT="34300" marB="34300" marR="68575" marL="68575" anchor="ctr"/>
                </a:tc>
                <a:tc>
                  <a:txBody>
                    <a:bodyPr/>
                    <a:lstStyle/>
                    <a:p>
                      <a:pPr indent="0" lvl="0" marL="0" marR="0" rtl="0" algn="ctr">
                        <a:spcBef>
                          <a:spcPts val="0"/>
                        </a:spcBef>
                        <a:spcAft>
                          <a:spcPts val="0"/>
                        </a:spcAft>
                        <a:buNone/>
                      </a:pPr>
                      <a:r>
                        <a:rPr b="1" lang="es-MX" sz="1000">
                          <a:solidFill>
                            <a:srgbClr val="002060"/>
                          </a:solidFill>
                        </a:rPr>
                        <a:t>Observaciones</a:t>
                      </a:r>
                      <a:endParaRPr b="1" sz="1000">
                        <a:solidFill>
                          <a:srgbClr val="002060"/>
                        </a:solidFill>
                        <a:latin typeface="Arial"/>
                        <a:ea typeface="Arial"/>
                        <a:cs typeface="Arial"/>
                        <a:sym typeface="Arial"/>
                      </a:endParaRPr>
                    </a:p>
                  </a:txBody>
                  <a:tcPr marT="34300" marB="34300" marR="68575" marL="68575" anchor="ctr"/>
                </a:tc>
              </a:tr>
              <a:tr h="705800">
                <a:tc>
                  <a:txBody>
                    <a:bodyPr/>
                    <a:lstStyle/>
                    <a:p>
                      <a:pPr indent="0" lvl="0" marL="0" marR="0" rtl="0" algn="l">
                        <a:spcBef>
                          <a:spcPts val="0"/>
                        </a:spcBef>
                        <a:spcAft>
                          <a:spcPts val="0"/>
                        </a:spcAft>
                        <a:buNone/>
                      </a:pPr>
                      <a:r>
                        <a:rPr lang="es-MX" sz="1000">
                          <a:solidFill>
                            <a:srgbClr val="002060"/>
                          </a:solidFill>
                        </a:rPr>
                        <a:t>OA/008/2019</a:t>
                      </a:r>
                      <a:endParaRPr sz="1000">
                        <a:solidFill>
                          <a:srgbClr val="002060"/>
                        </a:solidFill>
                        <a:latin typeface="Arial"/>
                        <a:ea typeface="Arial"/>
                        <a:cs typeface="Arial"/>
                        <a:sym typeface="Arial"/>
                      </a:endParaRPr>
                    </a:p>
                  </a:txBody>
                  <a:tcPr marT="34300" marB="34300" marR="68575" marL="137150" anchor="ctr"/>
                </a:tc>
                <a:tc>
                  <a:txBody>
                    <a:bodyPr/>
                    <a:lstStyle/>
                    <a:p>
                      <a:pPr indent="0" lvl="0" marL="0" marR="0" rtl="0" algn="ctr">
                        <a:spcBef>
                          <a:spcPts val="0"/>
                        </a:spcBef>
                        <a:spcAft>
                          <a:spcPts val="0"/>
                        </a:spcAft>
                        <a:buNone/>
                      </a:pPr>
                      <a:r>
                        <a:rPr lang="es-MX" sz="1000">
                          <a:solidFill>
                            <a:srgbClr val="3F3F3F"/>
                          </a:solidFill>
                        </a:rPr>
                        <a:t>OIC</a:t>
                      </a:r>
                      <a:endParaRPr sz="1000">
                        <a:solidFill>
                          <a:srgbClr val="3F3F3F"/>
                        </a:solidFill>
                        <a:latin typeface="Arial"/>
                        <a:ea typeface="Arial"/>
                        <a:cs typeface="Arial"/>
                        <a:sym typeface="Arial"/>
                      </a:endParaRPr>
                    </a:p>
                  </a:txBody>
                  <a:tcPr marT="34300" marB="34300" marR="68575" marL="68575" anchor="ctr"/>
                </a:tc>
                <a:tc>
                  <a:txBody>
                    <a:bodyPr/>
                    <a:lstStyle/>
                    <a:p>
                      <a:pPr indent="0" lvl="0" marL="0" marR="0" rtl="0" algn="ctr">
                        <a:spcBef>
                          <a:spcPts val="0"/>
                        </a:spcBef>
                        <a:spcAft>
                          <a:spcPts val="0"/>
                        </a:spcAft>
                        <a:buNone/>
                      </a:pPr>
                      <a:r>
                        <a:rPr lang="es-MX" sz="1000">
                          <a:solidFill>
                            <a:srgbClr val="3F3F3F"/>
                          </a:solidFill>
                        </a:rPr>
                        <a:t>Subrogación de los Servicios de Hospitales de Segundo y Tercer Nivel</a:t>
                      </a:r>
                      <a:endParaRPr sz="1000">
                        <a:solidFill>
                          <a:srgbClr val="3F3F3F"/>
                        </a:solidFill>
                        <a:latin typeface="Arial"/>
                        <a:ea typeface="Arial"/>
                        <a:cs typeface="Arial"/>
                        <a:sym typeface="Arial"/>
                      </a:endParaRPr>
                    </a:p>
                  </a:txBody>
                  <a:tcPr marT="34300" marB="34300" marR="68575" marL="68575" anchor="ctr"/>
                </a:tc>
                <a:tc>
                  <a:txBody>
                    <a:bodyPr/>
                    <a:lstStyle/>
                    <a:p>
                      <a:pPr indent="0" lvl="0" marL="0" marR="0" rtl="0" algn="ctr">
                        <a:spcBef>
                          <a:spcPts val="0"/>
                        </a:spcBef>
                        <a:spcAft>
                          <a:spcPts val="0"/>
                        </a:spcAft>
                        <a:buNone/>
                      </a:pPr>
                      <a:r>
                        <a:rPr lang="es-MX" sz="1000">
                          <a:solidFill>
                            <a:srgbClr val="3F3F3F"/>
                          </a:solidFill>
                        </a:rPr>
                        <a:t>01 de enero al 31 de marzo del 2019</a:t>
                      </a:r>
                      <a:endParaRPr sz="1000">
                        <a:solidFill>
                          <a:srgbClr val="3F3F3F"/>
                        </a:solidFill>
                        <a:latin typeface="Arial"/>
                        <a:ea typeface="Arial"/>
                        <a:cs typeface="Arial"/>
                        <a:sym typeface="Arial"/>
                      </a:endParaRPr>
                    </a:p>
                  </a:txBody>
                  <a:tcPr marT="34300" marB="34300" marR="68575" marL="68575" anchor="ctr"/>
                </a:tc>
                <a:tc>
                  <a:txBody>
                    <a:bodyPr/>
                    <a:lstStyle/>
                    <a:p>
                      <a:pPr indent="0" lvl="0" marL="0" marR="0" rtl="0" algn="l">
                        <a:spcBef>
                          <a:spcPts val="0"/>
                        </a:spcBef>
                        <a:spcAft>
                          <a:spcPts val="0"/>
                        </a:spcAft>
                        <a:buNone/>
                      </a:pPr>
                      <a:r>
                        <a:rPr lang="es-MX" sz="1000">
                          <a:solidFill>
                            <a:srgbClr val="3F3F3F"/>
                          </a:solidFill>
                        </a:rPr>
                        <a:t>1. Inconsistencias en los pagos por Hospitales de Segundo y Tercer Nivel</a:t>
                      </a:r>
                      <a:endParaRPr/>
                    </a:p>
                    <a:p>
                      <a:pPr indent="0" lvl="0" marL="0" marR="0" rtl="0" algn="l">
                        <a:spcBef>
                          <a:spcPts val="0"/>
                        </a:spcBef>
                        <a:spcAft>
                          <a:spcPts val="0"/>
                        </a:spcAft>
                        <a:buNone/>
                      </a:pPr>
                      <a:r>
                        <a:rPr lang="es-MX" sz="1000">
                          <a:solidFill>
                            <a:srgbClr val="3F3F3F"/>
                          </a:solidFill>
                        </a:rPr>
                        <a:t>2. Impuesto al Valor Agregado duplicado</a:t>
                      </a:r>
                      <a:endParaRPr sz="1000">
                        <a:solidFill>
                          <a:srgbClr val="3F3F3F"/>
                        </a:solidFill>
                      </a:endParaRPr>
                    </a:p>
                    <a:p>
                      <a:pPr indent="0" lvl="0" marL="0" marR="0" rtl="0" algn="l">
                        <a:spcBef>
                          <a:spcPts val="0"/>
                        </a:spcBef>
                        <a:spcAft>
                          <a:spcPts val="0"/>
                        </a:spcAft>
                        <a:buNone/>
                      </a:pPr>
                      <a:r>
                        <a:rPr lang="es-MX" sz="1000">
                          <a:solidFill>
                            <a:srgbClr val="3F3F3F"/>
                          </a:solidFill>
                        </a:rPr>
                        <a:t>3. Cobros indebidos por concepto de hospitalización en cuarto individual</a:t>
                      </a:r>
                      <a:endParaRPr sz="1000">
                        <a:solidFill>
                          <a:srgbClr val="3F3F3F"/>
                        </a:solidFill>
                        <a:latin typeface="Arial"/>
                        <a:ea typeface="Arial"/>
                        <a:cs typeface="Arial"/>
                        <a:sym typeface="Arial"/>
                      </a:endParaRPr>
                    </a:p>
                  </a:txBody>
                  <a:tcPr marT="34300" marB="34300" marR="68575" marL="68575" anchor="ctr"/>
                </a:tc>
              </a:tr>
              <a:tr h="964825">
                <a:tc>
                  <a:txBody>
                    <a:bodyPr/>
                    <a:lstStyle/>
                    <a:p>
                      <a:pPr indent="0" lvl="0" marL="0" marR="0" rtl="0" algn="l">
                        <a:lnSpc>
                          <a:spcPct val="100000"/>
                        </a:lnSpc>
                        <a:spcBef>
                          <a:spcPts val="0"/>
                        </a:spcBef>
                        <a:spcAft>
                          <a:spcPts val="0"/>
                        </a:spcAft>
                        <a:buClr>
                          <a:srgbClr val="002060"/>
                        </a:buClr>
                        <a:buSzPts val="1000"/>
                        <a:buFont typeface="Gill Sans"/>
                        <a:buNone/>
                      </a:pPr>
                      <a:r>
                        <a:rPr lang="es-MX" sz="1000">
                          <a:solidFill>
                            <a:srgbClr val="002060"/>
                          </a:solidFill>
                        </a:rPr>
                        <a:t>OA/017/2019</a:t>
                      </a:r>
                      <a:endParaRPr sz="1000">
                        <a:solidFill>
                          <a:srgbClr val="002060"/>
                        </a:solidFill>
                        <a:latin typeface="Arial"/>
                        <a:ea typeface="Arial"/>
                        <a:cs typeface="Arial"/>
                        <a:sym typeface="Arial"/>
                      </a:endParaRPr>
                    </a:p>
                  </a:txBody>
                  <a:tcPr marT="34300" marB="34300" marR="68575" marL="137150" anchor="ctr"/>
                </a:tc>
                <a:tc>
                  <a:txBody>
                    <a:bodyPr/>
                    <a:lstStyle/>
                    <a:p>
                      <a:pPr indent="0" lvl="0" marL="0" marR="0" rtl="0" algn="ctr">
                        <a:lnSpc>
                          <a:spcPct val="100000"/>
                        </a:lnSpc>
                        <a:spcBef>
                          <a:spcPts val="0"/>
                        </a:spcBef>
                        <a:spcAft>
                          <a:spcPts val="0"/>
                        </a:spcAft>
                        <a:buClr>
                          <a:srgbClr val="3F3F3F"/>
                        </a:buClr>
                        <a:buSzPts val="1000"/>
                        <a:buFont typeface="Gill Sans"/>
                        <a:buNone/>
                      </a:pPr>
                      <a:r>
                        <a:rPr lang="es-MX" sz="1000">
                          <a:solidFill>
                            <a:srgbClr val="3F3F3F"/>
                          </a:solidFill>
                        </a:rPr>
                        <a:t>OIC</a:t>
                      </a:r>
                      <a:endParaRPr sz="1000">
                        <a:solidFill>
                          <a:srgbClr val="3F3F3F"/>
                        </a:solidFill>
                        <a:latin typeface="Arial"/>
                        <a:ea typeface="Arial"/>
                        <a:cs typeface="Arial"/>
                        <a:sym typeface="Arial"/>
                      </a:endParaRPr>
                    </a:p>
                  </a:txBody>
                  <a:tcPr marT="34300" marB="34300" marR="68575" marL="68575" anchor="ctr"/>
                </a:tc>
                <a:tc>
                  <a:txBody>
                    <a:bodyPr/>
                    <a:lstStyle/>
                    <a:p>
                      <a:pPr indent="0" lvl="0" marL="0" marR="0" rtl="0" algn="ctr">
                        <a:lnSpc>
                          <a:spcPct val="100000"/>
                        </a:lnSpc>
                        <a:spcBef>
                          <a:spcPts val="0"/>
                        </a:spcBef>
                        <a:spcAft>
                          <a:spcPts val="0"/>
                        </a:spcAft>
                        <a:buClr>
                          <a:srgbClr val="3F3F3F"/>
                        </a:buClr>
                        <a:buSzPts val="1000"/>
                        <a:buFont typeface="Gill Sans"/>
                        <a:buNone/>
                      </a:pPr>
                      <a:r>
                        <a:rPr lang="es-MX" sz="1000">
                          <a:solidFill>
                            <a:srgbClr val="3F3F3F"/>
                          </a:solidFill>
                        </a:rPr>
                        <a:t>Revisión al Ejercicio del Gasto y Cumplimiento de Obligaciones Contractuales con Proveedores por la Adquisición de Medicamentos</a:t>
                      </a:r>
                      <a:endParaRPr sz="1000">
                        <a:solidFill>
                          <a:srgbClr val="3F3F3F"/>
                        </a:solidFill>
                        <a:latin typeface="Arial"/>
                        <a:ea typeface="Arial"/>
                        <a:cs typeface="Arial"/>
                        <a:sym typeface="Arial"/>
                      </a:endParaRPr>
                    </a:p>
                  </a:txBody>
                  <a:tcPr marT="34300" marB="34300" marR="68575" marL="68575" anchor="ctr"/>
                </a:tc>
                <a:tc>
                  <a:txBody>
                    <a:bodyPr/>
                    <a:lstStyle/>
                    <a:p>
                      <a:pPr indent="0" lvl="0" marL="0" marR="0" rtl="0" algn="ctr">
                        <a:spcBef>
                          <a:spcPts val="0"/>
                        </a:spcBef>
                        <a:spcAft>
                          <a:spcPts val="0"/>
                        </a:spcAft>
                        <a:buNone/>
                      </a:pPr>
                      <a:r>
                        <a:rPr lang="es-MX" sz="1000">
                          <a:solidFill>
                            <a:srgbClr val="3F3F3F"/>
                          </a:solidFill>
                        </a:rPr>
                        <a:t>01 de enero al 30 de junio del 2019</a:t>
                      </a:r>
                      <a:endParaRPr sz="1000">
                        <a:solidFill>
                          <a:srgbClr val="3F3F3F"/>
                        </a:solidFill>
                        <a:latin typeface="Arial"/>
                        <a:ea typeface="Arial"/>
                        <a:cs typeface="Arial"/>
                        <a:sym typeface="Arial"/>
                      </a:endParaRPr>
                    </a:p>
                  </a:txBody>
                  <a:tcPr marT="34300" marB="34300" marR="68575" marL="68575" anchor="ctr"/>
                </a:tc>
                <a:tc>
                  <a:txBody>
                    <a:bodyPr/>
                    <a:lstStyle/>
                    <a:p>
                      <a:pPr indent="0" lvl="0" marL="0" marR="0" rtl="0" algn="l">
                        <a:lnSpc>
                          <a:spcPct val="100000"/>
                        </a:lnSpc>
                        <a:spcBef>
                          <a:spcPts val="0"/>
                        </a:spcBef>
                        <a:spcAft>
                          <a:spcPts val="0"/>
                        </a:spcAft>
                        <a:buClr>
                          <a:srgbClr val="3F3F3F"/>
                        </a:buClr>
                        <a:buSzPts val="1000"/>
                        <a:buFont typeface="Gill Sans"/>
                        <a:buNone/>
                      </a:pPr>
                      <a:r>
                        <a:rPr lang="es-MX" sz="1000">
                          <a:solidFill>
                            <a:srgbClr val="3F3F3F"/>
                          </a:solidFill>
                        </a:rPr>
                        <a:t>1. Pago de medicamentos con precios unitarios mayores a los pactados</a:t>
                      </a:r>
                      <a:endParaRPr sz="1000">
                        <a:solidFill>
                          <a:srgbClr val="3F3F3F"/>
                        </a:solidFill>
                      </a:endParaRPr>
                    </a:p>
                    <a:p>
                      <a:pPr indent="0" lvl="0" marL="0" marR="0" rtl="0" algn="l">
                        <a:lnSpc>
                          <a:spcPct val="100000"/>
                        </a:lnSpc>
                        <a:spcBef>
                          <a:spcPts val="0"/>
                        </a:spcBef>
                        <a:spcAft>
                          <a:spcPts val="0"/>
                        </a:spcAft>
                        <a:buClr>
                          <a:srgbClr val="3F3F3F"/>
                        </a:buClr>
                        <a:buSzPts val="1000"/>
                        <a:buFont typeface="Gill Sans"/>
                        <a:buNone/>
                      </a:pPr>
                      <a:r>
                        <a:rPr lang="es-MX" sz="1000">
                          <a:solidFill>
                            <a:srgbClr val="3F3F3F"/>
                          </a:solidFill>
                        </a:rPr>
                        <a:t>2. Pagos incorrectos en claves médicas que gravan IVA</a:t>
                      </a:r>
                      <a:endParaRPr/>
                    </a:p>
                    <a:p>
                      <a:pPr indent="-103188" lvl="0" marL="103188" marR="0" rtl="0" algn="l">
                        <a:lnSpc>
                          <a:spcPct val="100000"/>
                        </a:lnSpc>
                        <a:spcBef>
                          <a:spcPts val="0"/>
                        </a:spcBef>
                        <a:spcAft>
                          <a:spcPts val="0"/>
                        </a:spcAft>
                        <a:buClr>
                          <a:srgbClr val="3F3F3F"/>
                        </a:buClr>
                        <a:buSzPts val="1000"/>
                        <a:buFont typeface="Gill Sans"/>
                        <a:buNone/>
                      </a:pPr>
                      <a:r>
                        <a:rPr lang="es-MX" sz="1000">
                          <a:solidFill>
                            <a:srgbClr val="3F3F3F"/>
                          </a:solidFill>
                        </a:rPr>
                        <a:t>3. Inconsistencias en la documentación soporte de pago a proveedores por concepto de adquisición de medicamentos</a:t>
                      </a:r>
                      <a:endParaRPr sz="1000">
                        <a:solidFill>
                          <a:srgbClr val="3F3F3F"/>
                        </a:solidFill>
                        <a:latin typeface="Arial"/>
                        <a:ea typeface="Arial"/>
                        <a:cs typeface="Arial"/>
                        <a:sym typeface="Arial"/>
                      </a:endParaRPr>
                    </a:p>
                  </a:txBody>
                  <a:tcPr marT="34300" marB="34300" marR="68575" marL="68575" anchor="ctr"/>
                </a:tc>
              </a:tr>
              <a:tr h="1353325">
                <a:tc>
                  <a:txBody>
                    <a:bodyPr/>
                    <a:lstStyle/>
                    <a:p>
                      <a:pPr indent="0" lvl="0" marL="0" marR="0" rtl="0" algn="l">
                        <a:spcBef>
                          <a:spcPts val="0"/>
                        </a:spcBef>
                        <a:spcAft>
                          <a:spcPts val="0"/>
                        </a:spcAft>
                        <a:buNone/>
                      </a:pPr>
                      <a:r>
                        <a:rPr lang="es-MX" sz="1000">
                          <a:solidFill>
                            <a:srgbClr val="002060"/>
                          </a:solidFill>
                        </a:rPr>
                        <a:t>OA/002/2020</a:t>
                      </a:r>
                      <a:endParaRPr sz="1000">
                        <a:solidFill>
                          <a:srgbClr val="002060"/>
                        </a:solidFill>
                        <a:latin typeface="Arial"/>
                        <a:ea typeface="Arial"/>
                        <a:cs typeface="Arial"/>
                        <a:sym typeface="Arial"/>
                      </a:endParaRPr>
                    </a:p>
                  </a:txBody>
                  <a:tcPr marT="34300" marB="34300" marR="68575" marL="137150" anchor="ctr"/>
                </a:tc>
                <a:tc>
                  <a:txBody>
                    <a:bodyPr/>
                    <a:lstStyle/>
                    <a:p>
                      <a:pPr indent="0" lvl="0" marL="0" marR="0" rtl="0" algn="ctr">
                        <a:spcBef>
                          <a:spcPts val="0"/>
                        </a:spcBef>
                        <a:spcAft>
                          <a:spcPts val="0"/>
                        </a:spcAft>
                        <a:buNone/>
                      </a:pPr>
                      <a:r>
                        <a:rPr lang="es-MX" sz="1000">
                          <a:solidFill>
                            <a:srgbClr val="3F3F3F"/>
                          </a:solidFill>
                        </a:rPr>
                        <a:t>OIC</a:t>
                      </a:r>
                      <a:endParaRPr sz="1000">
                        <a:solidFill>
                          <a:srgbClr val="3F3F3F"/>
                        </a:solidFill>
                        <a:latin typeface="Arial"/>
                        <a:ea typeface="Arial"/>
                        <a:cs typeface="Arial"/>
                        <a:sym typeface="Arial"/>
                      </a:endParaRPr>
                    </a:p>
                  </a:txBody>
                  <a:tcPr marT="34300" marB="34300" marR="68575" marL="68575" anchor="ctr"/>
                </a:tc>
                <a:tc>
                  <a:txBody>
                    <a:bodyPr/>
                    <a:lstStyle/>
                    <a:p>
                      <a:pPr indent="0" lvl="0" marL="0" marR="0" rtl="0" algn="ctr">
                        <a:spcBef>
                          <a:spcPts val="0"/>
                        </a:spcBef>
                        <a:spcAft>
                          <a:spcPts val="0"/>
                        </a:spcAft>
                        <a:buNone/>
                      </a:pPr>
                      <a:r>
                        <a:rPr lang="es-MX" sz="1000">
                          <a:solidFill>
                            <a:srgbClr val="3F3F3F"/>
                          </a:solidFill>
                        </a:rPr>
                        <a:t>Revisión al Ejercicio del Gasto y Cumplimiento de Obligaciones Contractuales con Proveedores por la Adquisición de Medicamentos</a:t>
                      </a:r>
                      <a:endParaRPr sz="1000">
                        <a:solidFill>
                          <a:srgbClr val="3F3F3F"/>
                        </a:solidFill>
                        <a:latin typeface="Arial"/>
                        <a:ea typeface="Arial"/>
                        <a:cs typeface="Arial"/>
                        <a:sym typeface="Arial"/>
                      </a:endParaRPr>
                    </a:p>
                  </a:txBody>
                  <a:tcPr marT="34300" marB="34300" marR="68575" marL="68575" anchor="ctr"/>
                </a:tc>
                <a:tc>
                  <a:txBody>
                    <a:bodyPr/>
                    <a:lstStyle/>
                    <a:p>
                      <a:pPr indent="0" lvl="0" marL="0" marR="0" rtl="0" algn="ctr">
                        <a:spcBef>
                          <a:spcPts val="0"/>
                        </a:spcBef>
                        <a:spcAft>
                          <a:spcPts val="0"/>
                        </a:spcAft>
                        <a:buNone/>
                      </a:pPr>
                      <a:r>
                        <a:rPr lang="es-MX" sz="1000">
                          <a:solidFill>
                            <a:srgbClr val="3F3F3F"/>
                          </a:solidFill>
                        </a:rPr>
                        <a:t>01 julio al 31 de diciembre 2020</a:t>
                      </a:r>
                      <a:endParaRPr sz="1000">
                        <a:solidFill>
                          <a:srgbClr val="3F3F3F"/>
                        </a:solidFill>
                        <a:latin typeface="Arial"/>
                        <a:ea typeface="Arial"/>
                        <a:cs typeface="Arial"/>
                        <a:sym typeface="Arial"/>
                      </a:endParaRPr>
                    </a:p>
                  </a:txBody>
                  <a:tcPr marT="34300" marB="34300" marR="68575" marL="68575" anchor="ctr"/>
                </a:tc>
                <a:tc>
                  <a:txBody>
                    <a:bodyPr/>
                    <a:lstStyle/>
                    <a:p>
                      <a:pPr indent="0" lvl="0" marL="0" marR="0" rtl="0" algn="l">
                        <a:spcBef>
                          <a:spcPts val="0"/>
                        </a:spcBef>
                        <a:spcAft>
                          <a:spcPts val="0"/>
                        </a:spcAft>
                        <a:buNone/>
                      </a:pPr>
                      <a:r>
                        <a:rPr lang="es-MX" sz="1000">
                          <a:solidFill>
                            <a:srgbClr val="3F3F3F"/>
                          </a:solidFill>
                        </a:rPr>
                        <a:t>1. Pago de medicamentos con precios unitarios mayores a los pactados </a:t>
                      </a:r>
                      <a:endParaRPr/>
                    </a:p>
                    <a:p>
                      <a:pPr indent="0" lvl="0" marL="0" marR="0" rtl="0" algn="l">
                        <a:spcBef>
                          <a:spcPts val="0"/>
                        </a:spcBef>
                        <a:spcAft>
                          <a:spcPts val="0"/>
                        </a:spcAft>
                        <a:buNone/>
                      </a:pPr>
                      <a:r>
                        <a:rPr lang="es-MX" sz="1000">
                          <a:solidFill>
                            <a:srgbClr val="3F3F3F"/>
                          </a:solidFill>
                        </a:rPr>
                        <a:t>2. Compra de medicamentos sin obligación contractual</a:t>
                      </a:r>
                      <a:endParaRPr/>
                    </a:p>
                    <a:p>
                      <a:pPr indent="0" lvl="0" marL="0" marR="0" rtl="0" algn="l">
                        <a:spcBef>
                          <a:spcPts val="0"/>
                        </a:spcBef>
                        <a:spcAft>
                          <a:spcPts val="0"/>
                        </a:spcAft>
                        <a:buNone/>
                      </a:pPr>
                      <a:r>
                        <a:rPr lang="es-MX" sz="1000">
                          <a:solidFill>
                            <a:srgbClr val="3F3F3F"/>
                          </a:solidFill>
                        </a:rPr>
                        <a:t>3. Pagos excedentes en claves médicas por concepto de IVA</a:t>
                      </a:r>
                      <a:endParaRPr/>
                    </a:p>
                    <a:p>
                      <a:pPr indent="-103188" lvl="0" marL="103188" marR="0" rtl="0" algn="l">
                        <a:spcBef>
                          <a:spcPts val="0"/>
                        </a:spcBef>
                        <a:spcAft>
                          <a:spcPts val="0"/>
                        </a:spcAft>
                        <a:buNone/>
                      </a:pPr>
                      <a:r>
                        <a:rPr lang="es-MX" sz="1000">
                          <a:solidFill>
                            <a:srgbClr val="3F3F3F"/>
                          </a:solidFill>
                        </a:rPr>
                        <a:t>4. Abastecimiento de medicamentos que no cumplen con las especificaciones técnicas obligadas en el contrato</a:t>
                      </a:r>
                      <a:endParaRPr sz="1000">
                        <a:solidFill>
                          <a:srgbClr val="3F3F3F"/>
                        </a:solidFill>
                      </a:endParaRPr>
                    </a:p>
                    <a:p>
                      <a:pPr indent="0" lvl="0" marL="0" marR="0" rtl="0" algn="l">
                        <a:spcBef>
                          <a:spcPts val="0"/>
                        </a:spcBef>
                        <a:spcAft>
                          <a:spcPts val="0"/>
                        </a:spcAft>
                        <a:buNone/>
                      </a:pPr>
                      <a:r>
                        <a:rPr lang="es-MX" sz="1000">
                          <a:solidFill>
                            <a:srgbClr val="3F3F3F"/>
                          </a:solidFill>
                        </a:rPr>
                        <a:t>5. Medicamentos con especificaciones técnicas incompletas en el contrato</a:t>
                      </a:r>
                      <a:endParaRPr sz="1000">
                        <a:solidFill>
                          <a:srgbClr val="3F3F3F"/>
                        </a:solidFill>
                      </a:endParaRPr>
                    </a:p>
                    <a:p>
                      <a:pPr indent="0" lvl="0" marL="0" marR="0" rtl="0" algn="l">
                        <a:spcBef>
                          <a:spcPts val="0"/>
                        </a:spcBef>
                        <a:spcAft>
                          <a:spcPts val="0"/>
                        </a:spcAft>
                        <a:buNone/>
                      </a:pPr>
                      <a:r>
                        <a:rPr lang="es-MX" sz="1000">
                          <a:solidFill>
                            <a:srgbClr val="3F3F3F"/>
                          </a:solidFill>
                        </a:rPr>
                        <a:t>6. DIferencias de claves médicas en relación contrato-factura.</a:t>
                      </a:r>
                      <a:endParaRPr/>
                    </a:p>
                    <a:p>
                      <a:pPr indent="0" lvl="0" marL="0" marR="0" rtl="0" algn="l">
                        <a:spcBef>
                          <a:spcPts val="0"/>
                        </a:spcBef>
                        <a:spcAft>
                          <a:spcPts val="0"/>
                        </a:spcAft>
                        <a:buNone/>
                      </a:pPr>
                      <a:r>
                        <a:rPr lang="es-MX" sz="1000">
                          <a:solidFill>
                            <a:srgbClr val="3F3F3F"/>
                          </a:solidFill>
                        </a:rPr>
                        <a:t>7. Omisiones dentro del expediente documental</a:t>
                      </a:r>
                      <a:endParaRPr sz="1000">
                        <a:solidFill>
                          <a:srgbClr val="3F3F3F"/>
                        </a:solidFill>
                        <a:latin typeface="Arial"/>
                        <a:ea typeface="Arial"/>
                        <a:cs typeface="Arial"/>
                        <a:sym typeface="Arial"/>
                      </a:endParaRPr>
                    </a:p>
                  </a:txBody>
                  <a:tcPr marT="34300" marB="34300" marR="68575" marL="68575" anchor="ctr"/>
                </a:tc>
              </a:tr>
              <a:tr h="1482850">
                <a:tc>
                  <a:txBody>
                    <a:bodyPr/>
                    <a:lstStyle/>
                    <a:p>
                      <a:pPr indent="0" lvl="0" marL="0" marR="0" rtl="0" algn="l">
                        <a:spcBef>
                          <a:spcPts val="0"/>
                        </a:spcBef>
                        <a:spcAft>
                          <a:spcPts val="0"/>
                        </a:spcAft>
                        <a:buNone/>
                      </a:pPr>
                      <a:r>
                        <a:rPr lang="es-MX" sz="1000">
                          <a:solidFill>
                            <a:srgbClr val="002060"/>
                          </a:solidFill>
                        </a:rPr>
                        <a:t>OA/04/2020</a:t>
                      </a:r>
                      <a:endParaRPr sz="1000">
                        <a:solidFill>
                          <a:srgbClr val="002060"/>
                        </a:solidFill>
                        <a:latin typeface="Arial"/>
                        <a:ea typeface="Arial"/>
                        <a:cs typeface="Arial"/>
                        <a:sym typeface="Arial"/>
                      </a:endParaRPr>
                    </a:p>
                  </a:txBody>
                  <a:tcPr marT="34300" marB="34300" marR="68575" marL="137150" anchor="ctr"/>
                </a:tc>
                <a:tc>
                  <a:txBody>
                    <a:bodyPr/>
                    <a:lstStyle/>
                    <a:p>
                      <a:pPr indent="0" lvl="0" marL="0" marR="0" rtl="0" algn="ctr">
                        <a:spcBef>
                          <a:spcPts val="0"/>
                        </a:spcBef>
                        <a:spcAft>
                          <a:spcPts val="0"/>
                        </a:spcAft>
                        <a:buNone/>
                      </a:pPr>
                      <a:r>
                        <a:rPr lang="es-MX" sz="1000">
                          <a:solidFill>
                            <a:srgbClr val="3F3F3F"/>
                          </a:solidFill>
                        </a:rPr>
                        <a:t>OIC</a:t>
                      </a:r>
                      <a:endParaRPr sz="1000">
                        <a:solidFill>
                          <a:srgbClr val="3F3F3F"/>
                        </a:solidFill>
                        <a:latin typeface="Arial"/>
                        <a:ea typeface="Arial"/>
                        <a:cs typeface="Arial"/>
                        <a:sym typeface="Arial"/>
                      </a:endParaRPr>
                    </a:p>
                  </a:txBody>
                  <a:tcPr marT="34300" marB="34300" marR="68575" marL="68575" anchor="ctr"/>
                </a:tc>
                <a:tc>
                  <a:txBody>
                    <a:bodyPr/>
                    <a:lstStyle/>
                    <a:p>
                      <a:pPr indent="0" lvl="0" marL="0" marR="0" rtl="0" algn="ctr">
                        <a:spcBef>
                          <a:spcPts val="0"/>
                        </a:spcBef>
                        <a:spcAft>
                          <a:spcPts val="0"/>
                        </a:spcAft>
                        <a:buNone/>
                      </a:pPr>
                      <a:r>
                        <a:rPr lang="es-MX" sz="1000">
                          <a:solidFill>
                            <a:srgbClr val="3F3F3F"/>
                          </a:solidFill>
                        </a:rPr>
                        <a:t>Revisión al correcto control de acceso al Servicio Médico de los Beneficiariosde Jubilados, Pensionados y Empleados del Instituto</a:t>
                      </a:r>
                      <a:endParaRPr sz="1000">
                        <a:solidFill>
                          <a:srgbClr val="3F3F3F"/>
                        </a:solidFill>
                        <a:latin typeface="Arial"/>
                        <a:ea typeface="Arial"/>
                        <a:cs typeface="Arial"/>
                        <a:sym typeface="Arial"/>
                      </a:endParaRPr>
                    </a:p>
                  </a:txBody>
                  <a:tcPr marT="34300" marB="34300" marR="68575" marL="68575" anchor="ctr"/>
                </a:tc>
                <a:tc>
                  <a:txBody>
                    <a:bodyPr/>
                    <a:lstStyle/>
                    <a:p>
                      <a:pPr indent="0" lvl="0" marL="0" marR="0" rtl="0" algn="ctr">
                        <a:spcBef>
                          <a:spcPts val="0"/>
                        </a:spcBef>
                        <a:spcAft>
                          <a:spcPts val="0"/>
                        </a:spcAft>
                        <a:buNone/>
                      </a:pPr>
                      <a:r>
                        <a:rPr lang="es-MX" sz="1000">
                          <a:solidFill>
                            <a:srgbClr val="3F3F3F"/>
                          </a:solidFill>
                        </a:rPr>
                        <a:t>01 de enero  2019 al 15 de enero 2020</a:t>
                      </a:r>
                      <a:endParaRPr sz="1000">
                        <a:solidFill>
                          <a:srgbClr val="3F3F3F"/>
                        </a:solidFill>
                        <a:latin typeface="Arial"/>
                        <a:ea typeface="Arial"/>
                        <a:cs typeface="Arial"/>
                        <a:sym typeface="Arial"/>
                      </a:endParaRPr>
                    </a:p>
                  </a:txBody>
                  <a:tcPr marT="34300" marB="34300" marR="68575" marL="68575" anchor="ctr"/>
                </a:tc>
                <a:tc>
                  <a:txBody>
                    <a:bodyPr/>
                    <a:lstStyle/>
                    <a:p>
                      <a:pPr indent="-103188" lvl="0" marL="103188" marR="0" rtl="0" algn="l">
                        <a:spcBef>
                          <a:spcPts val="0"/>
                        </a:spcBef>
                        <a:spcAft>
                          <a:spcPts val="0"/>
                        </a:spcAft>
                        <a:buNone/>
                      </a:pPr>
                      <a:r>
                        <a:rPr lang="es-MX" sz="1000">
                          <a:solidFill>
                            <a:srgbClr val="3F3F3F"/>
                          </a:solidFill>
                        </a:rPr>
                        <a:t>1. Beneficiarios de empleados del Ipejal con acceso al servicio médico sin reunir los requisitos</a:t>
                      </a:r>
                      <a:endParaRPr sz="1000">
                        <a:solidFill>
                          <a:srgbClr val="3F3F3F"/>
                        </a:solidFill>
                      </a:endParaRPr>
                    </a:p>
                    <a:p>
                      <a:pPr indent="-103188" lvl="0" marL="103188" marR="0" rtl="0" algn="l">
                        <a:spcBef>
                          <a:spcPts val="0"/>
                        </a:spcBef>
                        <a:spcAft>
                          <a:spcPts val="0"/>
                        </a:spcAft>
                        <a:buNone/>
                      </a:pPr>
                      <a:r>
                        <a:rPr lang="es-MX" sz="1000">
                          <a:solidFill>
                            <a:srgbClr val="3F3F3F"/>
                          </a:solidFill>
                        </a:rPr>
                        <a:t>2. Incumplimiento documental en los expedientes de los titulares (empleados del Ipejal) para la prestación del servicio.</a:t>
                      </a:r>
                      <a:endParaRPr/>
                    </a:p>
                    <a:p>
                      <a:pPr indent="-103188" lvl="0" marL="103188" marR="0" rtl="0" algn="l">
                        <a:spcBef>
                          <a:spcPts val="0"/>
                        </a:spcBef>
                        <a:spcAft>
                          <a:spcPts val="0"/>
                        </a:spcAft>
                        <a:buNone/>
                      </a:pPr>
                      <a:r>
                        <a:rPr lang="es-MX" sz="1000">
                          <a:solidFill>
                            <a:srgbClr val="3F3F3F"/>
                          </a:solidFill>
                        </a:rPr>
                        <a:t>3. Beneficiarios dados de alta en el servicio médico del Ipejal, sin expediente documental</a:t>
                      </a:r>
                      <a:endParaRPr/>
                    </a:p>
                    <a:p>
                      <a:pPr indent="-103188" lvl="0" marL="103188" marR="0" rtl="0" algn="l">
                        <a:spcBef>
                          <a:spcPts val="0"/>
                        </a:spcBef>
                        <a:spcAft>
                          <a:spcPts val="0"/>
                        </a:spcAft>
                        <a:buNone/>
                      </a:pPr>
                      <a:r>
                        <a:rPr lang="es-MX" sz="1000">
                          <a:solidFill>
                            <a:srgbClr val="3F3F3F"/>
                          </a:solidFill>
                        </a:rPr>
                        <a:t>4. Beneficiarios de empleados que cuentan con servicio médico de otra institución</a:t>
                      </a:r>
                      <a:endParaRPr sz="1000">
                        <a:solidFill>
                          <a:srgbClr val="3F3F3F"/>
                        </a:solidFill>
                      </a:endParaRPr>
                    </a:p>
                    <a:p>
                      <a:pPr indent="-103188" lvl="0" marL="103188" marR="0" rtl="0" algn="l">
                        <a:spcBef>
                          <a:spcPts val="0"/>
                        </a:spcBef>
                        <a:spcAft>
                          <a:spcPts val="0"/>
                        </a:spcAft>
                        <a:buNone/>
                      </a:pPr>
                      <a:r>
                        <a:rPr lang="es-MX" sz="1000">
                          <a:solidFill>
                            <a:srgbClr val="3F3F3F"/>
                          </a:solidFill>
                        </a:rPr>
                        <a:t>5. Beneficiario del servicio médico sin ser empleado del Ipejal, ni contar con algún tipo de pensión y/o jubilación</a:t>
                      </a:r>
                      <a:endParaRPr sz="1000">
                        <a:solidFill>
                          <a:srgbClr val="3F3F3F"/>
                        </a:solidFill>
                        <a:latin typeface="Arial"/>
                        <a:ea typeface="Arial"/>
                        <a:cs typeface="Arial"/>
                        <a:sym typeface="Arial"/>
                      </a:endParaRPr>
                    </a:p>
                  </a:txBody>
                  <a:tcPr marT="34300" marB="34300" marR="68575" marL="68575" anchor="ctr"/>
                </a:tc>
              </a:tr>
            </a:tbl>
          </a:graphicData>
        </a:graphic>
      </p:graphicFrame>
      <p:sp>
        <p:nvSpPr>
          <p:cNvPr id="909" name="Google Shape;909;p83"/>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910" name="Google Shape;910;p83"/>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911" name="Google Shape;911;p83"/>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84"/>
          <p:cNvSpPr txBox="1"/>
          <p:nvPr/>
        </p:nvSpPr>
        <p:spPr>
          <a:xfrm>
            <a:off x="-107357" y="652684"/>
            <a:ext cx="8317705" cy="675441"/>
          </a:xfrm>
          <a:prstGeom prst="rect">
            <a:avLst/>
          </a:prstGeom>
          <a:noFill/>
          <a:ln>
            <a:noFill/>
          </a:ln>
        </p:spPr>
        <p:txBody>
          <a:bodyPr anchorCtr="0" anchor="t" bIns="45700" lIns="91425" spcFirstLastPara="1" rIns="91425" wrap="square" tIns="45700">
            <a:normAutofit/>
          </a:bodyPr>
          <a:lstStyle/>
          <a:p>
            <a:pPr indent="0" lvl="1" marL="457200" marR="0" rtl="0" algn="l">
              <a:lnSpc>
                <a:spcPct val="90000"/>
              </a:lnSpc>
              <a:spcBef>
                <a:spcPts val="0"/>
              </a:spcBef>
              <a:spcAft>
                <a:spcPts val="0"/>
              </a:spcAft>
              <a:buNone/>
            </a:pPr>
            <a:r>
              <a:rPr b="1" i="0" lang="es-MX" sz="2400" u="none" cap="none" strike="noStrike">
                <a:solidFill>
                  <a:srgbClr val="593470"/>
                </a:solidFill>
                <a:latin typeface="Gill Sans"/>
                <a:ea typeface="Gill Sans"/>
                <a:cs typeface="Gill Sans"/>
                <a:sym typeface="Gill Sans"/>
              </a:rPr>
              <a:t>Auditorías</a:t>
            </a:r>
            <a:endParaRPr b="1" i="0" sz="2400" u="none" cap="none" strike="noStrike">
              <a:solidFill>
                <a:srgbClr val="593470"/>
              </a:solidFill>
              <a:latin typeface="Gill Sans"/>
              <a:ea typeface="Gill Sans"/>
              <a:cs typeface="Gill Sans"/>
              <a:sym typeface="Gill Sans"/>
            </a:endParaRPr>
          </a:p>
          <a:p>
            <a:pPr indent="0" lvl="0" marL="0" marR="0" rtl="0" algn="l">
              <a:lnSpc>
                <a:spcPct val="90000"/>
              </a:lnSpc>
              <a:spcBef>
                <a:spcPts val="600"/>
              </a:spcBef>
              <a:spcAft>
                <a:spcPts val="0"/>
              </a:spcAft>
              <a:buNone/>
            </a:pPr>
            <a:r>
              <a:t/>
            </a:r>
            <a:endParaRPr b="1" sz="2400">
              <a:solidFill>
                <a:srgbClr val="593470"/>
              </a:solidFill>
              <a:latin typeface="Gill Sans"/>
              <a:ea typeface="Gill Sans"/>
              <a:cs typeface="Gill Sans"/>
              <a:sym typeface="Gill Sans"/>
            </a:endParaRPr>
          </a:p>
          <a:p>
            <a:pPr indent="0" lvl="0" marL="0" marR="0" rtl="0" algn="l">
              <a:lnSpc>
                <a:spcPct val="90000"/>
              </a:lnSpc>
              <a:spcBef>
                <a:spcPts val="600"/>
              </a:spcBef>
              <a:spcAft>
                <a:spcPts val="0"/>
              </a:spcAft>
              <a:buNone/>
            </a:pPr>
            <a:r>
              <a:t/>
            </a:r>
            <a:endParaRPr sz="2400">
              <a:solidFill>
                <a:srgbClr val="593470"/>
              </a:solidFill>
              <a:latin typeface="Gill Sans"/>
              <a:ea typeface="Gill Sans"/>
              <a:cs typeface="Gill Sans"/>
              <a:sym typeface="Gill Sans"/>
            </a:endParaRPr>
          </a:p>
        </p:txBody>
      </p:sp>
      <p:graphicFrame>
        <p:nvGraphicFramePr>
          <p:cNvPr id="917" name="Google Shape;917;p84"/>
          <p:cNvGraphicFramePr/>
          <p:nvPr/>
        </p:nvGraphicFramePr>
        <p:xfrm>
          <a:off x="151537" y="1328125"/>
          <a:ext cx="3000000" cy="3000000"/>
        </p:xfrm>
        <a:graphic>
          <a:graphicData uri="http://schemas.openxmlformats.org/drawingml/2006/table">
            <a:tbl>
              <a:tblPr firstRow="1">
                <a:noFill/>
                <a:tableStyleId>{85272D34-FB2A-4131-A5D7-9771F15D9AB8}</a:tableStyleId>
              </a:tblPr>
              <a:tblGrid>
                <a:gridCol w="1147375"/>
                <a:gridCol w="1023375"/>
                <a:gridCol w="2133600"/>
                <a:gridCol w="1074050"/>
                <a:gridCol w="3462525"/>
              </a:tblGrid>
              <a:tr h="335925">
                <a:tc gridSpan="5">
                  <a:txBody>
                    <a:bodyPr/>
                    <a:lstStyle/>
                    <a:p>
                      <a:pPr indent="0" lvl="0" marL="0" marR="0" rtl="0" algn="ctr">
                        <a:spcBef>
                          <a:spcPts val="0"/>
                        </a:spcBef>
                        <a:spcAft>
                          <a:spcPts val="0"/>
                        </a:spcAft>
                        <a:buNone/>
                      </a:pPr>
                      <a:r>
                        <a:rPr lang="es-MX" sz="1200">
                          <a:latin typeface="Gill Sans"/>
                          <a:ea typeface="Gill Sans"/>
                          <a:cs typeface="Gill Sans"/>
                          <a:sym typeface="Gill Sans"/>
                        </a:rPr>
                        <a:t>Auditorías en Proceso</a:t>
                      </a:r>
                      <a:endParaRPr sz="1200">
                        <a:latin typeface="Gill Sans"/>
                        <a:ea typeface="Gill Sans"/>
                        <a:cs typeface="Gill Sans"/>
                        <a:sym typeface="Gill Sans"/>
                      </a:endParaRPr>
                    </a:p>
                  </a:txBody>
                  <a:tcPr marT="34300" marB="34300" marR="68575" marL="137150" anchor="ctr"/>
                </a:tc>
                <a:tc hMerge="1"/>
                <a:tc hMerge="1"/>
                <a:tc hMerge="1"/>
                <a:tc hMerge="1"/>
              </a:tr>
              <a:tr h="576300">
                <a:tc>
                  <a:txBody>
                    <a:bodyPr/>
                    <a:lstStyle/>
                    <a:p>
                      <a:pPr indent="0" lvl="0" marL="0" marR="0" rtl="0" algn="ctr">
                        <a:spcBef>
                          <a:spcPts val="0"/>
                        </a:spcBef>
                        <a:spcAft>
                          <a:spcPts val="0"/>
                        </a:spcAft>
                        <a:buNone/>
                      </a:pPr>
                      <a:r>
                        <a:rPr b="1" lang="es-MX" sz="1200">
                          <a:solidFill>
                            <a:srgbClr val="002060"/>
                          </a:solidFill>
                          <a:latin typeface="Gill Sans"/>
                          <a:ea typeface="Gill Sans"/>
                          <a:cs typeface="Gill Sans"/>
                          <a:sym typeface="Gill Sans"/>
                        </a:rPr>
                        <a:t>Orden de Auditoría </a:t>
                      </a:r>
                      <a:endParaRPr b="1" sz="12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b="1" lang="es-MX" sz="1200">
                          <a:solidFill>
                            <a:srgbClr val="002060"/>
                          </a:solidFill>
                          <a:latin typeface="Gill Sans"/>
                          <a:ea typeface="Gill Sans"/>
                          <a:cs typeface="Gill Sans"/>
                          <a:sym typeface="Gill Sans"/>
                        </a:rPr>
                        <a:t>Órgano </a:t>
                      </a:r>
                      <a:endParaRPr/>
                    </a:p>
                    <a:p>
                      <a:pPr indent="0" lvl="0" marL="0" marR="0" rtl="0" algn="ctr">
                        <a:spcBef>
                          <a:spcPts val="0"/>
                        </a:spcBef>
                        <a:spcAft>
                          <a:spcPts val="0"/>
                        </a:spcAft>
                        <a:buNone/>
                      </a:pPr>
                      <a:r>
                        <a:rPr b="1" lang="es-MX" sz="1200">
                          <a:solidFill>
                            <a:srgbClr val="002060"/>
                          </a:solidFill>
                          <a:latin typeface="Gill Sans"/>
                          <a:ea typeface="Gill Sans"/>
                          <a:cs typeface="Gill Sans"/>
                          <a:sym typeface="Gill Sans"/>
                        </a:rPr>
                        <a:t>Auditor</a:t>
                      </a:r>
                      <a:endParaRPr b="1" sz="1200">
                        <a:solidFill>
                          <a:srgbClr val="002060"/>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b="1" lang="es-MX" sz="1200">
                          <a:solidFill>
                            <a:srgbClr val="002060"/>
                          </a:solidFill>
                          <a:latin typeface="Gill Sans"/>
                          <a:ea typeface="Gill Sans"/>
                          <a:cs typeface="Gill Sans"/>
                          <a:sym typeface="Gill Sans"/>
                        </a:rPr>
                        <a:t>Proceso Auditado</a:t>
                      </a:r>
                      <a:endParaRPr b="1" sz="1200">
                        <a:solidFill>
                          <a:srgbClr val="002060"/>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b="1" lang="es-MX" sz="1200">
                          <a:solidFill>
                            <a:srgbClr val="002060"/>
                          </a:solidFill>
                          <a:latin typeface="Gill Sans"/>
                          <a:ea typeface="Gill Sans"/>
                          <a:cs typeface="Gill Sans"/>
                          <a:sym typeface="Gill Sans"/>
                        </a:rPr>
                        <a:t>Periodo</a:t>
                      </a:r>
                      <a:endParaRPr b="1" sz="1200">
                        <a:solidFill>
                          <a:srgbClr val="002060"/>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b="1" lang="es-MX" sz="1200">
                          <a:solidFill>
                            <a:srgbClr val="002060"/>
                          </a:solidFill>
                          <a:latin typeface="Gill Sans"/>
                          <a:ea typeface="Gill Sans"/>
                          <a:cs typeface="Gill Sans"/>
                          <a:sym typeface="Gill Sans"/>
                        </a:rPr>
                        <a:t>Estatus</a:t>
                      </a:r>
                      <a:endParaRPr b="1" sz="1200">
                        <a:solidFill>
                          <a:srgbClr val="002060"/>
                        </a:solidFill>
                        <a:latin typeface="Gill Sans"/>
                        <a:ea typeface="Gill Sans"/>
                        <a:cs typeface="Gill Sans"/>
                        <a:sym typeface="Gill Sans"/>
                      </a:endParaRPr>
                    </a:p>
                  </a:txBody>
                  <a:tcPr marT="34300" marB="34300" marR="68575" marL="68575" anchor="ctr"/>
                </a:tc>
              </a:tr>
              <a:tr h="705800">
                <a:tc>
                  <a:txBody>
                    <a:bodyPr/>
                    <a:lstStyle/>
                    <a:p>
                      <a:pPr indent="0" lvl="0" marL="0" marR="0" rtl="0" algn="l">
                        <a:spcBef>
                          <a:spcPts val="0"/>
                        </a:spcBef>
                        <a:spcAft>
                          <a:spcPts val="0"/>
                        </a:spcAft>
                        <a:buNone/>
                      </a:pPr>
                      <a:r>
                        <a:rPr lang="es-MX" sz="1200">
                          <a:solidFill>
                            <a:srgbClr val="002060"/>
                          </a:solidFill>
                          <a:latin typeface="Gill Sans"/>
                          <a:ea typeface="Gill Sans"/>
                          <a:cs typeface="Gill Sans"/>
                          <a:sym typeface="Gill Sans"/>
                        </a:rPr>
                        <a:t>OA/04/2020</a:t>
                      </a:r>
                      <a:endParaRPr sz="12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spcBef>
                          <a:spcPts val="0"/>
                        </a:spcBef>
                        <a:spcAft>
                          <a:spcPts val="0"/>
                        </a:spcAft>
                        <a:buNone/>
                      </a:pPr>
                      <a:r>
                        <a:rPr lang="es-MX" sz="1200">
                          <a:solidFill>
                            <a:srgbClr val="3F3F3F"/>
                          </a:solidFill>
                          <a:latin typeface="Gill Sans"/>
                          <a:ea typeface="Gill Sans"/>
                          <a:cs typeface="Gill Sans"/>
                          <a:sym typeface="Gill Sans"/>
                        </a:rPr>
                        <a:t>OIC</a:t>
                      </a:r>
                      <a:endParaRPr sz="12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lang="es-MX" sz="1200">
                          <a:solidFill>
                            <a:srgbClr val="3F3F3F"/>
                          </a:solidFill>
                          <a:latin typeface="Gill Sans"/>
                          <a:ea typeface="Gill Sans"/>
                          <a:cs typeface="Gill Sans"/>
                          <a:sym typeface="Gill Sans"/>
                        </a:rPr>
                        <a:t>Revisión anual a los almacenes de medicamentos, laboratorio, hemodiálisis, imagen, odontología e insumos de enfermería de las UNIMEF</a:t>
                      </a:r>
                      <a:endParaRPr sz="12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lang="es-MX" sz="1200">
                          <a:solidFill>
                            <a:srgbClr val="3F3F3F"/>
                          </a:solidFill>
                          <a:latin typeface="Gill Sans"/>
                          <a:ea typeface="Gill Sans"/>
                          <a:cs typeface="Gill Sans"/>
                          <a:sym typeface="Gill Sans"/>
                        </a:rPr>
                        <a:t>Ejercicio 2020</a:t>
                      </a:r>
                      <a:endParaRPr sz="12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l">
                        <a:spcBef>
                          <a:spcPts val="0"/>
                        </a:spcBef>
                        <a:spcAft>
                          <a:spcPts val="0"/>
                        </a:spcAft>
                        <a:buNone/>
                      </a:pPr>
                      <a:r>
                        <a:rPr lang="es-MX" sz="1200">
                          <a:solidFill>
                            <a:srgbClr val="3F3F3F"/>
                          </a:solidFill>
                          <a:latin typeface="Gill Sans"/>
                          <a:ea typeface="Gill Sans"/>
                          <a:cs typeface="Gill Sans"/>
                          <a:sym typeface="Gill Sans"/>
                        </a:rPr>
                        <a:t>Informe Preliminar</a:t>
                      </a:r>
                      <a:endParaRPr sz="1200">
                        <a:solidFill>
                          <a:srgbClr val="3F3F3F"/>
                        </a:solidFill>
                        <a:latin typeface="Gill Sans"/>
                        <a:ea typeface="Gill Sans"/>
                        <a:cs typeface="Gill Sans"/>
                        <a:sym typeface="Gill Sans"/>
                      </a:endParaRPr>
                    </a:p>
                  </a:txBody>
                  <a:tcPr marT="34300" marB="34300" marR="68575" marL="68575" anchor="ctr"/>
                </a:tc>
              </a:tr>
              <a:tr h="964825">
                <a:tc>
                  <a:txBody>
                    <a:bodyPr/>
                    <a:lstStyle/>
                    <a:p>
                      <a:pPr indent="0" lvl="0" marL="0" marR="0" rtl="0" algn="l">
                        <a:lnSpc>
                          <a:spcPct val="100000"/>
                        </a:lnSpc>
                        <a:spcBef>
                          <a:spcPts val="0"/>
                        </a:spcBef>
                        <a:spcAft>
                          <a:spcPts val="0"/>
                        </a:spcAft>
                        <a:buClr>
                          <a:srgbClr val="002060"/>
                        </a:buClr>
                        <a:buSzPts val="1200"/>
                        <a:buFont typeface="Gill Sans"/>
                        <a:buNone/>
                      </a:pPr>
                      <a:r>
                        <a:rPr lang="es-MX" sz="1200">
                          <a:solidFill>
                            <a:srgbClr val="002060"/>
                          </a:solidFill>
                          <a:latin typeface="Gill Sans"/>
                          <a:ea typeface="Gill Sans"/>
                          <a:cs typeface="Gill Sans"/>
                          <a:sym typeface="Gill Sans"/>
                        </a:rPr>
                        <a:t>AUD/005/2021</a:t>
                      </a:r>
                      <a:endParaRPr sz="12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lnSpc>
                          <a:spcPct val="100000"/>
                        </a:lnSpc>
                        <a:spcBef>
                          <a:spcPts val="0"/>
                        </a:spcBef>
                        <a:spcAft>
                          <a:spcPts val="0"/>
                        </a:spcAft>
                        <a:buClr>
                          <a:srgbClr val="3F3F3F"/>
                        </a:buClr>
                        <a:buSzPts val="1200"/>
                        <a:buFont typeface="Gill Sans"/>
                        <a:buNone/>
                      </a:pPr>
                      <a:r>
                        <a:rPr lang="es-MX" sz="1200">
                          <a:solidFill>
                            <a:srgbClr val="3F3F3F"/>
                          </a:solidFill>
                          <a:latin typeface="Gill Sans"/>
                          <a:ea typeface="Gill Sans"/>
                          <a:cs typeface="Gill Sans"/>
                          <a:sym typeface="Gill Sans"/>
                        </a:rPr>
                        <a:t>Contraloría del Estado</a:t>
                      </a:r>
                      <a:endParaRPr sz="12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ctr">
                        <a:lnSpc>
                          <a:spcPct val="100000"/>
                        </a:lnSpc>
                        <a:spcBef>
                          <a:spcPts val="0"/>
                        </a:spcBef>
                        <a:spcAft>
                          <a:spcPts val="0"/>
                        </a:spcAft>
                        <a:buClr>
                          <a:srgbClr val="3F3F3F"/>
                        </a:buClr>
                        <a:buSzPts val="1200"/>
                        <a:buFont typeface="Gill Sans"/>
                        <a:buNone/>
                      </a:pPr>
                      <a:r>
                        <a:rPr lang="es-MX" sz="1200">
                          <a:solidFill>
                            <a:srgbClr val="3F3F3F"/>
                          </a:solidFill>
                          <a:latin typeface="Gill Sans"/>
                          <a:ea typeface="Gill Sans"/>
                          <a:cs typeface="Gill Sans"/>
                          <a:sym typeface="Gill Sans"/>
                        </a:rPr>
                        <a:t>Servicios Médicos Subrogados de Segundo y Tercer Nivel</a:t>
                      </a:r>
                      <a:endParaRPr sz="12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lang="es-MX" sz="1200">
                          <a:solidFill>
                            <a:srgbClr val="3F3F3F"/>
                          </a:solidFill>
                          <a:latin typeface="Gill Sans"/>
                          <a:ea typeface="Gill Sans"/>
                          <a:cs typeface="Gill Sans"/>
                          <a:sym typeface="Gill Sans"/>
                        </a:rPr>
                        <a:t>Ejercicios 2019 y 2021</a:t>
                      </a:r>
                      <a:endParaRPr sz="12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l">
                        <a:lnSpc>
                          <a:spcPct val="100000"/>
                        </a:lnSpc>
                        <a:spcBef>
                          <a:spcPts val="0"/>
                        </a:spcBef>
                        <a:spcAft>
                          <a:spcPts val="0"/>
                        </a:spcAft>
                        <a:buClr>
                          <a:srgbClr val="3F3F3F"/>
                        </a:buClr>
                        <a:buSzPts val="1200"/>
                        <a:buFont typeface="Gill Sans"/>
                        <a:buNone/>
                      </a:pPr>
                      <a:r>
                        <a:rPr lang="es-MX" sz="1200">
                          <a:solidFill>
                            <a:srgbClr val="3F3F3F"/>
                          </a:solidFill>
                          <a:latin typeface="Gill Sans"/>
                          <a:ea typeface="Gill Sans"/>
                          <a:cs typeface="Gill Sans"/>
                          <a:sym typeface="Gill Sans"/>
                        </a:rPr>
                        <a:t>Entrega de Información</a:t>
                      </a:r>
                      <a:endParaRPr sz="1200">
                        <a:solidFill>
                          <a:srgbClr val="3F3F3F"/>
                        </a:solidFill>
                        <a:latin typeface="Gill Sans"/>
                        <a:ea typeface="Gill Sans"/>
                        <a:cs typeface="Gill Sans"/>
                        <a:sym typeface="Gill Sans"/>
                      </a:endParaRPr>
                    </a:p>
                  </a:txBody>
                  <a:tcPr marT="34300" marB="34300" marR="68575" marL="68575" anchor="ctr"/>
                </a:tc>
              </a:tr>
              <a:tr h="964825">
                <a:tc>
                  <a:txBody>
                    <a:bodyPr/>
                    <a:lstStyle/>
                    <a:p>
                      <a:pPr indent="0" lvl="0" marL="0" marR="0" rtl="0" algn="l">
                        <a:lnSpc>
                          <a:spcPct val="100000"/>
                        </a:lnSpc>
                        <a:spcBef>
                          <a:spcPts val="0"/>
                        </a:spcBef>
                        <a:spcAft>
                          <a:spcPts val="0"/>
                        </a:spcAft>
                        <a:buClr>
                          <a:schemeClr val="dk1"/>
                        </a:buClr>
                        <a:buSzPts val="1200"/>
                        <a:buFont typeface="Gill Sans"/>
                        <a:buNone/>
                      </a:pPr>
                      <a:r>
                        <a:t/>
                      </a:r>
                      <a:endParaRPr sz="1200">
                        <a:solidFill>
                          <a:srgbClr val="002060"/>
                        </a:solidFill>
                        <a:latin typeface="Gill Sans"/>
                        <a:ea typeface="Gill Sans"/>
                        <a:cs typeface="Gill Sans"/>
                        <a:sym typeface="Gill Sans"/>
                      </a:endParaRPr>
                    </a:p>
                  </a:txBody>
                  <a:tcPr marT="34300" marB="34300" marR="68575" marL="137150" anchor="ctr"/>
                </a:tc>
                <a:tc>
                  <a:txBody>
                    <a:bodyPr/>
                    <a:lstStyle/>
                    <a:p>
                      <a:pPr indent="0" lvl="0" marL="0" marR="0" rtl="0" algn="ctr">
                        <a:lnSpc>
                          <a:spcPct val="100000"/>
                        </a:lnSpc>
                        <a:spcBef>
                          <a:spcPts val="0"/>
                        </a:spcBef>
                        <a:spcAft>
                          <a:spcPts val="0"/>
                        </a:spcAft>
                        <a:buClr>
                          <a:srgbClr val="3F3F3F"/>
                        </a:buClr>
                        <a:buSzPts val="1200"/>
                        <a:buFont typeface="Gill Sans"/>
                        <a:buNone/>
                      </a:pPr>
                      <a:r>
                        <a:rPr lang="es-MX" sz="1200">
                          <a:solidFill>
                            <a:srgbClr val="3F3F3F"/>
                          </a:solidFill>
                          <a:latin typeface="Gill Sans"/>
                          <a:ea typeface="Gill Sans"/>
                          <a:cs typeface="Gill Sans"/>
                          <a:sym typeface="Gill Sans"/>
                        </a:rPr>
                        <a:t>Auditoría Superior del Estado</a:t>
                      </a:r>
                      <a:endParaRPr sz="12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ctr">
                        <a:lnSpc>
                          <a:spcPct val="100000"/>
                        </a:lnSpc>
                        <a:spcBef>
                          <a:spcPts val="0"/>
                        </a:spcBef>
                        <a:spcAft>
                          <a:spcPts val="0"/>
                        </a:spcAft>
                        <a:buClr>
                          <a:srgbClr val="3F3F3F"/>
                        </a:buClr>
                        <a:buSzPts val="1200"/>
                        <a:buFont typeface="Gill Sans"/>
                        <a:buNone/>
                      </a:pPr>
                      <a:r>
                        <a:rPr lang="es-MX" sz="1200">
                          <a:solidFill>
                            <a:srgbClr val="3F3F3F"/>
                          </a:solidFill>
                          <a:latin typeface="Gill Sans"/>
                          <a:ea typeface="Gill Sans"/>
                          <a:cs typeface="Gill Sans"/>
                          <a:sym typeface="Gill Sans"/>
                        </a:rPr>
                        <a:t>Cuenta Pública</a:t>
                      </a:r>
                      <a:endParaRPr sz="12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ctr">
                        <a:spcBef>
                          <a:spcPts val="0"/>
                        </a:spcBef>
                        <a:spcAft>
                          <a:spcPts val="0"/>
                        </a:spcAft>
                        <a:buNone/>
                      </a:pPr>
                      <a:r>
                        <a:rPr lang="es-MX" sz="1200">
                          <a:solidFill>
                            <a:srgbClr val="3F3F3F"/>
                          </a:solidFill>
                          <a:latin typeface="Gill Sans"/>
                          <a:ea typeface="Gill Sans"/>
                          <a:cs typeface="Gill Sans"/>
                          <a:sym typeface="Gill Sans"/>
                        </a:rPr>
                        <a:t>Ejercicio 2019</a:t>
                      </a:r>
                      <a:endParaRPr sz="1200">
                        <a:solidFill>
                          <a:srgbClr val="3F3F3F"/>
                        </a:solidFill>
                        <a:latin typeface="Gill Sans"/>
                        <a:ea typeface="Gill Sans"/>
                        <a:cs typeface="Gill Sans"/>
                        <a:sym typeface="Gill Sans"/>
                      </a:endParaRPr>
                    </a:p>
                  </a:txBody>
                  <a:tcPr marT="34300" marB="34300" marR="68575" marL="68575" anchor="ctr"/>
                </a:tc>
                <a:tc>
                  <a:txBody>
                    <a:bodyPr/>
                    <a:lstStyle/>
                    <a:p>
                      <a:pPr indent="0" lvl="0" marL="0" marR="0" rtl="0" algn="l">
                        <a:lnSpc>
                          <a:spcPct val="100000"/>
                        </a:lnSpc>
                        <a:spcBef>
                          <a:spcPts val="0"/>
                        </a:spcBef>
                        <a:spcAft>
                          <a:spcPts val="0"/>
                        </a:spcAft>
                        <a:buClr>
                          <a:srgbClr val="3F3F3F"/>
                        </a:buClr>
                        <a:buSzPts val="1200"/>
                        <a:buFont typeface="Gill Sans"/>
                        <a:buNone/>
                      </a:pPr>
                      <a:r>
                        <a:rPr lang="es-MX" sz="1200">
                          <a:solidFill>
                            <a:srgbClr val="3F3F3F"/>
                          </a:solidFill>
                          <a:latin typeface="Gill Sans"/>
                          <a:ea typeface="Gill Sans"/>
                          <a:cs typeface="Gill Sans"/>
                          <a:sym typeface="Gill Sans"/>
                        </a:rPr>
                        <a:t>Estapa de solventación a observaciones (35)</a:t>
                      </a:r>
                      <a:endParaRPr sz="1200">
                        <a:solidFill>
                          <a:srgbClr val="3F3F3F"/>
                        </a:solidFill>
                        <a:latin typeface="Gill Sans"/>
                        <a:ea typeface="Gill Sans"/>
                        <a:cs typeface="Gill Sans"/>
                        <a:sym typeface="Gill Sans"/>
                      </a:endParaRPr>
                    </a:p>
                  </a:txBody>
                  <a:tcPr marT="34300" marB="34300" marR="68575" marL="68575" anchor="ctr"/>
                </a:tc>
              </a:tr>
            </a:tbl>
          </a:graphicData>
        </a:graphic>
      </p:graphicFrame>
      <p:sp>
        <p:nvSpPr>
          <p:cNvPr id="918" name="Google Shape;918;p84"/>
          <p:cNvSpPr txBox="1"/>
          <p:nvPr/>
        </p:nvSpPr>
        <p:spPr>
          <a:xfrm>
            <a:off x="1706137" y="0"/>
            <a:ext cx="6668430" cy="4191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1600"/>
              <a:buFont typeface="Arial"/>
              <a:buNone/>
            </a:pPr>
            <a:r>
              <a:rPr b="1" lang="es-MX" sz="1600">
                <a:solidFill>
                  <a:schemeClr val="lt1"/>
                </a:solidFill>
                <a:latin typeface="Gill Sans"/>
                <a:ea typeface="Gill Sans"/>
                <a:cs typeface="Gill Sans"/>
                <a:sym typeface="Gill Sans"/>
              </a:rPr>
              <a:t>Seguimiento Acuerdos del Consejo – Informe Dirección General de Servicios Médicos</a:t>
            </a:r>
            <a:endParaRPr/>
          </a:p>
        </p:txBody>
      </p:sp>
      <p:sp>
        <p:nvSpPr>
          <p:cNvPr id="919" name="Google Shape;919;p84"/>
          <p:cNvSpPr txBox="1"/>
          <p:nvPr>
            <p:ph idx="11" type="ftr"/>
          </p:nvPr>
        </p:nvSpPr>
        <p:spPr>
          <a:xfrm>
            <a:off x="2879249" y="6437969"/>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920" name="Google Shape;920;p84"/>
          <p:cNvSpPr txBox="1"/>
          <p:nvPr>
            <p:ph idx="12" type="sldNum"/>
          </p:nvPr>
        </p:nvSpPr>
        <p:spPr>
          <a:xfrm>
            <a:off x="7007556" y="646740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85"/>
          <p:cNvSpPr txBox="1"/>
          <p:nvPr>
            <p:ph idx="1" type="body"/>
          </p:nvPr>
        </p:nvSpPr>
        <p:spPr>
          <a:xfrm>
            <a:off x="411376" y="1127726"/>
            <a:ext cx="8321247" cy="4602548"/>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lt1"/>
              </a:buClr>
              <a:buSzPts val="1800"/>
              <a:buNone/>
            </a:pPr>
            <a:r>
              <a:rPr lang="es-MX" sz="1800">
                <a:solidFill>
                  <a:schemeClr val="lt1"/>
                </a:solidFill>
              </a:rPr>
              <a:t>Informe del Proyecto Nuevos Préstamos</a:t>
            </a:r>
            <a:endParaRPr/>
          </a:p>
        </p:txBody>
      </p:sp>
      <p:sp>
        <p:nvSpPr>
          <p:cNvPr id="926" name="Google Shape;926;p85"/>
          <p:cNvSpPr txBox="1"/>
          <p:nvPr>
            <p:ph idx="12" type="sldNum"/>
          </p:nvPr>
        </p:nvSpPr>
        <p:spPr>
          <a:xfrm>
            <a:off x="7010400" y="645298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927" name="Google Shape;927;p85"/>
          <p:cNvSpPr txBox="1"/>
          <p:nvPr>
            <p:ph idx="11" type="ftr"/>
          </p:nvPr>
        </p:nvSpPr>
        <p:spPr>
          <a:xfrm>
            <a:off x="2872426" y="6438238"/>
            <a:ext cx="339914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928" name="Google Shape;928;p85"/>
          <p:cNvSpPr txBox="1"/>
          <p:nvPr/>
        </p:nvSpPr>
        <p:spPr>
          <a:xfrm>
            <a:off x="474409" y="2551837"/>
            <a:ext cx="664085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3600">
                <a:solidFill>
                  <a:srgbClr val="593470"/>
                </a:solidFill>
                <a:latin typeface="Gill Sans"/>
                <a:ea typeface="Gill Sans"/>
                <a:cs typeface="Gill Sans"/>
                <a:sym typeface="Gill Sans"/>
              </a:rPr>
              <a:t>b) Informe del Proyecto Nuevos Préstamos – Dirección General de Prestaciones</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2" name="Shape 932"/>
        <p:cNvGrpSpPr/>
        <p:nvPr/>
      </p:nvGrpSpPr>
      <p:grpSpPr>
        <a:xfrm>
          <a:off x="0" y="0"/>
          <a:ext cx="0" cy="0"/>
          <a:chOff x="0" y="0"/>
          <a:chExt cx="0" cy="0"/>
        </a:xfrm>
      </p:grpSpPr>
      <p:sp>
        <p:nvSpPr>
          <p:cNvPr id="933" name="Google Shape;933;p86"/>
          <p:cNvSpPr txBox="1"/>
          <p:nvPr>
            <p:ph idx="1" type="body"/>
          </p:nvPr>
        </p:nvSpPr>
        <p:spPr>
          <a:xfrm>
            <a:off x="1706137" y="136525"/>
            <a:ext cx="6668430" cy="4191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90000"/>
              </a:lnSpc>
              <a:spcBef>
                <a:spcPts val="0"/>
              </a:spcBef>
              <a:spcAft>
                <a:spcPts val="0"/>
              </a:spcAft>
              <a:buClr>
                <a:schemeClr val="lt1"/>
              </a:buClr>
              <a:buSzPct val="100000"/>
              <a:buNone/>
            </a:pPr>
            <a:r>
              <a:rPr lang="es-MX" sz="1600">
                <a:solidFill>
                  <a:schemeClr val="lt1"/>
                </a:solidFill>
              </a:rPr>
              <a:t>Seguimiento Acuerdos del Consejo – Informe del Proyecto Nuevos Préstamos</a:t>
            </a:r>
            <a:endParaRPr/>
          </a:p>
        </p:txBody>
      </p:sp>
      <p:sp>
        <p:nvSpPr>
          <p:cNvPr id="934" name="Google Shape;934;p86"/>
          <p:cNvSpPr txBox="1"/>
          <p:nvPr>
            <p:ph idx="2" type="body"/>
          </p:nvPr>
        </p:nvSpPr>
        <p:spPr>
          <a:xfrm>
            <a:off x="268535" y="872225"/>
            <a:ext cx="4827572" cy="419101"/>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rgbClr val="7F7F7F"/>
              </a:buClr>
              <a:buSzPts val="1800"/>
              <a:buNone/>
            </a:pPr>
            <a:r>
              <a:rPr b="1" lang="es-MX" sz="1800">
                <a:solidFill>
                  <a:srgbClr val="7F7F7F"/>
                </a:solidFill>
                <a:latin typeface="Gill Sans"/>
                <a:ea typeface="Gill Sans"/>
                <a:cs typeface="Gill Sans"/>
                <a:sym typeface="Gill Sans"/>
              </a:rPr>
              <a:t>Prestaciones Económicas Otorgadas</a:t>
            </a:r>
            <a:endParaRPr/>
          </a:p>
          <a:p>
            <a:pPr indent="0" lvl="0" marL="0" rtl="0" algn="just">
              <a:lnSpc>
                <a:spcPct val="90000"/>
              </a:lnSpc>
              <a:spcBef>
                <a:spcPts val="1000"/>
              </a:spcBef>
              <a:spcAft>
                <a:spcPts val="0"/>
              </a:spcAft>
              <a:buClr>
                <a:srgbClr val="0C0C0C"/>
              </a:buClr>
              <a:buSzPts val="1800"/>
              <a:buNone/>
            </a:pPr>
            <a:r>
              <a:t/>
            </a:r>
            <a:endParaRPr>
              <a:latin typeface="Gill Sans"/>
              <a:ea typeface="Gill Sans"/>
              <a:cs typeface="Gill Sans"/>
              <a:sym typeface="Gill Sans"/>
            </a:endParaRPr>
          </a:p>
        </p:txBody>
      </p:sp>
      <p:sp>
        <p:nvSpPr>
          <p:cNvPr id="935" name="Google Shape;935;p86"/>
          <p:cNvSpPr txBox="1"/>
          <p:nvPr>
            <p:ph idx="12" type="sldNum"/>
          </p:nvPr>
        </p:nvSpPr>
        <p:spPr>
          <a:xfrm>
            <a:off x="7010400" y="6356350"/>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pic>
        <p:nvPicPr>
          <p:cNvPr id="936" name="Google Shape;936;p86"/>
          <p:cNvPicPr preferRelativeResize="0"/>
          <p:nvPr/>
        </p:nvPicPr>
        <p:blipFill rotWithShape="1">
          <a:blip r:embed="rId3">
            <a:alphaModFix/>
          </a:blip>
          <a:srcRect b="0" l="0" r="0" t="0"/>
          <a:stretch/>
        </p:blipFill>
        <p:spPr>
          <a:xfrm>
            <a:off x="205881" y="1372378"/>
            <a:ext cx="4366119" cy="2664364"/>
          </a:xfrm>
          <a:prstGeom prst="rect">
            <a:avLst/>
          </a:prstGeom>
          <a:noFill/>
          <a:ln>
            <a:noFill/>
          </a:ln>
        </p:spPr>
      </p:pic>
      <p:pic>
        <p:nvPicPr>
          <p:cNvPr id="937" name="Google Shape;937;p86"/>
          <p:cNvPicPr preferRelativeResize="0"/>
          <p:nvPr/>
        </p:nvPicPr>
        <p:blipFill rotWithShape="1">
          <a:blip r:embed="rId4">
            <a:alphaModFix/>
          </a:blip>
          <a:srcRect b="0" l="0" r="0" t="0"/>
          <a:stretch/>
        </p:blipFill>
        <p:spPr>
          <a:xfrm>
            <a:off x="4665173" y="1372377"/>
            <a:ext cx="4388706" cy="2664365"/>
          </a:xfrm>
          <a:prstGeom prst="rect">
            <a:avLst/>
          </a:prstGeom>
          <a:noFill/>
          <a:ln>
            <a:noFill/>
          </a:ln>
        </p:spPr>
      </p:pic>
      <p:sp>
        <p:nvSpPr>
          <p:cNvPr id="938" name="Google Shape;938;p86"/>
          <p:cNvSpPr/>
          <p:nvPr/>
        </p:nvSpPr>
        <p:spPr>
          <a:xfrm>
            <a:off x="4665173" y="4117793"/>
            <a:ext cx="4388706"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200">
                <a:solidFill>
                  <a:srgbClr val="3F3F3F"/>
                </a:solidFill>
                <a:latin typeface="Gill Sans"/>
                <a:ea typeface="Gill Sans"/>
                <a:cs typeface="Gill Sans"/>
                <a:sym typeface="Gill Sans"/>
              </a:rPr>
              <a:t>* Cambio en las condiciones de todos los préstamos a partir de junio 2019. </a:t>
            </a:r>
            <a:endParaRPr/>
          </a:p>
        </p:txBody>
      </p:sp>
      <p:sp>
        <p:nvSpPr>
          <p:cNvPr id="939" name="Google Shape;939;p86"/>
          <p:cNvSpPr txBox="1"/>
          <p:nvPr/>
        </p:nvSpPr>
        <p:spPr>
          <a:xfrm>
            <a:off x="2965600" y="6492875"/>
            <a:ext cx="3399146"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200">
                <a:solidFill>
                  <a:srgbClr val="7F7F7F"/>
                </a:solidFill>
                <a:latin typeface="Gill Sans"/>
                <a:ea typeface="Gill Sans"/>
                <a:cs typeface="Gill Sans"/>
                <a:sym typeface="Gill Sans"/>
              </a:rPr>
              <a:t>Sesión Ordinaria 06/2021 del 30 de Junio de 2021</a:t>
            </a:r>
            <a:endParaRPr sz="1200">
              <a:solidFill>
                <a:srgbClr val="7F7F7F"/>
              </a:solidFill>
              <a:latin typeface="Gill Sans"/>
              <a:ea typeface="Gill Sans"/>
              <a:cs typeface="Gill Sans"/>
              <a:sym typeface="Gill Sans"/>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3" name="Shape 943"/>
        <p:cNvGrpSpPr/>
        <p:nvPr/>
      </p:nvGrpSpPr>
      <p:grpSpPr>
        <a:xfrm>
          <a:off x="0" y="0"/>
          <a:ext cx="0" cy="0"/>
          <a:chOff x="0" y="0"/>
          <a:chExt cx="0" cy="0"/>
        </a:xfrm>
      </p:grpSpPr>
      <p:sp>
        <p:nvSpPr>
          <p:cNvPr id="944" name="Google Shape;944;p87"/>
          <p:cNvSpPr txBox="1"/>
          <p:nvPr>
            <p:ph idx="1" type="body"/>
          </p:nvPr>
        </p:nvSpPr>
        <p:spPr>
          <a:xfrm>
            <a:off x="1706137" y="136525"/>
            <a:ext cx="6668430" cy="4191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90000"/>
              </a:lnSpc>
              <a:spcBef>
                <a:spcPts val="0"/>
              </a:spcBef>
              <a:spcAft>
                <a:spcPts val="0"/>
              </a:spcAft>
              <a:buClr>
                <a:schemeClr val="lt1"/>
              </a:buClr>
              <a:buSzPct val="100000"/>
              <a:buNone/>
            </a:pPr>
            <a:r>
              <a:rPr lang="es-MX" sz="1600">
                <a:solidFill>
                  <a:schemeClr val="lt1"/>
                </a:solidFill>
              </a:rPr>
              <a:t>Seguimiento Acuerdos del Consejo – Informe del Proyecto Nuevos Préstamos</a:t>
            </a:r>
            <a:endParaRPr/>
          </a:p>
        </p:txBody>
      </p:sp>
      <p:sp>
        <p:nvSpPr>
          <p:cNvPr id="945" name="Google Shape;945;p87"/>
          <p:cNvSpPr txBox="1"/>
          <p:nvPr>
            <p:ph idx="2" type="body"/>
          </p:nvPr>
        </p:nvSpPr>
        <p:spPr>
          <a:xfrm>
            <a:off x="268535" y="872225"/>
            <a:ext cx="4827572" cy="419101"/>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rgbClr val="7F7F7F"/>
              </a:buClr>
              <a:buSzPts val="1800"/>
              <a:buNone/>
            </a:pPr>
            <a:r>
              <a:rPr b="1" lang="es-MX" sz="1800">
                <a:solidFill>
                  <a:srgbClr val="7F7F7F"/>
                </a:solidFill>
                <a:latin typeface="Gill Sans"/>
                <a:ea typeface="Gill Sans"/>
                <a:cs typeface="Gill Sans"/>
                <a:sym typeface="Gill Sans"/>
              </a:rPr>
              <a:t>Prestaciones Económicas Otorgadas</a:t>
            </a:r>
            <a:endParaRPr/>
          </a:p>
          <a:p>
            <a:pPr indent="0" lvl="0" marL="0" rtl="0" algn="just">
              <a:lnSpc>
                <a:spcPct val="90000"/>
              </a:lnSpc>
              <a:spcBef>
                <a:spcPts val="1000"/>
              </a:spcBef>
              <a:spcAft>
                <a:spcPts val="0"/>
              </a:spcAft>
              <a:buClr>
                <a:srgbClr val="0C0C0C"/>
              </a:buClr>
              <a:buSzPts val="1800"/>
              <a:buNone/>
            </a:pPr>
            <a:r>
              <a:t/>
            </a:r>
            <a:endParaRPr>
              <a:latin typeface="Gill Sans"/>
              <a:ea typeface="Gill Sans"/>
              <a:cs typeface="Gill Sans"/>
              <a:sym typeface="Gill Sans"/>
            </a:endParaRPr>
          </a:p>
        </p:txBody>
      </p:sp>
      <p:sp>
        <p:nvSpPr>
          <p:cNvPr id="946" name="Google Shape;946;p87"/>
          <p:cNvSpPr txBox="1"/>
          <p:nvPr>
            <p:ph idx="12" type="sldNum"/>
          </p:nvPr>
        </p:nvSpPr>
        <p:spPr>
          <a:xfrm>
            <a:off x="7010400" y="6356350"/>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947" name="Google Shape;947;p87"/>
          <p:cNvSpPr/>
          <p:nvPr/>
        </p:nvSpPr>
        <p:spPr>
          <a:xfrm>
            <a:off x="1862254" y="5071992"/>
            <a:ext cx="73723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400">
                <a:solidFill>
                  <a:srgbClr val="3F3F3F"/>
                </a:solidFill>
                <a:latin typeface="Gill Sans"/>
                <a:ea typeface="Gill Sans"/>
                <a:cs typeface="Gill Sans"/>
                <a:sym typeface="Gill Sans"/>
              </a:rPr>
              <a:t>* Cambio en las condiciones de todos los préstamos a partir de junio 2019. </a:t>
            </a:r>
            <a:endParaRPr/>
          </a:p>
        </p:txBody>
      </p:sp>
      <p:pic>
        <p:nvPicPr>
          <p:cNvPr id="948" name="Google Shape;948;p87"/>
          <p:cNvPicPr preferRelativeResize="0"/>
          <p:nvPr/>
        </p:nvPicPr>
        <p:blipFill rotWithShape="1">
          <a:blip r:embed="rId3">
            <a:alphaModFix/>
          </a:blip>
          <a:srcRect b="0" l="0" r="0" t="0"/>
          <a:stretch/>
        </p:blipFill>
        <p:spPr>
          <a:xfrm>
            <a:off x="1418729" y="1347243"/>
            <a:ext cx="6306542" cy="3780666"/>
          </a:xfrm>
          <a:prstGeom prst="rect">
            <a:avLst/>
          </a:prstGeom>
          <a:noFill/>
          <a:ln>
            <a:noFill/>
          </a:ln>
        </p:spPr>
      </p:pic>
      <p:sp>
        <p:nvSpPr>
          <p:cNvPr id="949" name="Google Shape;949;p87"/>
          <p:cNvSpPr txBox="1"/>
          <p:nvPr/>
        </p:nvSpPr>
        <p:spPr>
          <a:xfrm>
            <a:off x="2872426" y="6438238"/>
            <a:ext cx="3399146"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200">
                <a:solidFill>
                  <a:srgbClr val="7F7F7F"/>
                </a:solidFill>
                <a:latin typeface="Gill Sans"/>
                <a:ea typeface="Gill Sans"/>
                <a:cs typeface="Gill Sans"/>
                <a:sym typeface="Gill Sans"/>
              </a:rPr>
              <a:t>Sesión Ordinaria 06/2021 del 30 de Junio de 2021</a:t>
            </a:r>
            <a:endParaRPr sz="1200">
              <a:solidFill>
                <a:srgbClr val="7F7F7F"/>
              </a:solidFill>
              <a:latin typeface="Gill Sans"/>
              <a:ea typeface="Gill Sans"/>
              <a:cs typeface="Gill Sans"/>
              <a:sym typeface="Gill Sans"/>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3" name="Shape 953"/>
        <p:cNvGrpSpPr/>
        <p:nvPr/>
      </p:nvGrpSpPr>
      <p:grpSpPr>
        <a:xfrm>
          <a:off x="0" y="0"/>
          <a:ext cx="0" cy="0"/>
          <a:chOff x="0" y="0"/>
          <a:chExt cx="0" cy="0"/>
        </a:xfrm>
      </p:grpSpPr>
      <p:sp>
        <p:nvSpPr>
          <p:cNvPr id="954" name="Google Shape;954;p88"/>
          <p:cNvSpPr txBox="1"/>
          <p:nvPr>
            <p:ph idx="1" type="body"/>
          </p:nvPr>
        </p:nvSpPr>
        <p:spPr>
          <a:xfrm>
            <a:off x="1706137" y="136525"/>
            <a:ext cx="6668430" cy="4191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90000"/>
              </a:lnSpc>
              <a:spcBef>
                <a:spcPts val="0"/>
              </a:spcBef>
              <a:spcAft>
                <a:spcPts val="0"/>
              </a:spcAft>
              <a:buClr>
                <a:schemeClr val="lt1"/>
              </a:buClr>
              <a:buSzPct val="100000"/>
              <a:buNone/>
            </a:pPr>
            <a:r>
              <a:rPr lang="es-MX" sz="1600">
                <a:solidFill>
                  <a:schemeClr val="lt1"/>
                </a:solidFill>
              </a:rPr>
              <a:t>Seguimiento Acuerdos del Consejo – Informe del Proyecto Nuevos Préstamos</a:t>
            </a:r>
            <a:endParaRPr/>
          </a:p>
        </p:txBody>
      </p:sp>
      <p:sp>
        <p:nvSpPr>
          <p:cNvPr id="955" name="Google Shape;955;p88"/>
          <p:cNvSpPr txBox="1"/>
          <p:nvPr>
            <p:ph idx="2" type="body"/>
          </p:nvPr>
        </p:nvSpPr>
        <p:spPr>
          <a:xfrm>
            <a:off x="268535" y="872225"/>
            <a:ext cx="4827572" cy="419101"/>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rgbClr val="7F7F7F"/>
              </a:buClr>
              <a:buSzPts val="1800"/>
              <a:buNone/>
            </a:pPr>
            <a:r>
              <a:rPr b="1" lang="es-MX" sz="1800">
                <a:solidFill>
                  <a:srgbClr val="7F7F7F"/>
                </a:solidFill>
                <a:latin typeface="Gill Sans"/>
                <a:ea typeface="Gill Sans"/>
                <a:cs typeface="Gill Sans"/>
                <a:sym typeface="Gill Sans"/>
              </a:rPr>
              <a:t>Prestaciones Económicas Otorgadas 2021</a:t>
            </a:r>
            <a:endParaRPr/>
          </a:p>
          <a:p>
            <a:pPr indent="0" lvl="0" marL="0" rtl="0" algn="just">
              <a:lnSpc>
                <a:spcPct val="90000"/>
              </a:lnSpc>
              <a:spcBef>
                <a:spcPts val="1000"/>
              </a:spcBef>
              <a:spcAft>
                <a:spcPts val="0"/>
              </a:spcAft>
              <a:buClr>
                <a:srgbClr val="0C0C0C"/>
              </a:buClr>
              <a:buSzPts val="1800"/>
              <a:buNone/>
            </a:pPr>
            <a:r>
              <a:t/>
            </a:r>
            <a:endParaRPr>
              <a:latin typeface="Gill Sans"/>
              <a:ea typeface="Gill Sans"/>
              <a:cs typeface="Gill Sans"/>
              <a:sym typeface="Gill Sans"/>
            </a:endParaRPr>
          </a:p>
        </p:txBody>
      </p:sp>
      <p:sp>
        <p:nvSpPr>
          <p:cNvPr id="956" name="Google Shape;956;p88"/>
          <p:cNvSpPr txBox="1"/>
          <p:nvPr>
            <p:ph idx="12" type="sldNum"/>
          </p:nvPr>
        </p:nvSpPr>
        <p:spPr>
          <a:xfrm>
            <a:off x="7032666" y="6356350"/>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graphicFrame>
        <p:nvGraphicFramePr>
          <p:cNvPr id="957" name="Google Shape;957;p88"/>
          <p:cNvGraphicFramePr/>
          <p:nvPr/>
        </p:nvGraphicFramePr>
        <p:xfrm>
          <a:off x="1044533" y="1291326"/>
          <a:ext cx="3000000" cy="3000000"/>
        </p:xfrm>
        <a:graphic>
          <a:graphicData uri="http://schemas.openxmlformats.org/drawingml/2006/table">
            <a:tbl>
              <a:tblPr>
                <a:noFill/>
                <a:tableStyleId>{7086A351-E615-4907-8DE6-FA782DF68378}</a:tableStyleId>
              </a:tblPr>
              <a:tblGrid>
                <a:gridCol w="1465025"/>
                <a:gridCol w="1828675"/>
                <a:gridCol w="1288375"/>
                <a:gridCol w="1288375"/>
                <a:gridCol w="1184475"/>
              </a:tblGrid>
              <a:tr h="149625">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Tipo Préstamo</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Total de Préstamos Otorgados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l">
                        <a:spcBef>
                          <a:spcPts val="0"/>
                        </a:spcBef>
                        <a:spcAft>
                          <a:spcPts val="0"/>
                        </a:spcAft>
                        <a:buNone/>
                      </a:pPr>
                      <a:r>
                        <a:rPr b="1" i="0" lang="es-MX" sz="900" u="none" cap="none" strike="noStrike">
                          <a:solidFill>
                            <a:srgbClr val="000000"/>
                          </a:solidFill>
                          <a:latin typeface="Arial"/>
                          <a:ea typeface="Arial"/>
                          <a:cs typeface="Arial"/>
                          <a:sym typeface="Arial"/>
                        </a:rPr>
                        <a:t>Importe total </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Importe total liquido</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Importe Interés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49625">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PCP9Meses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3003</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$266,687,845.71</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$147,992,273.22</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$22,856,752.02</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PCP12Meses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3083</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$373,071,203.48</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$160,170,638.19</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$47,971,272.86</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TOTAL</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6086</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$639,759,049.19</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$308,162,911.41</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$70,828,024.88</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r">
                        <a:spcBef>
                          <a:spcPts val="0"/>
                        </a:spcBef>
                        <a:spcAft>
                          <a:spcPts val="0"/>
                        </a:spcAft>
                        <a:buNone/>
                      </a:pPr>
                      <a:r>
                        <a:rPr b="0" i="0" lang="es-MX" sz="900" u="none" cap="none" strike="noStrike">
                          <a:solidFill>
                            <a:srgbClr val="000000"/>
                          </a:solidFill>
                          <a:latin typeface="Arial"/>
                          <a:ea typeface="Arial"/>
                          <a:cs typeface="Arial"/>
                          <a:sym typeface="Arial"/>
                        </a:rPr>
                        <a:t> </a:t>
                      </a:r>
                      <a:endParaRPr/>
                    </a:p>
                  </a:txBody>
                  <a:tcPr marT="6225" marB="0" marR="6225" marL="62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b="0" i="0" lang="es-MX" sz="900" u="none" cap="none" strike="noStrike">
                          <a:solidFill>
                            <a:srgbClr val="000000"/>
                          </a:solidFill>
                          <a:latin typeface="Arial"/>
                          <a:ea typeface="Arial"/>
                          <a:cs typeface="Arial"/>
                          <a:sym typeface="Arial"/>
                        </a:rPr>
                        <a:t> </a:t>
                      </a:r>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b="0" i="0" lang="es-MX" sz="900" u="none" cap="none" strike="noStrike">
                          <a:solidFill>
                            <a:srgbClr val="000000"/>
                          </a:solidFill>
                          <a:latin typeface="Arial"/>
                          <a:ea typeface="Arial"/>
                          <a:cs typeface="Arial"/>
                          <a:sym typeface="Arial"/>
                        </a:rPr>
                        <a:t> </a:t>
                      </a:r>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b="0" i="0" lang="es-MX" sz="900" u="none" cap="none" strike="noStrike">
                          <a:solidFill>
                            <a:srgbClr val="000000"/>
                          </a:solidFill>
                          <a:latin typeface="Arial"/>
                          <a:ea typeface="Arial"/>
                          <a:cs typeface="Arial"/>
                          <a:sym typeface="Arial"/>
                        </a:rPr>
                        <a:t> </a:t>
                      </a:r>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rPr b="0" i="0" lang="es-MX" sz="900" u="none" cap="none" strike="noStrike">
                          <a:solidFill>
                            <a:srgbClr val="000000"/>
                          </a:solidFill>
                          <a:latin typeface="Arial"/>
                          <a:ea typeface="Arial"/>
                          <a:cs typeface="Arial"/>
                          <a:sym typeface="Arial"/>
                        </a:rPr>
                        <a:t> </a:t>
                      </a:r>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gridSpan="5">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Periodo del 01 al 26 de Febrero 2021</a:t>
                      </a:r>
                      <a:endParaRPr/>
                    </a:p>
                  </a:txBody>
                  <a:tcPr marT="6225" marB="0" marR="6225" marL="62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r h="149625">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Tipo Préstamo</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Total de Préstamos Otorgados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 Importe Total </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 Importe total liquido </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 Importe Interés  </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49625">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PCP9Meses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3896</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$324,551,470.07</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$180,981,233.07</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spcBef>
                          <a:spcPts val="0"/>
                        </a:spcBef>
                        <a:spcAft>
                          <a:spcPts val="0"/>
                        </a:spcAft>
                        <a:buNone/>
                      </a:pPr>
                      <a:r>
                        <a:rPr b="0" i="0" lang="es-MX" sz="900" u="none" cap="none" strike="noStrike">
                          <a:solidFill>
                            <a:srgbClr val="000000"/>
                          </a:solidFill>
                          <a:latin typeface="Arial"/>
                          <a:ea typeface="Arial"/>
                          <a:cs typeface="Arial"/>
                          <a:sym typeface="Arial"/>
                        </a:rPr>
                        <a:t>$27,806,829.26</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PCP12Meses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3520</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$430,950,109.05</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$194,304,487.64</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spcBef>
                          <a:spcPts val="0"/>
                        </a:spcBef>
                        <a:spcAft>
                          <a:spcPts val="0"/>
                        </a:spcAft>
                        <a:buNone/>
                      </a:pPr>
                      <a:r>
                        <a:rPr b="0" i="0" lang="es-MX" sz="900" u="none" cap="none" strike="noStrike">
                          <a:solidFill>
                            <a:srgbClr val="000000"/>
                          </a:solidFill>
                          <a:latin typeface="Arial"/>
                          <a:ea typeface="Arial"/>
                          <a:cs typeface="Arial"/>
                          <a:sym typeface="Arial"/>
                        </a:rPr>
                        <a:t>$55,314,474.70</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14300">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TOTAL</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7416</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$755,501,579.12</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$375,285,720.71</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$83,121,303.96</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gridSpan="5">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Periodo del 01 al 31 de marzo 2021</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r h="149625">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Tipo Préstamo</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Total de Préstamos Otorgados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 Importe total </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 Importe total liquido </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 Importe de Interés </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49625">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PCP9Meses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4625</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$377,572,644.88</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$222,587,089.35</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spcBef>
                          <a:spcPts val="0"/>
                        </a:spcBef>
                        <a:spcAft>
                          <a:spcPts val="0"/>
                        </a:spcAft>
                        <a:buNone/>
                      </a:pPr>
                      <a:r>
                        <a:rPr b="0" i="0" lang="es-MX" sz="900" u="none" cap="none" strike="noStrike">
                          <a:solidFill>
                            <a:srgbClr val="000000"/>
                          </a:solidFill>
                          <a:latin typeface="Arial"/>
                          <a:ea typeface="Arial"/>
                          <a:cs typeface="Arial"/>
                          <a:sym typeface="Arial"/>
                        </a:rPr>
                        <a:t>$32,064,978.61</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PCP12Meses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4009</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$484,878,246.09</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$210,209,863.18</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spcBef>
                          <a:spcPts val="0"/>
                        </a:spcBef>
                        <a:spcAft>
                          <a:spcPts val="0"/>
                        </a:spcAft>
                        <a:buNone/>
                      </a:pPr>
                      <a:r>
                        <a:rPr b="0" i="0" lang="es-MX" sz="900" u="none" cap="none" strike="noStrike">
                          <a:solidFill>
                            <a:srgbClr val="000000"/>
                          </a:solidFill>
                          <a:latin typeface="Arial"/>
                          <a:ea typeface="Arial"/>
                          <a:cs typeface="Arial"/>
                          <a:sym typeface="Arial"/>
                        </a:rPr>
                        <a:t>$62,155,003.67</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TOTAL</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8634</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$862,450,890.97</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$432,796,952.53</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$94,219,982.28</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gridSpan="5">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Periodo del 01 al 30 de abril 2021</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r h="149625">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Tipo Préstamo</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Total de Préstamos Otorgados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 Importe total </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 Importe total liquido </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 Importe de Interés </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49625">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PCP9Meses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3447</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$293,936,055.37</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$171,135,814.12</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spcBef>
                          <a:spcPts val="0"/>
                        </a:spcBef>
                        <a:spcAft>
                          <a:spcPts val="0"/>
                        </a:spcAft>
                        <a:buNone/>
                      </a:pPr>
                      <a:r>
                        <a:rPr b="0" i="0" lang="es-MX" sz="900" u="none" cap="none" strike="noStrike">
                          <a:solidFill>
                            <a:srgbClr val="000000"/>
                          </a:solidFill>
                          <a:latin typeface="Arial"/>
                          <a:ea typeface="Arial"/>
                          <a:cs typeface="Arial"/>
                          <a:sym typeface="Arial"/>
                        </a:rPr>
                        <a:t>$24,717,315.48</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PCP12Meses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3570</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$443,015,588.38</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$179,630,855.66</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spcBef>
                          <a:spcPts val="0"/>
                        </a:spcBef>
                        <a:spcAft>
                          <a:spcPts val="0"/>
                        </a:spcAft>
                        <a:buNone/>
                      </a:pPr>
                      <a:r>
                        <a:rPr b="0" i="0" lang="es-MX" sz="900" u="none" cap="none" strike="noStrike">
                          <a:solidFill>
                            <a:srgbClr val="000000"/>
                          </a:solidFill>
                          <a:latin typeface="Arial"/>
                          <a:ea typeface="Arial"/>
                          <a:cs typeface="Arial"/>
                          <a:sym typeface="Arial"/>
                        </a:rPr>
                        <a:t>$55,947,972.08</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TOTAL</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7017</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$736,951,643.75</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$350,766,669.78</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$80,665,287.56</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Arial"/>
                        <a:ea typeface="Arial"/>
                        <a:cs typeface="Arial"/>
                        <a:sym typeface="Arial"/>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gridSpan="5">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Periodo del 01 al 31 de mayo del 2021</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r h="149625">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Tipo Préstamo</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Total de Préstamos Otorgados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 Importe total </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 Importe total liquido </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 Importe de Interés </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9D9"/>
                    </a:solidFill>
                  </a:tcPr>
                </a:tc>
              </a:tr>
              <a:tr h="149625">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PCP9Meses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4718</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$391,295,999.77</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$230,931,646.80</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spcBef>
                          <a:spcPts val="0"/>
                        </a:spcBef>
                        <a:spcAft>
                          <a:spcPts val="0"/>
                        </a:spcAft>
                        <a:buNone/>
                      </a:pPr>
                      <a:r>
                        <a:rPr b="0" i="0" lang="es-MX" sz="900" u="none" cap="none" strike="noStrike">
                          <a:solidFill>
                            <a:srgbClr val="000000"/>
                          </a:solidFill>
                          <a:latin typeface="Arial"/>
                          <a:ea typeface="Arial"/>
                          <a:cs typeface="Arial"/>
                          <a:sym typeface="Arial"/>
                        </a:rPr>
                        <a:t>$33,275,121.77</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PCP12Meses</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4197</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$536,133,189.97</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900" u="none" cap="none" strike="noStrike">
                          <a:solidFill>
                            <a:srgbClr val="000000"/>
                          </a:solidFill>
                          <a:latin typeface="Arial"/>
                          <a:ea typeface="Arial"/>
                          <a:cs typeface="Arial"/>
                          <a:sym typeface="Arial"/>
                        </a:rPr>
                        <a:t>$212,140,193.45</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spcBef>
                          <a:spcPts val="0"/>
                        </a:spcBef>
                        <a:spcAft>
                          <a:spcPts val="0"/>
                        </a:spcAft>
                        <a:buNone/>
                      </a:pPr>
                      <a:r>
                        <a:rPr b="0" i="0" lang="es-MX" sz="900" u="none" cap="none" strike="noStrike">
                          <a:solidFill>
                            <a:srgbClr val="000000"/>
                          </a:solidFill>
                          <a:latin typeface="Arial"/>
                          <a:ea typeface="Arial"/>
                          <a:cs typeface="Arial"/>
                          <a:sym typeface="Arial"/>
                        </a:rPr>
                        <a:t>$67,695,929.09</a:t>
                      </a:r>
                      <a:endParaRPr/>
                    </a:p>
                  </a:txBody>
                  <a:tcPr marT="6225" marB="0" marR="6225" marL="62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ctr">
                        <a:spcBef>
                          <a:spcPts val="0"/>
                        </a:spcBef>
                        <a:spcAft>
                          <a:spcPts val="0"/>
                        </a:spcAft>
                        <a:buNone/>
                      </a:pPr>
                      <a:r>
                        <a:rPr b="1" i="0" lang="es-MX" sz="900" u="none" cap="none" strike="noStrike">
                          <a:solidFill>
                            <a:srgbClr val="000000"/>
                          </a:solidFill>
                          <a:latin typeface="Arial"/>
                          <a:ea typeface="Arial"/>
                          <a:cs typeface="Arial"/>
                          <a:sym typeface="Arial"/>
                        </a:rPr>
                        <a:t>TOTAL</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Calibri"/>
                          <a:ea typeface="Calibri"/>
                          <a:cs typeface="Calibri"/>
                          <a:sym typeface="Calibri"/>
                        </a:rPr>
                        <a:t>8915</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Calibri"/>
                          <a:ea typeface="Calibri"/>
                          <a:cs typeface="Calibri"/>
                          <a:sym typeface="Calibri"/>
                        </a:rPr>
                        <a:t>$927,429,189.74</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Calibri"/>
                          <a:ea typeface="Calibri"/>
                          <a:cs typeface="Calibri"/>
                          <a:sym typeface="Calibri"/>
                        </a:rPr>
                        <a:t>$443,071,840.25</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900" u="none" cap="none" strike="noStrike">
                          <a:solidFill>
                            <a:srgbClr val="000000"/>
                          </a:solidFill>
                          <a:latin typeface="Calibri"/>
                          <a:ea typeface="Calibri"/>
                          <a:cs typeface="Calibri"/>
                          <a:sym typeface="Calibri"/>
                        </a:rPr>
                        <a:t>$100,971,050.86</a:t>
                      </a:r>
                      <a:endParaRPr/>
                    </a:p>
                  </a:txBody>
                  <a:tcPr marT="6225" marB="0" marR="6225" marL="62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49625">
                <a:tc>
                  <a:txBody>
                    <a:bodyPr/>
                    <a:lstStyle/>
                    <a:p>
                      <a:pPr indent="0" lvl="0" marL="0" marR="0" rtl="0" algn="l">
                        <a:spcBef>
                          <a:spcPts val="0"/>
                        </a:spcBef>
                        <a:spcAft>
                          <a:spcPts val="0"/>
                        </a:spcAft>
                        <a:buNone/>
                      </a:pPr>
                      <a:r>
                        <a:t/>
                      </a:r>
                      <a:endParaRPr b="0" i="0" sz="900" u="none" cap="none" strike="noStrike">
                        <a:solidFill>
                          <a:srgbClr val="000000"/>
                        </a:solidFill>
                        <a:latin typeface="Calibri"/>
                        <a:ea typeface="Calibri"/>
                        <a:cs typeface="Calibri"/>
                        <a:sym typeface="Calibri"/>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Calibri"/>
                        <a:ea typeface="Calibri"/>
                        <a:cs typeface="Calibri"/>
                        <a:sym typeface="Calibri"/>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Calibri"/>
                        <a:ea typeface="Calibri"/>
                        <a:cs typeface="Calibri"/>
                        <a:sym typeface="Calibri"/>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Calibri"/>
                        <a:ea typeface="Calibri"/>
                        <a:cs typeface="Calibri"/>
                        <a:sym typeface="Calibri"/>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b="0" i="0" sz="900" u="none" cap="none" strike="noStrike">
                        <a:solidFill>
                          <a:srgbClr val="000000"/>
                        </a:solidFill>
                        <a:latin typeface="Calibri"/>
                        <a:ea typeface="Calibri"/>
                        <a:cs typeface="Calibri"/>
                        <a:sym typeface="Calibri"/>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87025">
                <a:tc>
                  <a:txBody>
                    <a:bodyPr/>
                    <a:lstStyle/>
                    <a:p>
                      <a:pPr indent="0" lvl="0" marL="0" marR="0" rtl="0" algn="l">
                        <a:spcBef>
                          <a:spcPts val="0"/>
                        </a:spcBef>
                        <a:spcAft>
                          <a:spcPts val="0"/>
                        </a:spcAft>
                        <a:buNone/>
                      </a:pPr>
                      <a:r>
                        <a:rPr b="1" i="0" lang="es-MX" sz="1100" u="none" cap="none" strike="noStrike">
                          <a:solidFill>
                            <a:srgbClr val="000000"/>
                          </a:solidFill>
                          <a:latin typeface="Calibri"/>
                          <a:ea typeface="Calibri"/>
                          <a:cs typeface="Calibri"/>
                          <a:sym typeface="Calibri"/>
                        </a:rPr>
                        <a:t>TOTAL ENERO -MAYO</a:t>
                      </a:r>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1100" u="none" cap="none" strike="noStrike">
                          <a:solidFill>
                            <a:srgbClr val="000000"/>
                          </a:solidFill>
                          <a:latin typeface="Calibri"/>
                          <a:ea typeface="Calibri"/>
                          <a:cs typeface="Calibri"/>
                          <a:sym typeface="Calibri"/>
                        </a:rPr>
                        <a:t>38068</a:t>
                      </a:r>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1100" u="none" cap="none" strike="noStrike">
                          <a:solidFill>
                            <a:srgbClr val="000000"/>
                          </a:solidFill>
                          <a:latin typeface="Calibri"/>
                          <a:ea typeface="Calibri"/>
                          <a:cs typeface="Calibri"/>
                          <a:sym typeface="Calibri"/>
                        </a:rPr>
                        <a:t>$3,922,092,352.77</a:t>
                      </a:r>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1100" u="none" cap="none" strike="noStrike">
                          <a:solidFill>
                            <a:srgbClr val="000000"/>
                          </a:solidFill>
                          <a:latin typeface="Calibri"/>
                          <a:ea typeface="Calibri"/>
                          <a:cs typeface="Calibri"/>
                          <a:sym typeface="Calibri"/>
                        </a:rPr>
                        <a:t>$1,910,084,094.68</a:t>
                      </a:r>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1100" u="none" cap="none" strike="noStrike">
                          <a:solidFill>
                            <a:srgbClr val="000000"/>
                          </a:solidFill>
                          <a:latin typeface="Calibri"/>
                          <a:ea typeface="Calibri"/>
                          <a:cs typeface="Calibri"/>
                          <a:sym typeface="Calibri"/>
                        </a:rPr>
                        <a:t>$429,805,649.54</a:t>
                      </a:r>
                      <a:endParaRPr/>
                    </a:p>
                  </a:txBody>
                  <a:tcPr marT="6225" marB="0" marR="6225" marL="6225"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958" name="Google Shape;958;p88"/>
          <p:cNvSpPr txBox="1"/>
          <p:nvPr/>
        </p:nvSpPr>
        <p:spPr>
          <a:xfrm>
            <a:off x="2872426" y="6438238"/>
            <a:ext cx="3399146"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200">
                <a:solidFill>
                  <a:srgbClr val="7F7F7F"/>
                </a:solidFill>
                <a:latin typeface="Gill Sans"/>
                <a:ea typeface="Gill Sans"/>
                <a:cs typeface="Gill Sans"/>
                <a:sym typeface="Gill Sans"/>
              </a:rPr>
              <a:t>Sesión Ordinaria 06/2021 del 30 de Junio de 2021</a:t>
            </a:r>
            <a:endParaRPr sz="1200">
              <a:solidFill>
                <a:srgbClr val="7F7F7F"/>
              </a:solidFill>
              <a:latin typeface="Gill Sans"/>
              <a:ea typeface="Gill Sans"/>
              <a:cs typeface="Gill Sans"/>
              <a:sym typeface="Gill Sans"/>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89"/>
          <p:cNvSpPr txBox="1"/>
          <p:nvPr>
            <p:ph idx="1" type="body"/>
          </p:nvPr>
        </p:nvSpPr>
        <p:spPr>
          <a:xfrm>
            <a:off x="1706137" y="136525"/>
            <a:ext cx="6668430" cy="4191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90000"/>
              </a:lnSpc>
              <a:spcBef>
                <a:spcPts val="0"/>
              </a:spcBef>
              <a:spcAft>
                <a:spcPts val="0"/>
              </a:spcAft>
              <a:buClr>
                <a:schemeClr val="lt1"/>
              </a:buClr>
              <a:buSzPct val="100000"/>
              <a:buNone/>
            </a:pPr>
            <a:r>
              <a:rPr lang="es-MX" sz="1600">
                <a:solidFill>
                  <a:schemeClr val="lt1"/>
                </a:solidFill>
              </a:rPr>
              <a:t>Seguimiento Acuerdos del Consejo – Informe del Proyecto Nuevos Préstamos</a:t>
            </a:r>
            <a:endParaRPr/>
          </a:p>
        </p:txBody>
      </p:sp>
      <p:sp>
        <p:nvSpPr>
          <p:cNvPr id="964" name="Google Shape;964;p89"/>
          <p:cNvSpPr txBox="1"/>
          <p:nvPr>
            <p:ph idx="2" type="body"/>
          </p:nvPr>
        </p:nvSpPr>
        <p:spPr>
          <a:xfrm>
            <a:off x="268535" y="872225"/>
            <a:ext cx="4827572" cy="419101"/>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rgbClr val="7F7F7F"/>
              </a:buClr>
              <a:buSzPts val="1800"/>
              <a:buNone/>
            </a:pPr>
            <a:r>
              <a:rPr b="1" lang="es-MX" sz="1800">
                <a:solidFill>
                  <a:srgbClr val="7F7F7F"/>
                </a:solidFill>
                <a:latin typeface="Gill Sans"/>
                <a:ea typeface="Gill Sans"/>
                <a:cs typeface="Gill Sans"/>
                <a:sym typeface="Gill Sans"/>
              </a:rPr>
              <a:t>Prestaciones de Vivienda Otorgadas</a:t>
            </a:r>
            <a:endParaRPr/>
          </a:p>
          <a:p>
            <a:pPr indent="0" lvl="0" marL="0" rtl="0" algn="just">
              <a:lnSpc>
                <a:spcPct val="90000"/>
              </a:lnSpc>
              <a:spcBef>
                <a:spcPts val="1000"/>
              </a:spcBef>
              <a:spcAft>
                <a:spcPts val="0"/>
              </a:spcAft>
              <a:buClr>
                <a:srgbClr val="0C0C0C"/>
              </a:buClr>
              <a:buSzPts val="1800"/>
              <a:buNone/>
            </a:pPr>
            <a:r>
              <a:t/>
            </a:r>
            <a:endParaRPr>
              <a:latin typeface="Gill Sans"/>
              <a:ea typeface="Gill Sans"/>
              <a:cs typeface="Gill Sans"/>
              <a:sym typeface="Gill Sans"/>
            </a:endParaRPr>
          </a:p>
        </p:txBody>
      </p:sp>
      <p:sp>
        <p:nvSpPr>
          <p:cNvPr id="965" name="Google Shape;965;p89"/>
          <p:cNvSpPr txBox="1"/>
          <p:nvPr>
            <p:ph idx="12" type="sldNum"/>
          </p:nvPr>
        </p:nvSpPr>
        <p:spPr>
          <a:xfrm>
            <a:off x="7010400" y="6356350"/>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pic>
        <p:nvPicPr>
          <p:cNvPr id="966" name="Google Shape;966;p89"/>
          <p:cNvPicPr preferRelativeResize="0"/>
          <p:nvPr/>
        </p:nvPicPr>
        <p:blipFill rotWithShape="1">
          <a:blip r:embed="rId3">
            <a:alphaModFix/>
          </a:blip>
          <a:srcRect b="0" l="0" r="0" t="0"/>
          <a:stretch/>
        </p:blipFill>
        <p:spPr>
          <a:xfrm>
            <a:off x="268535" y="1291326"/>
            <a:ext cx="4007699" cy="2416407"/>
          </a:xfrm>
          <a:prstGeom prst="rect">
            <a:avLst/>
          </a:prstGeom>
          <a:noFill/>
          <a:ln>
            <a:noFill/>
          </a:ln>
        </p:spPr>
      </p:pic>
      <p:pic>
        <p:nvPicPr>
          <p:cNvPr id="967" name="Google Shape;967;p89"/>
          <p:cNvPicPr preferRelativeResize="0"/>
          <p:nvPr/>
        </p:nvPicPr>
        <p:blipFill rotWithShape="1">
          <a:blip r:embed="rId4">
            <a:alphaModFix/>
          </a:blip>
          <a:srcRect b="0" l="0" r="0" t="0"/>
          <a:stretch/>
        </p:blipFill>
        <p:spPr>
          <a:xfrm>
            <a:off x="4454796" y="1291326"/>
            <a:ext cx="3913294" cy="2416406"/>
          </a:xfrm>
          <a:prstGeom prst="rect">
            <a:avLst/>
          </a:prstGeom>
          <a:noFill/>
          <a:ln>
            <a:noFill/>
          </a:ln>
        </p:spPr>
      </p:pic>
      <p:sp>
        <p:nvSpPr>
          <p:cNvPr id="968" name="Google Shape;968;p89"/>
          <p:cNvSpPr/>
          <p:nvPr/>
        </p:nvSpPr>
        <p:spPr>
          <a:xfrm>
            <a:off x="4338747" y="3707732"/>
            <a:ext cx="414539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400">
                <a:solidFill>
                  <a:srgbClr val="3F3F3F"/>
                </a:solidFill>
                <a:latin typeface="Gill Sans"/>
                <a:ea typeface="Gill Sans"/>
                <a:cs typeface="Gill Sans"/>
                <a:sym typeface="Gill Sans"/>
              </a:rPr>
              <a:t>* Cambio en las condiciones de todos los préstamos a partir de junio 2019. </a:t>
            </a:r>
            <a:endParaRPr/>
          </a:p>
        </p:txBody>
      </p:sp>
      <p:sp>
        <p:nvSpPr>
          <p:cNvPr id="969" name="Google Shape;969;p89"/>
          <p:cNvSpPr txBox="1"/>
          <p:nvPr/>
        </p:nvSpPr>
        <p:spPr>
          <a:xfrm>
            <a:off x="2872427" y="6420290"/>
            <a:ext cx="3399146"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200">
                <a:solidFill>
                  <a:srgbClr val="7F7F7F"/>
                </a:solidFill>
                <a:latin typeface="Gill Sans"/>
                <a:ea typeface="Gill Sans"/>
                <a:cs typeface="Gill Sans"/>
                <a:sym typeface="Gill Sans"/>
              </a:rPr>
              <a:t>Sesión Ordinaria 06/2021 del 30 de Junio de 2021</a:t>
            </a:r>
            <a:endParaRPr sz="1200">
              <a:solidFill>
                <a:srgbClr val="7F7F7F"/>
              </a:solidFill>
              <a:latin typeface="Gill Sans"/>
              <a:ea typeface="Gill Sans"/>
              <a:cs typeface="Gill Sans"/>
              <a:sym typeface="Gill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9"/>
          <p:cNvSpPr txBox="1"/>
          <p:nvPr>
            <p:ph idx="12" type="sldNum"/>
          </p:nvPr>
        </p:nvSpPr>
        <p:spPr>
          <a:xfrm>
            <a:off x="7010400" y="646436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190" name="Google Shape;190;p9"/>
          <p:cNvSpPr txBox="1"/>
          <p:nvPr>
            <p:ph type="title"/>
          </p:nvPr>
        </p:nvSpPr>
        <p:spPr>
          <a:xfrm>
            <a:off x="1697366" y="28511"/>
            <a:ext cx="6742300" cy="48934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000"/>
              <a:buFont typeface="Gill Sans"/>
              <a:buNone/>
            </a:pPr>
            <a:r>
              <a:rPr lang="es-MX" sz="2000"/>
              <a:t>Anexos a los Estados Financieros mayo 2021</a:t>
            </a:r>
            <a:endParaRPr/>
          </a:p>
        </p:txBody>
      </p:sp>
      <p:sp>
        <p:nvSpPr>
          <p:cNvPr id="191" name="Google Shape;191;p9"/>
          <p:cNvSpPr txBox="1"/>
          <p:nvPr>
            <p:ph idx="11" type="ftr"/>
          </p:nvPr>
        </p:nvSpPr>
        <p:spPr>
          <a:xfrm>
            <a:off x="2886075" y="6447210"/>
            <a:ext cx="337185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900"/>
              <a:t>Sesión Ordinaria 06/2021 del 30 de Junio de 2021</a:t>
            </a:r>
            <a:endParaRPr sz="900"/>
          </a:p>
        </p:txBody>
      </p:sp>
      <p:pic>
        <p:nvPicPr>
          <p:cNvPr id="192" name="Google Shape;192;p9"/>
          <p:cNvPicPr preferRelativeResize="0"/>
          <p:nvPr/>
        </p:nvPicPr>
        <p:blipFill rotWithShape="1">
          <a:blip r:embed="rId3">
            <a:alphaModFix/>
          </a:blip>
          <a:srcRect b="0" l="0" r="0" t="0"/>
          <a:stretch/>
        </p:blipFill>
        <p:spPr>
          <a:xfrm>
            <a:off x="179451" y="1060498"/>
            <a:ext cx="8785097" cy="4737003"/>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90"/>
          <p:cNvSpPr txBox="1"/>
          <p:nvPr>
            <p:ph idx="1" type="body"/>
          </p:nvPr>
        </p:nvSpPr>
        <p:spPr>
          <a:xfrm>
            <a:off x="1706137" y="136525"/>
            <a:ext cx="6668430" cy="4191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90000"/>
              </a:lnSpc>
              <a:spcBef>
                <a:spcPts val="0"/>
              </a:spcBef>
              <a:spcAft>
                <a:spcPts val="0"/>
              </a:spcAft>
              <a:buClr>
                <a:schemeClr val="lt1"/>
              </a:buClr>
              <a:buSzPct val="100000"/>
              <a:buNone/>
            </a:pPr>
            <a:r>
              <a:rPr lang="es-MX" sz="1600">
                <a:solidFill>
                  <a:schemeClr val="lt1"/>
                </a:solidFill>
              </a:rPr>
              <a:t>Seguimiento Acuerdos del Consejo – Informe del Proyecto Nuevos Préstamos</a:t>
            </a:r>
            <a:endParaRPr/>
          </a:p>
        </p:txBody>
      </p:sp>
      <p:sp>
        <p:nvSpPr>
          <p:cNvPr id="975" name="Google Shape;975;p90"/>
          <p:cNvSpPr txBox="1"/>
          <p:nvPr>
            <p:ph idx="2" type="body"/>
          </p:nvPr>
        </p:nvSpPr>
        <p:spPr>
          <a:xfrm>
            <a:off x="268535" y="872225"/>
            <a:ext cx="4827572" cy="419101"/>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rgbClr val="7F7F7F"/>
              </a:buClr>
              <a:buSzPts val="1800"/>
              <a:buNone/>
            </a:pPr>
            <a:r>
              <a:rPr b="1" lang="es-MX" sz="1800">
                <a:solidFill>
                  <a:srgbClr val="7F7F7F"/>
                </a:solidFill>
                <a:latin typeface="Gill Sans"/>
                <a:ea typeface="Gill Sans"/>
                <a:cs typeface="Gill Sans"/>
                <a:sym typeface="Gill Sans"/>
              </a:rPr>
              <a:t>Prestaciones de Vivienda Otorgadas</a:t>
            </a:r>
            <a:endParaRPr/>
          </a:p>
          <a:p>
            <a:pPr indent="0" lvl="0" marL="0" rtl="0" algn="just">
              <a:lnSpc>
                <a:spcPct val="90000"/>
              </a:lnSpc>
              <a:spcBef>
                <a:spcPts val="1000"/>
              </a:spcBef>
              <a:spcAft>
                <a:spcPts val="0"/>
              </a:spcAft>
              <a:buClr>
                <a:srgbClr val="0C0C0C"/>
              </a:buClr>
              <a:buSzPts val="1800"/>
              <a:buNone/>
            </a:pPr>
            <a:r>
              <a:t/>
            </a:r>
            <a:endParaRPr>
              <a:latin typeface="Gill Sans"/>
              <a:ea typeface="Gill Sans"/>
              <a:cs typeface="Gill Sans"/>
              <a:sym typeface="Gill Sans"/>
            </a:endParaRPr>
          </a:p>
        </p:txBody>
      </p:sp>
      <p:sp>
        <p:nvSpPr>
          <p:cNvPr id="976" name="Google Shape;976;p90"/>
          <p:cNvSpPr txBox="1"/>
          <p:nvPr>
            <p:ph idx="12" type="sldNum"/>
          </p:nvPr>
        </p:nvSpPr>
        <p:spPr>
          <a:xfrm>
            <a:off x="7010400" y="6356350"/>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pic>
        <p:nvPicPr>
          <p:cNvPr id="977" name="Google Shape;977;p90"/>
          <p:cNvPicPr preferRelativeResize="0"/>
          <p:nvPr/>
        </p:nvPicPr>
        <p:blipFill rotWithShape="1">
          <a:blip r:embed="rId3">
            <a:alphaModFix/>
          </a:blip>
          <a:srcRect b="0" l="0" r="0" t="0"/>
          <a:stretch/>
        </p:blipFill>
        <p:spPr>
          <a:xfrm>
            <a:off x="1639227" y="1291326"/>
            <a:ext cx="5982153" cy="3544114"/>
          </a:xfrm>
          <a:prstGeom prst="rect">
            <a:avLst/>
          </a:prstGeom>
          <a:noFill/>
          <a:ln>
            <a:noFill/>
          </a:ln>
        </p:spPr>
      </p:pic>
      <p:sp>
        <p:nvSpPr>
          <p:cNvPr id="978" name="Google Shape;978;p90"/>
          <p:cNvSpPr/>
          <p:nvPr/>
        </p:nvSpPr>
        <p:spPr>
          <a:xfrm>
            <a:off x="1639227" y="4835440"/>
            <a:ext cx="8056378"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500">
                <a:solidFill>
                  <a:srgbClr val="3F3F3F"/>
                </a:solidFill>
                <a:latin typeface="Gill Sans"/>
                <a:ea typeface="Gill Sans"/>
                <a:cs typeface="Gill Sans"/>
                <a:sym typeface="Gill Sans"/>
              </a:rPr>
              <a:t>* Cambio en las condiciones de todos los préstamos a partir de junio 2019. </a:t>
            </a:r>
            <a:endParaRPr/>
          </a:p>
        </p:txBody>
      </p:sp>
      <p:sp>
        <p:nvSpPr>
          <p:cNvPr id="979" name="Google Shape;979;p90"/>
          <p:cNvSpPr txBox="1"/>
          <p:nvPr/>
        </p:nvSpPr>
        <p:spPr>
          <a:xfrm>
            <a:off x="3121420" y="6492875"/>
            <a:ext cx="3837863"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400">
                <a:solidFill>
                  <a:srgbClr val="7F7F7F"/>
                </a:solidFill>
                <a:latin typeface="Gill Sans"/>
                <a:ea typeface="Gill Sans"/>
                <a:cs typeface="Gill Sans"/>
                <a:sym typeface="Gill Sans"/>
              </a:rPr>
              <a:t>Sesión Ordinaria 06/2021 del 30 de Junio de 2021</a:t>
            </a:r>
            <a:endParaRPr sz="1400">
              <a:solidFill>
                <a:srgbClr val="7F7F7F"/>
              </a:solidFill>
              <a:latin typeface="Gill Sans"/>
              <a:ea typeface="Gill Sans"/>
              <a:cs typeface="Gill Sans"/>
              <a:sym typeface="Gill Sans"/>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3" name="Shape 983"/>
        <p:cNvGrpSpPr/>
        <p:nvPr/>
      </p:nvGrpSpPr>
      <p:grpSpPr>
        <a:xfrm>
          <a:off x="0" y="0"/>
          <a:ext cx="0" cy="0"/>
          <a:chOff x="0" y="0"/>
          <a:chExt cx="0" cy="0"/>
        </a:xfrm>
      </p:grpSpPr>
      <p:sp>
        <p:nvSpPr>
          <p:cNvPr id="984" name="Google Shape;984;p91"/>
          <p:cNvSpPr txBox="1"/>
          <p:nvPr>
            <p:ph idx="1" type="body"/>
          </p:nvPr>
        </p:nvSpPr>
        <p:spPr>
          <a:xfrm>
            <a:off x="1706137" y="136525"/>
            <a:ext cx="6668430" cy="4191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90000"/>
              </a:lnSpc>
              <a:spcBef>
                <a:spcPts val="0"/>
              </a:spcBef>
              <a:spcAft>
                <a:spcPts val="0"/>
              </a:spcAft>
              <a:buClr>
                <a:schemeClr val="lt1"/>
              </a:buClr>
              <a:buSzPct val="100000"/>
              <a:buNone/>
            </a:pPr>
            <a:r>
              <a:rPr lang="es-MX" sz="1600">
                <a:solidFill>
                  <a:schemeClr val="lt1"/>
                </a:solidFill>
              </a:rPr>
              <a:t>Seguimiento Acuerdos del Consejo – Informe del Proyecto Nuevos Préstamos</a:t>
            </a:r>
            <a:endParaRPr/>
          </a:p>
        </p:txBody>
      </p:sp>
      <p:sp>
        <p:nvSpPr>
          <p:cNvPr id="985" name="Google Shape;985;p91"/>
          <p:cNvSpPr txBox="1"/>
          <p:nvPr>
            <p:ph idx="12" type="sldNum"/>
          </p:nvPr>
        </p:nvSpPr>
        <p:spPr>
          <a:xfrm>
            <a:off x="7010400" y="6356350"/>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986" name="Google Shape;986;p91"/>
          <p:cNvSpPr txBox="1"/>
          <p:nvPr/>
        </p:nvSpPr>
        <p:spPr>
          <a:xfrm>
            <a:off x="457200" y="903248"/>
            <a:ext cx="8229600" cy="51438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800"/>
              <a:buFont typeface="Gill Sans"/>
              <a:buNone/>
            </a:pPr>
            <a:r>
              <a:rPr b="1" lang="es-MX" sz="1800">
                <a:solidFill>
                  <a:srgbClr val="593470"/>
                </a:solidFill>
                <a:latin typeface="Gill Sans"/>
                <a:ea typeface="Gill Sans"/>
                <a:cs typeface="Gill Sans"/>
                <a:sym typeface="Gill Sans"/>
              </a:rPr>
              <a:t>PROPUESTAS  (PCP)</a:t>
            </a:r>
            <a:endParaRPr/>
          </a:p>
        </p:txBody>
      </p:sp>
      <p:sp>
        <p:nvSpPr>
          <p:cNvPr id="987" name="Google Shape;987;p91"/>
          <p:cNvSpPr txBox="1"/>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228594" lvl="0" marL="228594" marR="0" rtl="0" algn="l">
              <a:lnSpc>
                <a:spcPct val="90000"/>
              </a:lnSpc>
              <a:spcBef>
                <a:spcPts val="0"/>
              </a:spcBef>
              <a:spcAft>
                <a:spcPts val="0"/>
              </a:spcAft>
              <a:buClr>
                <a:srgbClr val="0C0C0C"/>
              </a:buClr>
              <a:buSzPts val="2000"/>
              <a:buFont typeface="Arial"/>
              <a:buChar char="•"/>
            </a:pPr>
            <a:r>
              <a:rPr lang="es-MX" sz="2000">
                <a:solidFill>
                  <a:srgbClr val="0C0C0C"/>
                </a:solidFill>
                <a:latin typeface="Gill Sans"/>
                <a:ea typeface="Gill Sans"/>
                <a:cs typeface="Gill Sans"/>
                <a:sym typeface="Gill Sans"/>
              </a:rPr>
              <a:t>Préstamo corto plazo</a:t>
            </a:r>
            <a:endParaRPr/>
          </a:p>
          <a:p>
            <a:pPr indent="0" lvl="0" marL="0" marR="0" rtl="0" algn="l">
              <a:lnSpc>
                <a:spcPct val="90000"/>
              </a:lnSpc>
              <a:spcBef>
                <a:spcPts val="1000"/>
              </a:spcBef>
              <a:spcAft>
                <a:spcPts val="0"/>
              </a:spcAft>
              <a:buClr>
                <a:schemeClr val="dk1"/>
              </a:buClr>
              <a:buSzPts val="2000"/>
              <a:buFont typeface="Arial"/>
              <a:buNone/>
            </a:pPr>
            <a:r>
              <a:t/>
            </a:r>
            <a:endParaRPr sz="2000">
              <a:solidFill>
                <a:srgbClr val="0C0C0C"/>
              </a:solidFill>
              <a:latin typeface="Gill Sans"/>
              <a:ea typeface="Gill Sans"/>
              <a:cs typeface="Gill Sans"/>
              <a:sym typeface="Gill Sans"/>
            </a:endParaRPr>
          </a:p>
          <a:p>
            <a:pPr indent="0" lvl="0" marL="0" marR="0" rtl="0" algn="l">
              <a:lnSpc>
                <a:spcPct val="90000"/>
              </a:lnSpc>
              <a:spcBef>
                <a:spcPts val="1000"/>
              </a:spcBef>
              <a:spcAft>
                <a:spcPts val="0"/>
              </a:spcAft>
              <a:buClr>
                <a:srgbClr val="0C0C0C"/>
              </a:buClr>
              <a:buSzPts val="2000"/>
              <a:buFont typeface="Arial"/>
              <a:buNone/>
            </a:pPr>
            <a:r>
              <a:rPr lang="es-MX" sz="2000">
                <a:solidFill>
                  <a:srgbClr val="0C0C0C"/>
                </a:solidFill>
                <a:latin typeface="Gill Sans"/>
                <a:ea typeface="Gill Sans"/>
                <a:cs typeface="Gill Sans"/>
                <a:sym typeface="Gill Sans"/>
              </a:rPr>
              <a:t>Afiliados no biometrizados:  46,467 </a:t>
            </a:r>
            <a:endParaRPr/>
          </a:p>
          <a:p>
            <a:pPr indent="0" lvl="0" marL="0" marR="0" rtl="0" algn="l">
              <a:lnSpc>
                <a:spcPct val="90000"/>
              </a:lnSpc>
              <a:spcBef>
                <a:spcPts val="1000"/>
              </a:spcBef>
              <a:spcAft>
                <a:spcPts val="0"/>
              </a:spcAft>
              <a:buClr>
                <a:srgbClr val="0C0C0C"/>
              </a:buClr>
              <a:buSzPts val="2000"/>
              <a:buFont typeface="Arial"/>
              <a:buNone/>
            </a:pPr>
            <a:r>
              <a:rPr lang="es-MX" sz="2000">
                <a:solidFill>
                  <a:srgbClr val="0C0C0C"/>
                </a:solidFill>
                <a:latin typeface="Gill Sans"/>
                <a:ea typeface="Gill Sans"/>
                <a:cs typeface="Gill Sans"/>
                <a:sym typeface="Gill Sans"/>
              </a:rPr>
              <a:t>Jubilados y pensionados no biometrizados: 13,584</a:t>
            </a:r>
            <a:endParaRPr/>
          </a:p>
          <a:p>
            <a:pPr indent="-101593" lvl="0" marL="228594" marR="0" rtl="0" algn="l">
              <a:lnSpc>
                <a:spcPct val="90000"/>
              </a:lnSpc>
              <a:spcBef>
                <a:spcPts val="1000"/>
              </a:spcBef>
              <a:spcAft>
                <a:spcPts val="0"/>
              </a:spcAft>
              <a:buClr>
                <a:schemeClr val="dk1"/>
              </a:buClr>
              <a:buSzPts val="2000"/>
              <a:buFont typeface="Arial"/>
              <a:buNone/>
            </a:pPr>
            <a:r>
              <a:t/>
            </a:r>
            <a:endParaRPr sz="2000">
              <a:solidFill>
                <a:srgbClr val="0C0C0C"/>
              </a:solidFill>
              <a:latin typeface="Gill Sans"/>
              <a:ea typeface="Gill Sans"/>
              <a:cs typeface="Gill Sans"/>
              <a:sym typeface="Gill Sans"/>
            </a:endParaRPr>
          </a:p>
          <a:p>
            <a:pPr indent="-228594" lvl="0" marL="228594" marR="0" rtl="0" algn="l">
              <a:lnSpc>
                <a:spcPct val="90000"/>
              </a:lnSpc>
              <a:spcBef>
                <a:spcPts val="1000"/>
              </a:spcBef>
              <a:spcAft>
                <a:spcPts val="0"/>
              </a:spcAft>
              <a:buClr>
                <a:srgbClr val="0C0C0C"/>
              </a:buClr>
              <a:buSzPts val="2000"/>
              <a:buFont typeface="Arial"/>
              <a:buChar char="•"/>
            </a:pPr>
            <a:r>
              <a:rPr lang="es-MX" sz="2000">
                <a:solidFill>
                  <a:srgbClr val="0C0C0C"/>
                </a:solidFill>
                <a:latin typeface="Gill Sans"/>
                <a:ea typeface="Gill Sans"/>
                <a:cs typeface="Gill Sans"/>
                <a:sym typeface="Gill Sans"/>
              </a:rPr>
              <a:t>Costo por equipo para enrolar: $320,000 aproximadamente</a:t>
            </a:r>
            <a:endParaRPr/>
          </a:p>
        </p:txBody>
      </p:sp>
      <p:sp>
        <p:nvSpPr>
          <p:cNvPr id="988" name="Google Shape;988;p91"/>
          <p:cNvSpPr txBox="1"/>
          <p:nvPr/>
        </p:nvSpPr>
        <p:spPr>
          <a:xfrm>
            <a:off x="2872426" y="6438238"/>
            <a:ext cx="3399146"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200">
                <a:solidFill>
                  <a:srgbClr val="7F7F7F"/>
                </a:solidFill>
                <a:latin typeface="Gill Sans"/>
                <a:ea typeface="Gill Sans"/>
                <a:cs typeface="Gill Sans"/>
                <a:sym typeface="Gill Sans"/>
              </a:rPr>
              <a:t>Sesión Ordinaria 06/2021 del 30 de Junio de 2021</a:t>
            </a:r>
            <a:endParaRPr sz="1200">
              <a:solidFill>
                <a:srgbClr val="7F7F7F"/>
              </a:solidFill>
              <a:latin typeface="Gill Sans"/>
              <a:ea typeface="Gill Sans"/>
              <a:cs typeface="Gill Sans"/>
              <a:sym typeface="Gill Sans"/>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2" name="Shape 992"/>
        <p:cNvGrpSpPr/>
        <p:nvPr/>
      </p:nvGrpSpPr>
      <p:grpSpPr>
        <a:xfrm>
          <a:off x="0" y="0"/>
          <a:ext cx="0" cy="0"/>
          <a:chOff x="0" y="0"/>
          <a:chExt cx="0" cy="0"/>
        </a:xfrm>
      </p:grpSpPr>
      <p:sp>
        <p:nvSpPr>
          <p:cNvPr id="993" name="Google Shape;993;p92"/>
          <p:cNvSpPr txBox="1"/>
          <p:nvPr>
            <p:ph idx="1" type="body"/>
          </p:nvPr>
        </p:nvSpPr>
        <p:spPr>
          <a:xfrm>
            <a:off x="1706137" y="136525"/>
            <a:ext cx="6668430" cy="4191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90000"/>
              </a:lnSpc>
              <a:spcBef>
                <a:spcPts val="0"/>
              </a:spcBef>
              <a:spcAft>
                <a:spcPts val="0"/>
              </a:spcAft>
              <a:buClr>
                <a:schemeClr val="lt1"/>
              </a:buClr>
              <a:buSzPct val="100000"/>
              <a:buNone/>
            </a:pPr>
            <a:r>
              <a:rPr lang="es-MX" sz="1600">
                <a:solidFill>
                  <a:schemeClr val="lt1"/>
                </a:solidFill>
              </a:rPr>
              <a:t>Seguimiento Acuerdos del Consejo – Informe del Proyecto Nuevos Préstamos</a:t>
            </a:r>
            <a:endParaRPr/>
          </a:p>
        </p:txBody>
      </p:sp>
      <p:sp>
        <p:nvSpPr>
          <p:cNvPr id="994" name="Google Shape;994;p92"/>
          <p:cNvSpPr txBox="1"/>
          <p:nvPr>
            <p:ph idx="12" type="sldNum"/>
          </p:nvPr>
        </p:nvSpPr>
        <p:spPr>
          <a:xfrm>
            <a:off x="7010400" y="6398986"/>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995" name="Google Shape;995;p92"/>
          <p:cNvSpPr txBox="1"/>
          <p:nvPr/>
        </p:nvSpPr>
        <p:spPr>
          <a:xfrm>
            <a:off x="457200" y="903248"/>
            <a:ext cx="8229600" cy="51438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800"/>
              <a:buFont typeface="Gill Sans"/>
              <a:buNone/>
            </a:pPr>
            <a:r>
              <a:rPr b="1" lang="es-MX" sz="1800">
                <a:solidFill>
                  <a:srgbClr val="593470"/>
                </a:solidFill>
                <a:latin typeface="Gill Sans"/>
                <a:ea typeface="Gill Sans"/>
                <a:cs typeface="Gill Sans"/>
                <a:sym typeface="Gill Sans"/>
              </a:rPr>
              <a:t>PROPUESTAS  (PMP)</a:t>
            </a:r>
            <a:endParaRPr/>
          </a:p>
        </p:txBody>
      </p:sp>
      <p:sp>
        <p:nvSpPr>
          <p:cNvPr id="996" name="Google Shape;996;p92"/>
          <p:cNvSpPr txBox="1"/>
          <p:nvPr/>
        </p:nvSpPr>
        <p:spPr>
          <a:xfrm>
            <a:off x="427996" y="1624012"/>
            <a:ext cx="8229600" cy="4525963"/>
          </a:xfrm>
          <a:prstGeom prst="rect">
            <a:avLst/>
          </a:prstGeom>
          <a:noFill/>
          <a:ln>
            <a:noFill/>
          </a:ln>
        </p:spPr>
        <p:txBody>
          <a:bodyPr anchorCtr="0" anchor="t" bIns="45700" lIns="91425" spcFirstLastPara="1" rIns="91425" wrap="square" tIns="45700">
            <a:normAutofit/>
          </a:bodyPr>
          <a:lstStyle/>
          <a:p>
            <a:pPr indent="-228594" lvl="0" marL="228594" marR="0" rtl="0" algn="l">
              <a:lnSpc>
                <a:spcPct val="90000"/>
              </a:lnSpc>
              <a:spcBef>
                <a:spcPts val="0"/>
              </a:spcBef>
              <a:spcAft>
                <a:spcPts val="0"/>
              </a:spcAft>
              <a:buClr>
                <a:srgbClr val="0C0C0C"/>
              </a:buClr>
              <a:buSzPts val="1800"/>
              <a:buFont typeface="Arial"/>
              <a:buChar char="•"/>
            </a:pPr>
            <a:r>
              <a:rPr lang="es-MX" sz="1800">
                <a:solidFill>
                  <a:srgbClr val="0C0C0C"/>
                </a:solidFill>
                <a:latin typeface="Gill Sans"/>
                <a:ea typeface="Gill Sans"/>
                <a:cs typeface="Gill Sans"/>
                <a:sym typeface="Gill Sans"/>
              </a:rPr>
              <a:t>Préstamo Mediano Plazo (Vehículo)</a:t>
            </a:r>
            <a:endParaRPr/>
          </a:p>
          <a:p>
            <a:pPr indent="0" lvl="0" marL="0" marR="0" rtl="0" algn="l">
              <a:lnSpc>
                <a:spcPct val="90000"/>
              </a:lnSpc>
              <a:spcBef>
                <a:spcPts val="1000"/>
              </a:spcBef>
              <a:spcAft>
                <a:spcPts val="0"/>
              </a:spcAft>
              <a:buClr>
                <a:schemeClr val="dk1"/>
              </a:buClr>
              <a:buSzPts val="1800"/>
              <a:buFont typeface="Arial"/>
              <a:buNone/>
            </a:pPr>
            <a:r>
              <a:t/>
            </a:r>
            <a:endParaRPr sz="1800">
              <a:solidFill>
                <a:srgbClr val="0C0C0C"/>
              </a:solidFill>
              <a:latin typeface="Gill Sans"/>
              <a:ea typeface="Gill Sans"/>
              <a:cs typeface="Gill Sans"/>
              <a:sym typeface="Gill Sans"/>
            </a:endParaRPr>
          </a:p>
          <a:p>
            <a:pPr indent="-228594" lvl="1" marL="685783" marR="0" rtl="0" algn="l">
              <a:lnSpc>
                <a:spcPct val="90000"/>
              </a:lnSpc>
              <a:spcBef>
                <a:spcPts val="500"/>
              </a:spcBef>
              <a:spcAft>
                <a:spcPts val="0"/>
              </a:spcAft>
              <a:buClr>
                <a:srgbClr val="0C0C0C"/>
              </a:buClr>
              <a:buSzPts val="1800"/>
              <a:buFont typeface="Arial"/>
              <a:buChar char="•"/>
            </a:pPr>
            <a:r>
              <a:rPr b="0" i="0" lang="es-MX" sz="1800" u="none" cap="none" strike="noStrike">
                <a:solidFill>
                  <a:srgbClr val="0C0C0C"/>
                </a:solidFill>
                <a:latin typeface="Gill Sans"/>
                <a:ea typeface="Gill Sans"/>
                <a:cs typeface="Gill Sans"/>
                <a:sym typeface="Gill Sans"/>
              </a:rPr>
              <a:t>Eliminar plazo 2 y 3 años $399,000</a:t>
            </a:r>
            <a:endParaRPr/>
          </a:p>
          <a:p>
            <a:pPr indent="-114293" lvl="1" marL="685783" marR="0" rtl="0" algn="l">
              <a:lnSpc>
                <a:spcPct val="90000"/>
              </a:lnSpc>
              <a:spcBef>
                <a:spcPts val="500"/>
              </a:spcBef>
              <a:spcAft>
                <a:spcPts val="0"/>
              </a:spcAft>
              <a:buClr>
                <a:schemeClr val="dk1"/>
              </a:buClr>
              <a:buSzPts val="1800"/>
              <a:buFont typeface="Arial"/>
              <a:buNone/>
            </a:pPr>
            <a:r>
              <a:t/>
            </a:r>
            <a:endParaRPr b="0" i="0" sz="1800" u="none" cap="none" strike="noStrike">
              <a:solidFill>
                <a:srgbClr val="0C0C0C"/>
              </a:solidFill>
              <a:latin typeface="Gill Sans"/>
              <a:ea typeface="Gill Sans"/>
              <a:cs typeface="Gill Sans"/>
              <a:sym typeface="Gill Sans"/>
            </a:endParaRPr>
          </a:p>
          <a:p>
            <a:pPr indent="-228594" lvl="1" marL="685783" marR="0" rtl="0" algn="l">
              <a:lnSpc>
                <a:spcPct val="90000"/>
              </a:lnSpc>
              <a:spcBef>
                <a:spcPts val="500"/>
              </a:spcBef>
              <a:spcAft>
                <a:spcPts val="0"/>
              </a:spcAft>
              <a:buClr>
                <a:srgbClr val="0C0C0C"/>
              </a:buClr>
              <a:buSzPts val="1800"/>
              <a:buFont typeface="Arial"/>
              <a:buChar char="•"/>
            </a:pPr>
            <a:r>
              <a:rPr b="0" i="0" lang="es-MX" sz="1800" u="none" cap="none" strike="noStrike">
                <a:solidFill>
                  <a:srgbClr val="0C0C0C"/>
                </a:solidFill>
                <a:latin typeface="Gill Sans"/>
                <a:ea typeface="Gill Sans"/>
                <a:cs typeface="Gill Sans"/>
                <a:sym typeface="Gill Sans"/>
              </a:rPr>
              <a:t>Producto único: 4 años, mejorar tasa </a:t>
            </a:r>
            <a:endParaRPr/>
          </a:p>
          <a:p>
            <a:pPr indent="-114293" lvl="1" marL="685783" marR="0" rtl="0" algn="l">
              <a:lnSpc>
                <a:spcPct val="90000"/>
              </a:lnSpc>
              <a:spcBef>
                <a:spcPts val="500"/>
              </a:spcBef>
              <a:spcAft>
                <a:spcPts val="0"/>
              </a:spcAft>
              <a:buClr>
                <a:schemeClr val="dk1"/>
              </a:buClr>
              <a:buSzPts val="1800"/>
              <a:buFont typeface="Arial"/>
              <a:buNone/>
            </a:pPr>
            <a:r>
              <a:t/>
            </a:r>
            <a:endParaRPr b="0" i="0" sz="1800" u="none" cap="none" strike="noStrike">
              <a:solidFill>
                <a:srgbClr val="0C0C0C"/>
              </a:solidFill>
              <a:latin typeface="Gill Sans"/>
              <a:ea typeface="Gill Sans"/>
              <a:cs typeface="Gill Sans"/>
              <a:sym typeface="Gill Sans"/>
            </a:endParaRPr>
          </a:p>
          <a:p>
            <a:pPr indent="-228594" lvl="1" marL="685783" marR="0" rtl="0" algn="l">
              <a:lnSpc>
                <a:spcPct val="90000"/>
              </a:lnSpc>
              <a:spcBef>
                <a:spcPts val="500"/>
              </a:spcBef>
              <a:spcAft>
                <a:spcPts val="0"/>
              </a:spcAft>
              <a:buClr>
                <a:srgbClr val="0C0C0C"/>
              </a:buClr>
              <a:buSzPts val="1800"/>
              <a:buFont typeface="Arial"/>
              <a:buChar char="•"/>
            </a:pPr>
            <a:r>
              <a:rPr b="0" i="0" lang="es-MX" sz="1800" u="none" cap="none" strike="noStrike">
                <a:solidFill>
                  <a:srgbClr val="0C0C0C"/>
                </a:solidFill>
                <a:latin typeface="Gill Sans"/>
                <a:ea typeface="Gill Sans"/>
                <a:cs typeface="Gill Sans"/>
                <a:sym typeface="Gill Sans"/>
              </a:rPr>
              <a:t>2 años 1 préstamo </a:t>
            </a:r>
            <a:endParaRPr/>
          </a:p>
          <a:p>
            <a:pPr indent="-228594" lvl="1" marL="685783" marR="0" rtl="0" algn="l">
              <a:lnSpc>
                <a:spcPct val="90000"/>
              </a:lnSpc>
              <a:spcBef>
                <a:spcPts val="500"/>
              </a:spcBef>
              <a:spcAft>
                <a:spcPts val="0"/>
              </a:spcAft>
              <a:buClr>
                <a:srgbClr val="0C0C0C"/>
              </a:buClr>
              <a:buSzPts val="1800"/>
              <a:buFont typeface="Arial"/>
              <a:buChar char="•"/>
            </a:pPr>
            <a:r>
              <a:rPr b="0" i="0" lang="es-MX" sz="1800" u="none" cap="none" strike="noStrike">
                <a:solidFill>
                  <a:srgbClr val="0C0C0C"/>
                </a:solidFill>
                <a:latin typeface="Gill Sans"/>
                <a:ea typeface="Gill Sans"/>
                <a:cs typeface="Gill Sans"/>
                <a:sym typeface="Gill Sans"/>
              </a:rPr>
              <a:t>3 años 31 prestamos </a:t>
            </a:r>
            <a:endParaRPr/>
          </a:p>
          <a:p>
            <a:pPr indent="-228594" lvl="1" marL="685783" marR="0" rtl="0" algn="l">
              <a:lnSpc>
                <a:spcPct val="90000"/>
              </a:lnSpc>
              <a:spcBef>
                <a:spcPts val="500"/>
              </a:spcBef>
              <a:spcAft>
                <a:spcPts val="0"/>
              </a:spcAft>
              <a:buClr>
                <a:srgbClr val="0C0C0C"/>
              </a:buClr>
              <a:buSzPts val="1800"/>
              <a:buFont typeface="Arial"/>
              <a:buChar char="•"/>
            </a:pPr>
            <a:r>
              <a:rPr b="0" i="0" lang="es-MX" sz="1800" u="none" cap="none" strike="noStrike">
                <a:solidFill>
                  <a:srgbClr val="0C0C0C"/>
                </a:solidFill>
                <a:latin typeface="Gill Sans"/>
                <a:ea typeface="Gill Sans"/>
                <a:cs typeface="Gill Sans"/>
                <a:sym typeface="Gill Sans"/>
              </a:rPr>
              <a:t>4 años 148 préstamos </a:t>
            </a:r>
            <a:endParaRPr b="0" i="0" sz="1400" u="none" cap="none" strike="noStrike">
              <a:solidFill>
                <a:srgbClr val="0C0C0C"/>
              </a:solidFill>
              <a:latin typeface="Gill Sans"/>
              <a:ea typeface="Gill Sans"/>
              <a:cs typeface="Gill Sans"/>
              <a:sym typeface="Gill Sans"/>
            </a:endParaRPr>
          </a:p>
        </p:txBody>
      </p:sp>
      <p:sp>
        <p:nvSpPr>
          <p:cNvPr id="997" name="Google Shape;997;p92"/>
          <p:cNvSpPr txBox="1"/>
          <p:nvPr/>
        </p:nvSpPr>
        <p:spPr>
          <a:xfrm>
            <a:off x="2872426" y="6438238"/>
            <a:ext cx="3399146"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200">
                <a:solidFill>
                  <a:srgbClr val="7F7F7F"/>
                </a:solidFill>
                <a:latin typeface="Gill Sans"/>
                <a:ea typeface="Gill Sans"/>
                <a:cs typeface="Gill Sans"/>
                <a:sym typeface="Gill Sans"/>
              </a:rPr>
              <a:t>Sesión Ordinaria 06/2021 del 30 de Junio de 2021</a:t>
            </a:r>
            <a:endParaRPr sz="1200">
              <a:solidFill>
                <a:srgbClr val="7F7F7F"/>
              </a:solidFill>
              <a:latin typeface="Gill Sans"/>
              <a:ea typeface="Gill Sans"/>
              <a:cs typeface="Gill Sans"/>
              <a:sym typeface="Gill Sans"/>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1" name="Shape 1001"/>
        <p:cNvGrpSpPr/>
        <p:nvPr/>
      </p:nvGrpSpPr>
      <p:grpSpPr>
        <a:xfrm>
          <a:off x="0" y="0"/>
          <a:ext cx="0" cy="0"/>
          <a:chOff x="0" y="0"/>
          <a:chExt cx="0" cy="0"/>
        </a:xfrm>
      </p:grpSpPr>
      <p:sp>
        <p:nvSpPr>
          <p:cNvPr id="1002" name="Google Shape;1002;p93"/>
          <p:cNvSpPr txBox="1"/>
          <p:nvPr>
            <p:ph idx="1" type="body"/>
          </p:nvPr>
        </p:nvSpPr>
        <p:spPr>
          <a:xfrm>
            <a:off x="1706137" y="136525"/>
            <a:ext cx="6668430" cy="4191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90000"/>
              </a:lnSpc>
              <a:spcBef>
                <a:spcPts val="0"/>
              </a:spcBef>
              <a:spcAft>
                <a:spcPts val="0"/>
              </a:spcAft>
              <a:buClr>
                <a:schemeClr val="lt1"/>
              </a:buClr>
              <a:buSzPct val="100000"/>
              <a:buNone/>
            </a:pPr>
            <a:r>
              <a:rPr lang="es-MX" sz="1600">
                <a:solidFill>
                  <a:schemeClr val="lt1"/>
                </a:solidFill>
              </a:rPr>
              <a:t>Seguimiento Acuerdos del Consejo – Informe del Proyecto Nuevos Préstamos</a:t>
            </a:r>
            <a:endParaRPr/>
          </a:p>
        </p:txBody>
      </p:sp>
      <p:sp>
        <p:nvSpPr>
          <p:cNvPr id="1003" name="Google Shape;1003;p93"/>
          <p:cNvSpPr txBox="1"/>
          <p:nvPr>
            <p:ph idx="12" type="sldNum"/>
          </p:nvPr>
        </p:nvSpPr>
        <p:spPr>
          <a:xfrm>
            <a:off x="7010400" y="637898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1004" name="Google Shape;1004;p93"/>
          <p:cNvSpPr txBox="1"/>
          <p:nvPr/>
        </p:nvSpPr>
        <p:spPr>
          <a:xfrm>
            <a:off x="457200" y="933682"/>
            <a:ext cx="8229600" cy="51438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800"/>
              <a:buFont typeface="Gill Sans"/>
              <a:buNone/>
            </a:pPr>
            <a:r>
              <a:rPr b="1" lang="es-MX" sz="1800">
                <a:solidFill>
                  <a:srgbClr val="593470"/>
                </a:solidFill>
                <a:latin typeface="Gill Sans"/>
                <a:ea typeface="Gill Sans"/>
                <a:cs typeface="Gill Sans"/>
                <a:sym typeface="Gill Sans"/>
              </a:rPr>
              <a:t>PROPUESTAS  (PLMP)</a:t>
            </a:r>
            <a:endParaRPr/>
          </a:p>
        </p:txBody>
      </p:sp>
      <p:sp>
        <p:nvSpPr>
          <p:cNvPr id="1005" name="Google Shape;1005;p93"/>
          <p:cNvSpPr txBox="1"/>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p>
            <a:pPr indent="-228594" lvl="0" marL="228594" marR="0" rtl="0" algn="l">
              <a:lnSpc>
                <a:spcPct val="90000"/>
              </a:lnSpc>
              <a:spcBef>
                <a:spcPts val="0"/>
              </a:spcBef>
              <a:spcAft>
                <a:spcPts val="0"/>
              </a:spcAft>
              <a:buClr>
                <a:srgbClr val="0C0C0C"/>
              </a:buClr>
              <a:buSzPts val="1800"/>
              <a:buFont typeface="Arial"/>
              <a:buChar char="•"/>
            </a:pPr>
            <a:r>
              <a:rPr lang="es-MX" sz="1800">
                <a:solidFill>
                  <a:srgbClr val="0C0C0C"/>
                </a:solidFill>
                <a:latin typeface="Gill Sans"/>
                <a:ea typeface="Gill Sans"/>
                <a:cs typeface="Gill Sans"/>
                <a:sym typeface="Gill Sans"/>
              </a:rPr>
              <a:t>Préstamo Liquidez Mediano Plazo</a:t>
            </a:r>
            <a:endParaRPr sz="2400">
              <a:solidFill>
                <a:schemeClr val="dk1"/>
              </a:solidFill>
              <a:latin typeface="Gill Sans"/>
              <a:ea typeface="Gill Sans"/>
              <a:cs typeface="Gill Sans"/>
              <a:sym typeface="Gill Sans"/>
            </a:endParaRPr>
          </a:p>
          <a:p>
            <a:pPr indent="-228594" lvl="1" marL="685783" marR="0" rtl="0" algn="l">
              <a:lnSpc>
                <a:spcPct val="90000"/>
              </a:lnSpc>
              <a:spcBef>
                <a:spcPts val="500"/>
              </a:spcBef>
              <a:spcAft>
                <a:spcPts val="0"/>
              </a:spcAft>
              <a:buClr>
                <a:schemeClr val="dk1"/>
              </a:buClr>
              <a:buSzPts val="1800"/>
              <a:buFont typeface="Arial"/>
              <a:buChar char="•"/>
            </a:pPr>
            <a:r>
              <a:rPr b="0" i="0" lang="es-MX" sz="1800" u="none" cap="none" strike="noStrike">
                <a:solidFill>
                  <a:schemeClr val="dk1"/>
                </a:solidFill>
                <a:latin typeface="Gill Sans"/>
                <a:ea typeface="Gill Sans"/>
                <a:cs typeface="Gill Sans"/>
                <a:sym typeface="Gill Sans"/>
              </a:rPr>
              <a:t>Eliminar producto a 5 años, solo conservar a 7 años, mismo tope y misma tasa de interés</a:t>
            </a:r>
            <a:endParaRPr/>
          </a:p>
        </p:txBody>
      </p:sp>
      <p:sp>
        <p:nvSpPr>
          <p:cNvPr id="1006" name="Google Shape;1006;p93"/>
          <p:cNvSpPr txBox="1"/>
          <p:nvPr/>
        </p:nvSpPr>
        <p:spPr>
          <a:xfrm>
            <a:off x="2872426" y="6438238"/>
            <a:ext cx="3399146"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200">
                <a:solidFill>
                  <a:srgbClr val="7F7F7F"/>
                </a:solidFill>
                <a:latin typeface="Gill Sans"/>
                <a:ea typeface="Gill Sans"/>
                <a:cs typeface="Gill Sans"/>
                <a:sym typeface="Gill Sans"/>
              </a:rPr>
              <a:t>Sesión Ordinaria 06/2021 del 30 de Junio de 2021</a:t>
            </a:r>
            <a:endParaRPr sz="1200">
              <a:solidFill>
                <a:srgbClr val="7F7F7F"/>
              </a:solidFill>
              <a:latin typeface="Gill Sans"/>
              <a:ea typeface="Gill Sans"/>
              <a:cs typeface="Gill Sans"/>
              <a:sym typeface="Gill Sans"/>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0" name="Shape 1010"/>
        <p:cNvGrpSpPr/>
        <p:nvPr/>
      </p:nvGrpSpPr>
      <p:grpSpPr>
        <a:xfrm>
          <a:off x="0" y="0"/>
          <a:ext cx="0" cy="0"/>
          <a:chOff x="0" y="0"/>
          <a:chExt cx="0" cy="0"/>
        </a:xfrm>
      </p:grpSpPr>
      <p:sp>
        <p:nvSpPr>
          <p:cNvPr id="1011" name="Google Shape;1011;p94"/>
          <p:cNvSpPr txBox="1"/>
          <p:nvPr>
            <p:ph idx="1" type="body"/>
          </p:nvPr>
        </p:nvSpPr>
        <p:spPr>
          <a:xfrm>
            <a:off x="1706137" y="136525"/>
            <a:ext cx="6668430" cy="4191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90000"/>
              </a:lnSpc>
              <a:spcBef>
                <a:spcPts val="0"/>
              </a:spcBef>
              <a:spcAft>
                <a:spcPts val="0"/>
              </a:spcAft>
              <a:buClr>
                <a:schemeClr val="lt1"/>
              </a:buClr>
              <a:buSzPct val="100000"/>
              <a:buNone/>
            </a:pPr>
            <a:r>
              <a:rPr lang="es-MX" sz="1600">
                <a:solidFill>
                  <a:schemeClr val="lt1"/>
                </a:solidFill>
              </a:rPr>
              <a:t>Seguimiento Acuerdos del Consejo – Informe del Proyecto Nuevos Préstamos</a:t>
            </a:r>
            <a:endParaRPr/>
          </a:p>
        </p:txBody>
      </p:sp>
      <p:sp>
        <p:nvSpPr>
          <p:cNvPr id="1012" name="Google Shape;1012;p94"/>
          <p:cNvSpPr txBox="1"/>
          <p:nvPr>
            <p:ph idx="12" type="sldNum"/>
          </p:nvPr>
        </p:nvSpPr>
        <p:spPr>
          <a:xfrm>
            <a:off x="7010400" y="6356350"/>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1013" name="Google Shape;1013;p94"/>
          <p:cNvSpPr txBox="1"/>
          <p:nvPr/>
        </p:nvSpPr>
        <p:spPr>
          <a:xfrm>
            <a:off x="457200" y="933682"/>
            <a:ext cx="8229600" cy="51438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800"/>
              <a:buFont typeface="Gill Sans"/>
              <a:buNone/>
            </a:pPr>
            <a:r>
              <a:rPr b="1" lang="es-MX" sz="1800">
                <a:solidFill>
                  <a:srgbClr val="593470"/>
                </a:solidFill>
                <a:latin typeface="Gill Sans"/>
                <a:ea typeface="Gill Sans"/>
                <a:cs typeface="Gill Sans"/>
                <a:sym typeface="Gill Sans"/>
              </a:rPr>
              <a:t>PROPUESTAS  (PH)</a:t>
            </a:r>
            <a:endParaRPr/>
          </a:p>
        </p:txBody>
      </p:sp>
      <p:sp>
        <p:nvSpPr>
          <p:cNvPr id="1014" name="Google Shape;1014;p94"/>
          <p:cNvSpPr txBox="1"/>
          <p:nvPr/>
        </p:nvSpPr>
        <p:spPr>
          <a:xfrm>
            <a:off x="457200" y="1614714"/>
            <a:ext cx="8229600" cy="4525963"/>
          </a:xfrm>
          <a:prstGeom prst="rect">
            <a:avLst/>
          </a:prstGeom>
          <a:noFill/>
          <a:ln>
            <a:noFill/>
          </a:ln>
        </p:spPr>
        <p:txBody>
          <a:bodyPr anchorCtr="0" anchor="t" bIns="45700" lIns="91425" spcFirstLastPara="1" rIns="91425" wrap="square" tIns="45700">
            <a:normAutofit/>
          </a:bodyPr>
          <a:lstStyle/>
          <a:p>
            <a:pPr indent="-228594" lvl="0" marL="228594" marR="0" rtl="0" algn="l">
              <a:lnSpc>
                <a:spcPct val="90000"/>
              </a:lnSpc>
              <a:spcBef>
                <a:spcPts val="0"/>
              </a:spcBef>
              <a:spcAft>
                <a:spcPts val="0"/>
              </a:spcAft>
              <a:buClr>
                <a:srgbClr val="0C0C0C"/>
              </a:buClr>
              <a:buSzPts val="1800"/>
              <a:buFont typeface="Arial"/>
              <a:buChar char="•"/>
            </a:pPr>
            <a:r>
              <a:rPr lang="es-MX" sz="1800">
                <a:solidFill>
                  <a:srgbClr val="0C0C0C"/>
                </a:solidFill>
                <a:latin typeface="Gill Sans"/>
                <a:ea typeface="Gill Sans"/>
                <a:cs typeface="Gill Sans"/>
                <a:sym typeface="Gill Sans"/>
              </a:rPr>
              <a:t>Préstamo Hipotecario</a:t>
            </a:r>
            <a:endParaRPr sz="2400">
              <a:solidFill>
                <a:schemeClr val="dk1"/>
              </a:solidFill>
              <a:latin typeface="Gill Sans"/>
              <a:ea typeface="Gill Sans"/>
              <a:cs typeface="Gill Sans"/>
              <a:sym typeface="Gill Sans"/>
            </a:endParaRPr>
          </a:p>
          <a:p>
            <a:pPr indent="-228594" lvl="1" marL="685783" marR="0" rtl="0" algn="l">
              <a:lnSpc>
                <a:spcPct val="90000"/>
              </a:lnSpc>
              <a:spcBef>
                <a:spcPts val="500"/>
              </a:spcBef>
              <a:spcAft>
                <a:spcPts val="0"/>
              </a:spcAft>
              <a:buClr>
                <a:schemeClr val="dk1"/>
              </a:buClr>
              <a:buSzPts val="1800"/>
              <a:buFont typeface="Arial"/>
              <a:buChar char="•"/>
            </a:pPr>
            <a:r>
              <a:rPr b="0" i="0" lang="es-MX" sz="1800" u="none" cap="none" strike="noStrike">
                <a:solidFill>
                  <a:schemeClr val="dk1"/>
                </a:solidFill>
                <a:latin typeface="Gill Sans"/>
                <a:ea typeface="Gill Sans"/>
                <a:cs typeface="Gill Sans"/>
                <a:sym typeface="Gill Sans"/>
              </a:rPr>
              <a:t>Calificación de riesgo: (VARIABLES)</a:t>
            </a:r>
            <a:endParaRPr/>
          </a:p>
          <a:p>
            <a:pPr indent="-228594" lvl="1" marL="685783" marR="0" rtl="0" algn="l">
              <a:lnSpc>
                <a:spcPct val="90000"/>
              </a:lnSpc>
              <a:spcBef>
                <a:spcPts val="500"/>
              </a:spcBef>
              <a:spcAft>
                <a:spcPts val="0"/>
              </a:spcAft>
              <a:buClr>
                <a:schemeClr val="dk1"/>
              </a:buClr>
              <a:buSzPts val="1800"/>
              <a:buFont typeface="Arial"/>
              <a:buChar char="•"/>
            </a:pPr>
            <a:r>
              <a:rPr b="0" i="0" lang="es-MX" sz="1800" u="none" cap="none" strike="noStrike">
                <a:solidFill>
                  <a:schemeClr val="dk1"/>
                </a:solidFill>
                <a:latin typeface="Gill Sans"/>
                <a:ea typeface="Gill Sans"/>
                <a:cs typeface="Gill Sans"/>
                <a:sym typeface="Gill Sans"/>
              </a:rPr>
              <a:t>Antigüedad </a:t>
            </a:r>
            <a:endParaRPr/>
          </a:p>
          <a:p>
            <a:pPr indent="-228594" lvl="1" marL="685783" marR="0" rtl="0" algn="l">
              <a:lnSpc>
                <a:spcPct val="90000"/>
              </a:lnSpc>
              <a:spcBef>
                <a:spcPts val="500"/>
              </a:spcBef>
              <a:spcAft>
                <a:spcPts val="0"/>
              </a:spcAft>
              <a:buClr>
                <a:schemeClr val="dk1"/>
              </a:buClr>
              <a:buSzPts val="1800"/>
              <a:buFont typeface="Arial"/>
              <a:buChar char="•"/>
            </a:pPr>
            <a:r>
              <a:rPr b="0" i="0" lang="es-MX" sz="1800" u="none" cap="none" strike="noStrike">
                <a:solidFill>
                  <a:schemeClr val="dk1"/>
                </a:solidFill>
                <a:latin typeface="Gill Sans"/>
                <a:ea typeface="Gill Sans"/>
                <a:cs typeface="Gill Sans"/>
                <a:sym typeface="Gill Sans"/>
              </a:rPr>
              <a:t>Sueldo</a:t>
            </a:r>
            <a:endParaRPr/>
          </a:p>
          <a:p>
            <a:pPr indent="-228594" lvl="1" marL="685783" marR="0" rtl="0" algn="l">
              <a:lnSpc>
                <a:spcPct val="90000"/>
              </a:lnSpc>
              <a:spcBef>
                <a:spcPts val="500"/>
              </a:spcBef>
              <a:spcAft>
                <a:spcPts val="0"/>
              </a:spcAft>
              <a:buClr>
                <a:schemeClr val="dk1"/>
              </a:buClr>
              <a:buSzPts val="1800"/>
              <a:buFont typeface="Arial"/>
              <a:buChar char="•"/>
            </a:pPr>
            <a:r>
              <a:rPr b="0" i="0" lang="es-MX" sz="1800" u="none" cap="none" strike="noStrike">
                <a:solidFill>
                  <a:schemeClr val="dk1"/>
                </a:solidFill>
                <a:latin typeface="Gill Sans"/>
                <a:ea typeface="Gill Sans"/>
                <a:cs typeface="Gill Sans"/>
                <a:sym typeface="Gill Sans"/>
              </a:rPr>
              <a:t>Dependencia</a:t>
            </a:r>
            <a:endParaRPr/>
          </a:p>
          <a:p>
            <a:pPr indent="-228594" lvl="1" marL="685783" marR="0" rtl="0" algn="l">
              <a:lnSpc>
                <a:spcPct val="90000"/>
              </a:lnSpc>
              <a:spcBef>
                <a:spcPts val="500"/>
              </a:spcBef>
              <a:spcAft>
                <a:spcPts val="0"/>
              </a:spcAft>
              <a:buClr>
                <a:schemeClr val="dk1"/>
              </a:buClr>
              <a:buSzPts val="1800"/>
              <a:buFont typeface="Arial"/>
              <a:buChar char="•"/>
            </a:pPr>
            <a:r>
              <a:rPr b="0" i="0" lang="es-MX" sz="1800" u="none" cap="none" strike="noStrike">
                <a:solidFill>
                  <a:schemeClr val="dk1"/>
                </a:solidFill>
                <a:latin typeface="Gill Sans"/>
                <a:ea typeface="Gill Sans"/>
                <a:cs typeface="Gill Sans"/>
                <a:sym typeface="Gill Sans"/>
              </a:rPr>
              <a:t>Edad</a:t>
            </a:r>
            <a:endParaRPr/>
          </a:p>
          <a:p>
            <a:pPr indent="-228594" lvl="1" marL="685783" marR="0" rtl="0" algn="l">
              <a:lnSpc>
                <a:spcPct val="90000"/>
              </a:lnSpc>
              <a:spcBef>
                <a:spcPts val="500"/>
              </a:spcBef>
              <a:spcAft>
                <a:spcPts val="0"/>
              </a:spcAft>
              <a:buClr>
                <a:schemeClr val="dk1"/>
              </a:buClr>
              <a:buSzPts val="1800"/>
              <a:buFont typeface="Arial"/>
              <a:buChar char="•"/>
            </a:pPr>
            <a:r>
              <a:rPr b="0" i="0" lang="es-MX" sz="1800" u="none" cap="none" strike="noStrike">
                <a:solidFill>
                  <a:schemeClr val="dk1"/>
                </a:solidFill>
                <a:latin typeface="Gill Sans"/>
                <a:ea typeface="Gill Sans"/>
                <a:cs typeface="Gill Sans"/>
                <a:sym typeface="Gill Sans"/>
              </a:rPr>
              <a:t>Importe préstamo</a:t>
            </a:r>
            <a:endParaRPr/>
          </a:p>
          <a:p>
            <a:pPr indent="-228594" lvl="1" marL="685783" marR="0" rtl="0" algn="l">
              <a:lnSpc>
                <a:spcPct val="90000"/>
              </a:lnSpc>
              <a:spcBef>
                <a:spcPts val="500"/>
              </a:spcBef>
              <a:spcAft>
                <a:spcPts val="0"/>
              </a:spcAft>
              <a:buClr>
                <a:schemeClr val="dk1"/>
              </a:buClr>
              <a:buSzPts val="1800"/>
              <a:buFont typeface="Arial"/>
              <a:buChar char="•"/>
            </a:pPr>
            <a:r>
              <a:rPr b="0" i="0" lang="es-MX" sz="1800" u="none" cap="none" strike="noStrike">
                <a:solidFill>
                  <a:schemeClr val="dk1"/>
                </a:solidFill>
                <a:latin typeface="Gill Sans"/>
                <a:ea typeface="Gill Sans"/>
                <a:cs typeface="Gill Sans"/>
                <a:sym typeface="Gill Sans"/>
              </a:rPr>
              <a:t>Fondo acumulado</a:t>
            </a:r>
            <a:endParaRPr/>
          </a:p>
          <a:p>
            <a:pPr indent="-228594" lvl="1" marL="685783" marR="0" rtl="0" algn="l">
              <a:lnSpc>
                <a:spcPct val="90000"/>
              </a:lnSpc>
              <a:spcBef>
                <a:spcPts val="500"/>
              </a:spcBef>
              <a:spcAft>
                <a:spcPts val="0"/>
              </a:spcAft>
              <a:buClr>
                <a:schemeClr val="dk1"/>
              </a:buClr>
              <a:buSzPts val="1800"/>
              <a:buFont typeface="Arial"/>
              <a:buChar char="•"/>
            </a:pPr>
            <a:r>
              <a:rPr b="0" i="0" lang="es-MX" sz="1800" u="none" cap="none" strike="noStrike">
                <a:solidFill>
                  <a:schemeClr val="dk1"/>
                </a:solidFill>
                <a:latin typeface="Gill Sans"/>
                <a:ea typeface="Gill Sans"/>
                <a:cs typeface="Gill Sans"/>
                <a:sym typeface="Gill Sans"/>
              </a:rPr>
              <a:t>Sexo</a:t>
            </a:r>
            <a:endParaRPr/>
          </a:p>
          <a:p>
            <a:pPr indent="-228594" lvl="1" marL="685783" marR="0" rtl="0" algn="l">
              <a:lnSpc>
                <a:spcPct val="90000"/>
              </a:lnSpc>
              <a:spcBef>
                <a:spcPts val="500"/>
              </a:spcBef>
              <a:spcAft>
                <a:spcPts val="0"/>
              </a:spcAft>
              <a:buClr>
                <a:schemeClr val="dk1"/>
              </a:buClr>
              <a:buSzPts val="1800"/>
              <a:buFont typeface="Arial"/>
              <a:buChar char="•"/>
            </a:pPr>
            <a:r>
              <a:rPr b="0" i="0" lang="es-MX" sz="1800" u="none" cap="none" strike="noStrike">
                <a:solidFill>
                  <a:schemeClr val="dk1"/>
                </a:solidFill>
                <a:latin typeface="Gill Sans"/>
                <a:ea typeface="Gill Sans"/>
                <a:cs typeface="Gill Sans"/>
                <a:sym typeface="Gill Sans"/>
              </a:rPr>
              <a:t>Historial de pago </a:t>
            </a:r>
            <a:endParaRPr/>
          </a:p>
          <a:p>
            <a:pPr indent="-228594" lvl="1" marL="685783" marR="0" rtl="0" algn="l">
              <a:lnSpc>
                <a:spcPct val="90000"/>
              </a:lnSpc>
              <a:spcBef>
                <a:spcPts val="500"/>
              </a:spcBef>
              <a:spcAft>
                <a:spcPts val="0"/>
              </a:spcAft>
              <a:buClr>
                <a:schemeClr val="dk1"/>
              </a:buClr>
              <a:buSzPts val="1800"/>
              <a:buFont typeface="Arial"/>
              <a:buChar char="•"/>
            </a:pPr>
            <a:r>
              <a:rPr b="0" i="0" lang="es-MX" sz="1800" u="none" cap="none" strike="noStrike">
                <a:solidFill>
                  <a:schemeClr val="dk1"/>
                </a:solidFill>
                <a:latin typeface="Gill Sans"/>
                <a:ea typeface="Gill Sans"/>
                <a:cs typeface="Gill Sans"/>
                <a:sym typeface="Gill Sans"/>
              </a:rPr>
              <a:t>Revisar tasa fija con pago creciente, beneficiando población objetivo  </a:t>
            </a:r>
            <a:endParaRPr/>
          </a:p>
        </p:txBody>
      </p:sp>
      <p:sp>
        <p:nvSpPr>
          <p:cNvPr id="1015" name="Google Shape;1015;p94"/>
          <p:cNvSpPr txBox="1"/>
          <p:nvPr/>
        </p:nvSpPr>
        <p:spPr>
          <a:xfrm>
            <a:off x="2872426" y="6438238"/>
            <a:ext cx="3399146"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200">
                <a:solidFill>
                  <a:srgbClr val="7F7F7F"/>
                </a:solidFill>
                <a:latin typeface="Gill Sans"/>
                <a:ea typeface="Gill Sans"/>
                <a:cs typeface="Gill Sans"/>
                <a:sym typeface="Gill Sans"/>
              </a:rPr>
              <a:t>Sesión Ordinaria 06/2021 del 30 de Junio de 2021</a:t>
            </a:r>
            <a:endParaRPr sz="1200">
              <a:solidFill>
                <a:srgbClr val="7F7F7F"/>
              </a:solidFill>
              <a:latin typeface="Gill Sans"/>
              <a:ea typeface="Gill Sans"/>
              <a:cs typeface="Gill Sans"/>
              <a:sym typeface="Gill Sans"/>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9" name="Shape 1019"/>
        <p:cNvGrpSpPr/>
        <p:nvPr/>
      </p:nvGrpSpPr>
      <p:grpSpPr>
        <a:xfrm>
          <a:off x="0" y="0"/>
          <a:ext cx="0" cy="0"/>
          <a:chOff x="0" y="0"/>
          <a:chExt cx="0" cy="0"/>
        </a:xfrm>
      </p:grpSpPr>
      <p:sp>
        <p:nvSpPr>
          <p:cNvPr id="1020" name="Google Shape;1020;p95"/>
          <p:cNvSpPr txBox="1"/>
          <p:nvPr>
            <p:ph type="ctrTitle"/>
          </p:nvPr>
        </p:nvSpPr>
        <p:spPr>
          <a:xfrm>
            <a:off x="178564" y="1932917"/>
            <a:ext cx="8786871" cy="2992166"/>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595959"/>
              </a:buClr>
              <a:buSzPts val="3200"/>
              <a:buFont typeface="Gill Sans"/>
              <a:buNone/>
            </a:pPr>
            <a:r>
              <a:rPr lang="es-MX" sz="3200"/>
              <a:t>8. Análisis, discusión y en su caso aprobación de la creación del Fideicomiso sobre el Terreno identificado como “Rinconada de los Fresnos”</a:t>
            </a:r>
            <a:endParaRPr/>
          </a:p>
        </p:txBody>
      </p:sp>
      <p:sp>
        <p:nvSpPr>
          <p:cNvPr id="1021" name="Google Shape;1021;p95"/>
          <p:cNvSpPr txBox="1"/>
          <p:nvPr>
            <p:ph idx="11" type="ftr"/>
          </p:nvPr>
        </p:nvSpPr>
        <p:spPr>
          <a:xfrm>
            <a:off x="2857500" y="6492875"/>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1022" name="Google Shape;1022;p95"/>
          <p:cNvSpPr txBox="1"/>
          <p:nvPr>
            <p:ph idx="12" type="sldNum"/>
          </p:nvPr>
        </p:nvSpPr>
        <p:spPr>
          <a:xfrm>
            <a:off x="7010400" y="649287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p96"/>
          <p:cNvSpPr txBox="1"/>
          <p:nvPr>
            <p:ph idx="1" type="body"/>
          </p:nvPr>
        </p:nvSpPr>
        <p:spPr>
          <a:xfrm>
            <a:off x="1717288" y="114301"/>
            <a:ext cx="6304494" cy="3302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lt1"/>
              </a:buClr>
              <a:buSzPts val="1800"/>
              <a:buNone/>
            </a:pPr>
            <a:r>
              <a:rPr lang="es-MX">
                <a:latin typeface="Gill Sans"/>
                <a:ea typeface="Gill Sans"/>
                <a:cs typeface="Gill Sans"/>
                <a:sym typeface="Gill Sans"/>
              </a:rPr>
              <a:t>Rinconada los Fresnos</a:t>
            </a:r>
            <a:endParaRPr/>
          </a:p>
        </p:txBody>
      </p:sp>
      <p:sp>
        <p:nvSpPr>
          <p:cNvPr id="1028" name="Google Shape;1028;p96"/>
          <p:cNvSpPr txBox="1"/>
          <p:nvPr>
            <p:ph idx="2" type="body"/>
          </p:nvPr>
        </p:nvSpPr>
        <p:spPr>
          <a:xfrm>
            <a:off x="241300" y="787400"/>
            <a:ext cx="8636000" cy="419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E56A0"/>
              </a:buClr>
              <a:buSzPts val="1600"/>
              <a:buNone/>
            </a:pPr>
            <a:r>
              <a:rPr lang="es-MX">
                <a:latin typeface="Gill Sans"/>
                <a:ea typeface="Gill Sans"/>
                <a:cs typeface="Gill Sans"/>
                <a:sym typeface="Gill Sans"/>
              </a:rPr>
              <a:t>Participación en Fideicomiso</a:t>
            </a:r>
            <a:endParaRPr/>
          </a:p>
        </p:txBody>
      </p:sp>
      <p:sp>
        <p:nvSpPr>
          <p:cNvPr id="1029" name="Google Shape;1029;p96"/>
          <p:cNvSpPr txBox="1"/>
          <p:nvPr>
            <p:ph idx="3" type="body"/>
          </p:nvPr>
        </p:nvSpPr>
        <p:spPr>
          <a:xfrm>
            <a:off x="222721" y="1081400"/>
            <a:ext cx="8648700" cy="582745"/>
          </a:xfrm>
          <a:prstGeom prst="rect">
            <a:avLst/>
          </a:prstGeom>
          <a:noFill/>
          <a:ln>
            <a:noFill/>
          </a:ln>
        </p:spPr>
        <p:txBody>
          <a:bodyPr anchorCtr="0" anchor="t" bIns="45700" lIns="91425" spcFirstLastPara="1" rIns="91425" wrap="square" tIns="45700">
            <a:normAutofit/>
          </a:bodyPr>
          <a:lstStyle/>
          <a:p>
            <a:pPr indent="0" lvl="0" marL="0" rtl="0" algn="just">
              <a:lnSpc>
                <a:spcPct val="100000"/>
              </a:lnSpc>
              <a:spcBef>
                <a:spcPts val="0"/>
              </a:spcBef>
              <a:spcAft>
                <a:spcPts val="0"/>
              </a:spcAft>
              <a:buClr>
                <a:srgbClr val="3F3F3F"/>
              </a:buClr>
              <a:buSzPts val="1400"/>
              <a:buNone/>
            </a:pPr>
            <a:r>
              <a:rPr lang="es-MX">
                <a:latin typeface="Gill Sans"/>
                <a:ea typeface="Gill Sans"/>
                <a:cs typeface="Gill Sans"/>
                <a:sym typeface="Gill Sans"/>
              </a:rPr>
              <a:t>Instituto de Pensiones del Estado de Jalisco.</a:t>
            </a:r>
            <a:endParaRPr/>
          </a:p>
          <a:p>
            <a:pPr indent="0" lvl="0" marL="0" rtl="0" algn="just">
              <a:lnSpc>
                <a:spcPct val="100000"/>
              </a:lnSpc>
              <a:spcBef>
                <a:spcPts val="0"/>
              </a:spcBef>
              <a:spcAft>
                <a:spcPts val="0"/>
              </a:spcAft>
              <a:buClr>
                <a:srgbClr val="3F3F3F"/>
              </a:buClr>
              <a:buSzPts val="1400"/>
              <a:buNone/>
            </a:pPr>
            <a:r>
              <a:rPr lang="es-MX">
                <a:latin typeface="Gill Sans"/>
                <a:ea typeface="Gill Sans"/>
                <a:cs typeface="Gill Sans"/>
                <a:sym typeface="Gill Sans"/>
              </a:rPr>
              <a:t>Tierra y Armonía, Creaciones Inmobiliaria.</a:t>
            </a:r>
            <a:endParaRPr/>
          </a:p>
        </p:txBody>
      </p:sp>
      <p:sp>
        <p:nvSpPr>
          <p:cNvPr id="1030" name="Google Shape;1030;p96"/>
          <p:cNvSpPr txBox="1"/>
          <p:nvPr>
            <p:ph idx="12" type="sldNum"/>
          </p:nvPr>
        </p:nvSpPr>
        <p:spPr>
          <a:xfrm>
            <a:off x="8655117" y="6459447"/>
            <a:ext cx="454911"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b="0" lang="es-MX" sz="1200">
                <a:solidFill>
                  <a:srgbClr val="7F7F7F"/>
                </a:solidFill>
                <a:latin typeface="Gill Sans"/>
                <a:ea typeface="Gill Sans"/>
                <a:cs typeface="Gill Sans"/>
                <a:sym typeface="Gill Sans"/>
              </a:rPr>
              <a:t>‹#›</a:t>
            </a:fld>
            <a:endParaRPr b="0" sz="1200">
              <a:solidFill>
                <a:srgbClr val="7F7F7F"/>
              </a:solidFill>
              <a:latin typeface="Gill Sans"/>
              <a:ea typeface="Gill Sans"/>
              <a:cs typeface="Gill Sans"/>
              <a:sym typeface="Gill Sans"/>
            </a:endParaRPr>
          </a:p>
        </p:txBody>
      </p:sp>
      <p:sp>
        <p:nvSpPr>
          <p:cNvPr id="1031" name="Google Shape;1031;p96"/>
          <p:cNvSpPr/>
          <p:nvPr/>
        </p:nvSpPr>
        <p:spPr>
          <a:xfrm>
            <a:off x="0" y="4190889"/>
            <a:ext cx="9144000" cy="2083641"/>
          </a:xfrm>
          <a:prstGeom prst="rect">
            <a:avLst/>
          </a:prstGeom>
          <a:solidFill>
            <a:srgbClr val="C4B9D9"/>
          </a:solidFill>
          <a:ln cap="flat" cmpd="sng" w="17125">
            <a:solidFill>
              <a:srgbClr val="C4B9D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pic>
        <p:nvPicPr>
          <p:cNvPr descr="Imagen que contiene Dibujo de ingeniería&#10;&#10;Descripción generada automáticamente" id="1032" name="Google Shape;1032;p96"/>
          <p:cNvPicPr preferRelativeResize="0"/>
          <p:nvPr/>
        </p:nvPicPr>
        <p:blipFill rotWithShape="1">
          <a:blip r:embed="rId3">
            <a:alphaModFix/>
          </a:blip>
          <a:srcRect b="0" l="0" r="0" t="0"/>
          <a:stretch/>
        </p:blipFill>
        <p:spPr>
          <a:xfrm>
            <a:off x="4877997" y="4190889"/>
            <a:ext cx="3868178" cy="2083642"/>
          </a:xfrm>
          <a:prstGeom prst="rect">
            <a:avLst/>
          </a:prstGeom>
          <a:noFill/>
          <a:ln>
            <a:noFill/>
          </a:ln>
        </p:spPr>
      </p:pic>
      <p:pic>
        <p:nvPicPr>
          <p:cNvPr descr="Imagen que contiene edificio, circuito, alfombra, lugar&#10;&#10;Descripción generada automáticamente" id="1033" name="Google Shape;1033;p96"/>
          <p:cNvPicPr preferRelativeResize="0"/>
          <p:nvPr/>
        </p:nvPicPr>
        <p:blipFill rotWithShape="1">
          <a:blip r:embed="rId4">
            <a:alphaModFix/>
          </a:blip>
          <a:srcRect b="0" l="0" r="0" t="0"/>
          <a:stretch/>
        </p:blipFill>
        <p:spPr>
          <a:xfrm>
            <a:off x="1056493" y="1664147"/>
            <a:ext cx="7031014" cy="2379741"/>
          </a:xfrm>
          <a:prstGeom prst="rect">
            <a:avLst/>
          </a:prstGeom>
          <a:noFill/>
          <a:ln>
            <a:noFill/>
          </a:ln>
        </p:spPr>
      </p:pic>
      <p:pic>
        <p:nvPicPr>
          <p:cNvPr descr="Interfaz de usuario gráfica, Diagrama, Aplicación, PowerPoint&#10;&#10;Descripción generada automáticamente" id="1034" name="Google Shape;1034;p96"/>
          <p:cNvPicPr preferRelativeResize="0"/>
          <p:nvPr/>
        </p:nvPicPr>
        <p:blipFill rotWithShape="1">
          <a:blip r:embed="rId5">
            <a:alphaModFix/>
          </a:blip>
          <a:srcRect b="16784" l="0" r="0" t="0"/>
          <a:stretch/>
        </p:blipFill>
        <p:spPr>
          <a:xfrm>
            <a:off x="1317815" y="4190889"/>
            <a:ext cx="3254185" cy="2118310"/>
          </a:xfrm>
          <a:prstGeom prst="rect">
            <a:avLst/>
          </a:prstGeom>
          <a:noFill/>
          <a:ln>
            <a:noFill/>
          </a:ln>
        </p:spPr>
      </p:pic>
      <p:sp>
        <p:nvSpPr>
          <p:cNvPr id="1035" name="Google Shape;1035;p96"/>
          <p:cNvSpPr txBox="1"/>
          <p:nvPr/>
        </p:nvSpPr>
        <p:spPr>
          <a:xfrm>
            <a:off x="247650" y="6345005"/>
            <a:ext cx="8648700" cy="365125"/>
          </a:xfrm>
          <a:prstGeom prst="rect">
            <a:avLst/>
          </a:prstGeom>
          <a:noFill/>
          <a:ln>
            <a:noFill/>
          </a:ln>
        </p:spPr>
        <p:txBody>
          <a:bodyPr anchorCtr="0" anchor="t" bIns="45700" lIns="91425" spcFirstLastPara="1" rIns="91425" wrap="square" tIns="45700">
            <a:normAutofit/>
          </a:bodyPr>
          <a:lstStyle/>
          <a:p>
            <a:pPr indent="0" lvl="0" marL="0" marR="0" rtl="0" algn="just">
              <a:lnSpc>
                <a:spcPct val="100000"/>
              </a:lnSpc>
              <a:spcBef>
                <a:spcPts val="0"/>
              </a:spcBef>
              <a:spcAft>
                <a:spcPts val="0"/>
              </a:spcAft>
              <a:buClr>
                <a:srgbClr val="3F3F3F"/>
              </a:buClr>
              <a:buSzPts val="1400"/>
              <a:buFont typeface="Arial"/>
              <a:buNone/>
            </a:pPr>
            <a:r>
              <a:rPr b="1" lang="es-MX" sz="1400">
                <a:solidFill>
                  <a:srgbClr val="3F3F3F"/>
                </a:solidFill>
                <a:latin typeface="Gill Sans"/>
                <a:ea typeface="Gill Sans"/>
                <a:cs typeface="Gill Sans"/>
                <a:sym typeface="Gill Sans"/>
              </a:rPr>
              <a:t>Ubicación: </a:t>
            </a:r>
            <a:r>
              <a:rPr lang="es-MX" sz="1400">
                <a:solidFill>
                  <a:srgbClr val="3F3F3F"/>
                </a:solidFill>
                <a:latin typeface="Gill Sans"/>
                <a:ea typeface="Gill Sans"/>
                <a:cs typeface="Gill Sans"/>
                <a:sym typeface="Gill Sans"/>
              </a:rPr>
              <a:t> Av. Valle de Ameca, La Tuzanía, Zapopan, Jalisco.</a:t>
            </a:r>
            <a:endParaRPr b="1" sz="1400">
              <a:solidFill>
                <a:srgbClr val="3F3F3F"/>
              </a:solidFill>
              <a:latin typeface="Gill Sans"/>
              <a:ea typeface="Gill Sans"/>
              <a:cs typeface="Gill Sans"/>
              <a:sym typeface="Gill Sans"/>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9" name="Shape 1039"/>
        <p:cNvGrpSpPr/>
        <p:nvPr/>
      </p:nvGrpSpPr>
      <p:grpSpPr>
        <a:xfrm>
          <a:off x="0" y="0"/>
          <a:ext cx="0" cy="0"/>
          <a:chOff x="0" y="0"/>
          <a:chExt cx="0" cy="0"/>
        </a:xfrm>
      </p:grpSpPr>
      <p:sp>
        <p:nvSpPr>
          <p:cNvPr id="1040" name="Google Shape;1040;p97"/>
          <p:cNvSpPr txBox="1"/>
          <p:nvPr>
            <p:ph idx="1" type="body"/>
          </p:nvPr>
        </p:nvSpPr>
        <p:spPr>
          <a:xfrm>
            <a:off x="1717288" y="114301"/>
            <a:ext cx="6304494" cy="3302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lt1"/>
              </a:buClr>
              <a:buSzPts val="1800"/>
              <a:buNone/>
            </a:pPr>
            <a:r>
              <a:rPr lang="es-MX">
                <a:latin typeface="Gill Sans"/>
                <a:ea typeface="Gill Sans"/>
                <a:cs typeface="Gill Sans"/>
                <a:sym typeface="Gill Sans"/>
              </a:rPr>
              <a:t>Rinconada los Fresnos</a:t>
            </a:r>
            <a:endParaRPr/>
          </a:p>
        </p:txBody>
      </p:sp>
      <p:sp>
        <p:nvSpPr>
          <p:cNvPr id="1041" name="Google Shape;1041;p97"/>
          <p:cNvSpPr txBox="1"/>
          <p:nvPr>
            <p:ph idx="2" type="body"/>
          </p:nvPr>
        </p:nvSpPr>
        <p:spPr>
          <a:xfrm>
            <a:off x="241300" y="787400"/>
            <a:ext cx="8636000" cy="419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E56A0"/>
              </a:buClr>
              <a:buSzPts val="1600"/>
              <a:buNone/>
            </a:pPr>
            <a:r>
              <a:rPr lang="es-MX">
                <a:latin typeface="Gill Sans"/>
                <a:ea typeface="Gill Sans"/>
                <a:cs typeface="Gill Sans"/>
                <a:sym typeface="Gill Sans"/>
              </a:rPr>
              <a:t>Participación en Fideicomiso</a:t>
            </a:r>
            <a:endParaRPr/>
          </a:p>
        </p:txBody>
      </p:sp>
      <p:sp>
        <p:nvSpPr>
          <p:cNvPr id="1042" name="Google Shape;1042;p97"/>
          <p:cNvSpPr txBox="1"/>
          <p:nvPr>
            <p:ph idx="12" type="sldNum"/>
          </p:nvPr>
        </p:nvSpPr>
        <p:spPr>
          <a:xfrm>
            <a:off x="8677419" y="6459447"/>
            <a:ext cx="454911"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b="0" lang="es-MX" sz="1200">
                <a:solidFill>
                  <a:srgbClr val="7F7F7F"/>
                </a:solidFill>
                <a:latin typeface="Gill Sans"/>
                <a:ea typeface="Gill Sans"/>
                <a:cs typeface="Gill Sans"/>
                <a:sym typeface="Gill Sans"/>
              </a:rPr>
              <a:t>‹#›</a:t>
            </a:fld>
            <a:endParaRPr b="0" sz="1200">
              <a:solidFill>
                <a:srgbClr val="7F7F7F"/>
              </a:solidFill>
              <a:latin typeface="Gill Sans"/>
              <a:ea typeface="Gill Sans"/>
              <a:cs typeface="Gill Sans"/>
              <a:sym typeface="Gill Sans"/>
            </a:endParaRPr>
          </a:p>
        </p:txBody>
      </p:sp>
      <p:sp>
        <p:nvSpPr>
          <p:cNvPr id="1043" name="Google Shape;1043;p97"/>
          <p:cNvSpPr txBox="1"/>
          <p:nvPr/>
        </p:nvSpPr>
        <p:spPr>
          <a:xfrm>
            <a:off x="239249" y="1956373"/>
            <a:ext cx="4044462" cy="1107996"/>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es-MX" sz="1200">
                <a:solidFill>
                  <a:schemeClr val="dk1"/>
                </a:solidFill>
                <a:latin typeface="Gill Sans"/>
                <a:ea typeface="Gill Sans"/>
                <a:cs typeface="Gill Sans"/>
                <a:sym typeface="Gill Sans"/>
              </a:rPr>
              <a:t>TERRENO</a:t>
            </a:r>
            <a:endParaRPr/>
          </a:p>
          <a:p>
            <a:pPr indent="0" lvl="0" marL="0" marR="0" rtl="0" algn="just">
              <a:spcBef>
                <a:spcPts val="0"/>
              </a:spcBef>
              <a:spcAft>
                <a:spcPts val="0"/>
              </a:spcAft>
              <a:buNone/>
            </a:pPr>
            <a:r>
              <a:rPr lang="es-MX" sz="1200">
                <a:solidFill>
                  <a:schemeClr val="dk1"/>
                </a:solidFill>
                <a:latin typeface="Gill Sans"/>
                <a:ea typeface="Gill Sans"/>
                <a:cs typeface="Gill Sans"/>
                <a:sym typeface="Gill Sans"/>
              </a:rPr>
              <a:t>Terreno propiedad del IPEJAL. Superficie total de 7,803.20 m² distribuidos en 5 paños. Los terrenos se encuentran en el poniente de la ZMG en un entorno consolidado cerca de la Base Aérea Militar en Zapopan.</a:t>
            </a:r>
            <a:endParaRPr/>
          </a:p>
        </p:txBody>
      </p:sp>
      <p:sp>
        <p:nvSpPr>
          <p:cNvPr id="1044" name="Google Shape;1044;p97"/>
          <p:cNvSpPr txBox="1"/>
          <p:nvPr/>
        </p:nvSpPr>
        <p:spPr>
          <a:xfrm>
            <a:off x="239249" y="3429000"/>
            <a:ext cx="4044461" cy="2368084"/>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1" lang="es-MX" sz="1200">
                <a:solidFill>
                  <a:schemeClr val="dk1"/>
                </a:solidFill>
                <a:latin typeface="Gill Sans"/>
                <a:ea typeface="Gill Sans"/>
                <a:cs typeface="Gill Sans"/>
                <a:sym typeface="Gill Sans"/>
              </a:rPr>
              <a:t>DESCRIPCIÓN DEL PROYECTO</a:t>
            </a:r>
            <a:endParaRPr/>
          </a:p>
          <a:p>
            <a:pPr indent="0" lvl="0" marL="0" marR="0" rtl="0" algn="just">
              <a:spcBef>
                <a:spcPts val="0"/>
              </a:spcBef>
              <a:spcAft>
                <a:spcPts val="0"/>
              </a:spcAft>
              <a:buNone/>
            </a:pPr>
            <a:r>
              <a:rPr lang="es-MX" sz="1200">
                <a:solidFill>
                  <a:schemeClr val="dk1"/>
                </a:solidFill>
                <a:latin typeface="Gill Sans"/>
                <a:ea typeface="Gill Sans"/>
                <a:cs typeface="Gill Sans"/>
                <a:sym typeface="Gill Sans"/>
              </a:rPr>
              <a:t>Desarrollo de 78 lotes para 59 viviendas unifamiliares y 38 unidades tipo Dúplex con todos los servicios. </a:t>
            </a:r>
            <a:endParaRPr/>
          </a:p>
          <a:p>
            <a:pPr indent="0" lvl="0" marL="0" marR="0" rtl="0" algn="just">
              <a:spcBef>
                <a:spcPts val="0"/>
              </a:spcBef>
              <a:spcAft>
                <a:spcPts val="0"/>
              </a:spcAft>
              <a:buNone/>
            </a:pPr>
            <a:r>
              <a:t/>
            </a:r>
            <a:endParaRPr sz="1200">
              <a:solidFill>
                <a:schemeClr val="dk1"/>
              </a:solidFill>
              <a:latin typeface="Gill Sans"/>
              <a:ea typeface="Gill Sans"/>
              <a:cs typeface="Gill Sans"/>
              <a:sym typeface="Gill Sans"/>
            </a:endParaRPr>
          </a:p>
          <a:p>
            <a:pPr indent="0" lvl="0" marL="0" marR="0" rtl="0" algn="just">
              <a:lnSpc>
                <a:spcPct val="150000"/>
              </a:lnSpc>
              <a:spcBef>
                <a:spcPts val="0"/>
              </a:spcBef>
              <a:spcAft>
                <a:spcPts val="0"/>
              </a:spcAft>
              <a:buNone/>
            </a:pPr>
            <a:r>
              <a:rPr b="1" lang="es-MX" sz="1200">
                <a:solidFill>
                  <a:schemeClr val="dk1"/>
                </a:solidFill>
                <a:latin typeface="Gill Sans"/>
                <a:ea typeface="Gill Sans"/>
                <a:cs typeface="Gill Sans"/>
                <a:sym typeface="Gill Sans"/>
              </a:rPr>
              <a:t>PROPUESTA DE NEGOCIO</a:t>
            </a:r>
            <a:endParaRPr/>
          </a:p>
          <a:p>
            <a:pPr indent="0" lvl="0" marL="0" marR="0" rtl="0" algn="just">
              <a:spcBef>
                <a:spcPts val="0"/>
              </a:spcBef>
              <a:spcAft>
                <a:spcPts val="0"/>
              </a:spcAft>
              <a:buNone/>
            </a:pPr>
            <a:r>
              <a:rPr lang="es-MX" sz="1200">
                <a:solidFill>
                  <a:schemeClr val="dk1"/>
                </a:solidFill>
                <a:latin typeface="Gill Sans"/>
                <a:ea typeface="Gill Sans"/>
                <a:cs typeface="Gill Sans"/>
                <a:sym typeface="Gill Sans"/>
              </a:rPr>
              <a:t>IPEJAL recibiría el 32.5% de las ventas totales a cambio de la aportación de la totalidad del terreno valorada por el Desarrollador en 50.3 mdp, El avalúo realizado en sep/20 arrojó un precio de $48.2 mdp por lo que se tendría una diferencia a favor de 2.1 mdp adicionales.</a:t>
            </a:r>
            <a:endParaRPr/>
          </a:p>
          <a:p>
            <a:pPr indent="0" lvl="0" marL="0" marR="0" rtl="0" algn="l">
              <a:lnSpc>
                <a:spcPct val="150000"/>
              </a:lnSpc>
              <a:spcBef>
                <a:spcPts val="0"/>
              </a:spcBef>
              <a:spcAft>
                <a:spcPts val="0"/>
              </a:spcAft>
              <a:buNone/>
            </a:pPr>
            <a:r>
              <a:t/>
            </a:r>
            <a:endParaRPr sz="1200">
              <a:solidFill>
                <a:schemeClr val="dk1"/>
              </a:solidFill>
              <a:latin typeface="Gill Sans"/>
              <a:ea typeface="Gill Sans"/>
              <a:cs typeface="Gill Sans"/>
              <a:sym typeface="Gill Sans"/>
            </a:endParaRPr>
          </a:p>
        </p:txBody>
      </p:sp>
      <p:graphicFrame>
        <p:nvGraphicFramePr>
          <p:cNvPr id="1045" name="Google Shape;1045;p97"/>
          <p:cNvGraphicFramePr/>
          <p:nvPr/>
        </p:nvGraphicFramePr>
        <p:xfrm>
          <a:off x="4869535" y="1586509"/>
          <a:ext cx="3000000" cy="3000000"/>
        </p:xfrm>
        <a:graphic>
          <a:graphicData uri="http://schemas.openxmlformats.org/drawingml/2006/table">
            <a:tbl>
              <a:tblPr bandRow="1" firstRow="1">
                <a:noFill/>
                <a:tableStyleId>{6D527FF4-28B2-40B6-9A64-FABC5AFFD25B}</a:tableStyleId>
              </a:tblPr>
              <a:tblGrid>
                <a:gridCol w="1134200"/>
                <a:gridCol w="2179350"/>
              </a:tblGrid>
              <a:tr h="278125">
                <a:tc>
                  <a:txBody>
                    <a:bodyPr/>
                    <a:lstStyle/>
                    <a:p>
                      <a:pPr indent="0" lvl="0" marL="0" marR="0" rtl="0" algn="l">
                        <a:spcBef>
                          <a:spcPts val="0"/>
                        </a:spcBef>
                        <a:spcAft>
                          <a:spcPts val="0"/>
                        </a:spcAft>
                        <a:buNone/>
                      </a:pPr>
                      <a:r>
                        <a:rPr b="0" lang="es-MX" sz="1100">
                          <a:latin typeface="Gill Sans"/>
                          <a:ea typeface="Gill Sans"/>
                          <a:cs typeface="Gill Sans"/>
                          <a:sym typeface="Gill Sans"/>
                        </a:rPr>
                        <a:t>TIR</a:t>
                      </a:r>
                      <a:endParaRPr/>
                    </a:p>
                  </a:txBody>
                  <a:tcPr marT="34300" marB="3430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C4B9D9"/>
                    </a:solidFill>
                  </a:tcPr>
                </a:tc>
                <a:tc>
                  <a:txBody>
                    <a:bodyPr/>
                    <a:lstStyle/>
                    <a:p>
                      <a:pPr indent="0" lvl="0" marL="0" marR="0" rtl="0" algn="r">
                        <a:spcBef>
                          <a:spcPts val="0"/>
                        </a:spcBef>
                        <a:spcAft>
                          <a:spcPts val="0"/>
                        </a:spcAft>
                        <a:buNone/>
                      </a:pPr>
                      <a:r>
                        <a:rPr b="0" lang="es-MX" sz="1100">
                          <a:solidFill>
                            <a:schemeClr val="dk1"/>
                          </a:solidFill>
                          <a:latin typeface="Gill Sans"/>
                          <a:ea typeface="Gill Sans"/>
                          <a:cs typeface="Gill Sans"/>
                          <a:sym typeface="Gill Sans"/>
                        </a:rPr>
                        <a:t>21.47%</a:t>
                      </a:r>
                      <a:endParaRPr/>
                    </a:p>
                  </a:txBody>
                  <a:tcPr marT="34300" marB="3430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C4B9D9"/>
                    </a:solidFill>
                  </a:tcPr>
                </a:tc>
              </a:tr>
              <a:tr h="278125">
                <a:tc>
                  <a:txBody>
                    <a:bodyPr/>
                    <a:lstStyle/>
                    <a:p>
                      <a:pPr indent="0" lvl="0" marL="0" marR="0" rtl="0" algn="l">
                        <a:spcBef>
                          <a:spcPts val="0"/>
                        </a:spcBef>
                        <a:spcAft>
                          <a:spcPts val="0"/>
                        </a:spcAft>
                        <a:buNone/>
                      </a:pPr>
                      <a:r>
                        <a:rPr b="0" lang="es-MX" sz="1100">
                          <a:latin typeface="Gill Sans"/>
                          <a:ea typeface="Gill Sans"/>
                          <a:cs typeface="Gill Sans"/>
                          <a:sym typeface="Gill Sans"/>
                        </a:rPr>
                        <a:t>Esquema</a:t>
                      </a:r>
                      <a:endParaRPr/>
                    </a:p>
                  </a:txBody>
                  <a:tcPr marT="34300" marB="3430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C4B9D9"/>
                    </a:solidFill>
                  </a:tcPr>
                </a:tc>
                <a:tc>
                  <a:txBody>
                    <a:bodyPr/>
                    <a:lstStyle/>
                    <a:p>
                      <a:pPr indent="0" lvl="0" marL="0" marR="0" rtl="0" algn="r">
                        <a:spcBef>
                          <a:spcPts val="0"/>
                        </a:spcBef>
                        <a:spcAft>
                          <a:spcPts val="0"/>
                        </a:spcAft>
                        <a:buNone/>
                      </a:pPr>
                      <a:r>
                        <a:rPr b="0" lang="es-MX" sz="1100">
                          <a:solidFill>
                            <a:schemeClr val="dk1"/>
                          </a:solidFill>
                          <a:latin typeface="Gill Sans"/>
                          <a:ea typeface="Gill Sans"/>
                          <a:cs typeface="Gill Sans"/>
                          <a:sym typeface="Gill Sans"/>
                        </a:rPr>
                        <a:t>Aportación terreno</a:t>
                      </a:r>
                      <a:endParaRPr/>
                    </a:p>
                  </a:txBody>
                  <a:tcPr marT="34300" marB="3430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C4B9D9"/>
                    </a:solidFill>
                  </a:tcPr>
                </a:tc>
              </a:tr>
              <a:tr h="278125">
                <a:tc>
                  <a:txBody>
                    <a:bodyPr/>
                    <a:lstStyle/>
                    <a:p>
                      <a:pPr indent="0" lvl="0" marL="0" marR="0" rtl="0" algn="l">
                        <a:spcBef>
                          <a:spcPts val="0"/>
                        </a:spcBef>
                        <a:spcAft>
                          <a:spcPts val="0"/>
                        </a:spcAft>
                        <a:buNone/>
                      </a:pPr>
                      <a:r>
                        <a:rPr b="0" lang="es-MX" sz="1100">
                          <a:latin typeface="Gill Sans"/>
                          <a:ea typeface="Gill Sans"/>
                          <a:cs typeface="Gill Sans"/>
                          <a:sym typeface="Gill Sans"/>
                        </a:rPr>
                        <a:t>Participación IPEJAL:</a:t>
                      </a:r>
                      <a:endParaRPr/>
                    </a:p>
                  </a:txBody>
                  <a:tcPr marT="34300" marB="3430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r">
                        <a:spcBef>
                          <a:spcPts val="0"/>
                        </a:spcBef>
                        <a:spcAft>
                          <a:spcPts val="0"/>
                        </a:spcAft>
                        <a:buNone/>
                      </a:pPr>
                      <a:r>
                        <a:rPr b="0" lang="es-MX" sz="1100">
                          <a:solidFill>
                            <a:schemeClr val="dk1"/>
                          </a:solidFill>
                          <a:latin typeface="Gill Sans"/>
                          <a:ea typeface="Gill Sans"/>
                          <a:cs typeface="Gill Sans"/>
                          <a:sym typeface="Gill Sans"/>
                        </a:rPr>
                        <a:t>32.5% de las ventas de 59 casas unifamiliares y 38 unidades Dúplex</a:t>
                      </a:r>
                      <a:endParaRPr/>
                    </a:p>
                  </a:txBody>
                  <a:tcPr marT="34300" marB="3430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278125">
                <a:tc>
                  <a:txBody>
                    <a:bodyPr/>
                    <a:lstStyle/>
                    <a:p>
                      <a:pPr indent="0" lvl="0" marL="0" marR="0" rtl="0" algn="l">
                        <a:spcBef>
                          <a:spcPts val="0"/>
                        </a:spcBef>
                        <a:spcAft>
                          <a:spcPts val="0"/>
                        </a:spcAft>
                        <a:buNone/>
                      </a:pPr>
                      <a:r>
                        <a:rPr b="0" lang="es-MX" sz="1100">
                          <a:latin typeface="Gill Sans"/>
                          <a:ea typeface="Gill Sans"/>
                          <a:cs typeface="Gill Sans"/>
                          <a:sym typeface="Gill Sans"/>
                        </a:rPr>
                        <a:t>Plazo en meses: </a:t>
                      </a:r>
                      <a:endParaRPr/>
                    </a:p>
                  </a:txBody>
                  <a:tcPr marT="34300" marB="3430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C4B9D9"/>
                    </a:solidFill>
                  </a:tcPr>
                </a:tc>
                <a:tc>
                  <a:txBody>
                    <a:bodyPr/>
                    <a:lstStyle/>
                    <a:p>
                      <a:pPr indent="0" lvl="0" marL="0" marR="0" rtl="0" algn="r">
                        <a:spcBef>
                          <a:spcPts val="0"/>
                        </a:spcBef>
                        <a:spcAft>
                          <a:spcPts val="0"/>
                        </a:spcAft>
                        <a:buNone/>
                      </a:pPr>
                      <a:r>
                        <a:rPr b="0" lang="es-MX" sz="1100">
                          <a:solidFill>
                            <a:schemeClr val="dk1"/>
                          </a:solidFill>
                          <a:latin typeface="Gill Sans"/>
                          <a:ea typeface="Gill Sans"/>
                          <a:cs typeface="Gill Sans"/>
                          <a:sym typeface="Gill Sans"/>
                        </a:rPr>
                        <a:t>24</a:t>
                      </a:r>
                      <a:endParaRPr/>
                    </a:p>
                  </a:txBody>
                  <a:tcPr marT="34300" marB="34300" marR="68575" marL="68575">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C4B9D9"/>
                    </a:solidFill>
                  </a:tcPr>
                </a:tc>
              </a:tr>
            </a:tbl>
          </a:graphicData>
        </a:graphic>
      </p:graphicFrame>
      <p:sp>
        <p:nvSpPr>
          <p:cNvPr id="1046" name="Google Shape;1046;p97"/>
          <p:cNvSpPr txBox="1"/>
          <p:nvPr/>
        </p:nvSpPr>
        <p:spPr>
          <a:xfrm>
            <a:off x="4860292" y="1258005"/>
            <a:ext cx="280866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200">
                <a:solidFill>
                  <a:schemeClr val="dk1"/>
                </a:solidFill>
                <a:latin typeface="Gill Sans"/>
                <a:ea typeface="Gill Sans"/>
                <a:cs typeface="Gill Sans"/>
                <a:sym typeface="Gill Sans"/>
              </a:rPr>
              <a:t>INDICADORES FINANCIEROS</a:t>
            </a:r>
            <a:endParaRPr/>
          </a:p>
        </p:txBody>
      </p:sp>
      <p:sp>
        <p:nvSpPr>
          <p:cNvPr id="1047" name="Google Shape;1047;p97"/>
          <p:cNvSpPr txBox="1"/>
          <p:nvPr/>
        </p:nvSpPr>
        <p:spPr>
          <a:xfrm>
            <a:off x="228597" y="1191751"/>
            <a:ext cx="4141160" cy="738664"/>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lang="es-MX" sz="1200">
                <a:solidFill>
                  <a:schemeClr val="dk1"/>
                </a:solidFill>
                <a:latin typeface="Gill Sans"/>
                <a:ea typeface="Gill Sans"/>
                <a:cs typeface="Gill Sans"/>
                <a:sym typeface="Gill Sans"/>
              </a:rPr>
              <a:t>TIPO DE PROYECTO PARA IPEJAL</a:t>
            </a:r>
            <a:endParaRPr/>
          </a:p>
          <a:p>
            <a:pPr indent="0" lvl="0" marL="0" marR="0" rtl="0" algn="just">
              <a:spcBef>
                <a:spcPts val="0"/>
              </a:spcBef>
              <a:spcAft>
                <a:spcPts val="0"/>
              </a:spcAft>
              <a:buNone/>
            </a:pPr>
            <a:r>
              <a:rPr lang="es-MX" sz="1200">
                <a:solidFill>
                  <a:schemeClr val="dk1"/>
                </a:solidFill>
                <a:latin typeface="Gill Sans"/>
                <a:ea typeface="Gill Sans"/>
                <a:cs typeface="Gill Sans"/>
                <a:sym typeface="Gill Sans"/>
              </a:rPr>
              <a:t>Inmobiliario Habitacional para venta / Aportación de terreno.</a:t>
            </a:r>
            <a:endParaRPr/>
          </a:p>
          <a:p>
            <a:pPr indent="0" lvl="0" marL="0" marR="0" rtl="0" algn="l">
              <a:spcBef>
                <a:spcPts val="0"/>
              </a:spcBef>
              <a:spcAft>
                <a:spcPts val="0"/>
              </a:spcAft>
              <a:buNone/>
            </a:pPr>
            <a:r>
              <a:t/>
            </a:r>
            <a:endParaRPr sz="1200">
              <a:solidFill>
                <a:schemeClr val="dk1"/>
              </a:solidFill>
              <a:latin typeface="Gill Sans"/>
              <a:ea typeface="Gill Sans"/>
              <a:cs typeface="Gill Sans"/>
              <a:sym typeface="Gill Sans"/>
            </a:endParaRPr>
          </a:p>
        </p:txBody>
      </p:sp>
      <p:sp>
        <p:nvSpPr>
          <p:cNvPr id="1048" name="Google Shape;1048;p97"/>
          <p:cNvSpPr txBox="1"/>
          <p:nvPr/>
        </p:nvSpPr>
        <p:spPr>
          <a:xfrm>
            <a:off x="4808007" y="2924188"/>
            <a:ext cx="4055109"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200">
                <a:solidFill>
                  <a:schemeClr val="dk1"/>
                </a:solidFill>
                <a:latin typeface="Gill Sans"/>
                <a:ea typeface="Gill Sans"/>
                <a:cs typeface="Gill Sans"/>
                <a:sym typeface="Gill Sans"/>
              </a:rPr>
              <a:t>ANÁLISIS DE PROPUESTA</a:t>
            </a:r>
            <a:endParaRPr/>
          </a:p>
          <a:p>
            <a:pPr indent="0" lvl="0" marL="0" marR="0" rtl="0" algn="just">
              <a:spcBef>
                <a:spcPts val="0"/>
              </a:spcBef>
              <a:spcAft>
                <a:spcPts val="0"/>
              </a:spcAft>
              <a:buNone/>
            </a:pPr>
            <a:r>
              <a:rPr lang="es-MX" sz="1200">
                <a:solidFill>
                  <a:schemeClr val="dk1"/>
                </a:solidFill>
                <a:latin typeface="Gill Sans"/>
                <a:ea typeface="Gill Sans"/>
                <a:cs typeface="Gill Sans"/>
                <a:sym typeface="Gill Sans"/>
              </a:rPr>
              <a:t>Se sugiere presentar a consejo, proyecto a corto plazo con TIR superior del 20%, empresa con amplia experiencia en construcción y comercialización de proyectos mucho mas grandes, se espera la obtención de una TIR mayor a la proyectada ya que IPEJAL tiene participación vs. ingresos y se espera que una ves iniciada la primera etapa se obtenga plusvalía en las siguientes. El proyecto únicamente contempla la aportación del terreno.</a:t>
            </a:r>
            <a:endParaRPr/>
          </a:p>
          <a:p>
            <a:pPr indent="0" lvl="0" marL="0" marR="0" rtl="0" algn="l">
              <a:spcBef>
                <a:spcPts val="0"/>
              </a:spcBef>
              <a:spcAft>
                <a:spcPts val="0"/>
              </a:spcAft>
              <a:buNone/>
            </a:pPr>
            <a:r>
              <a:t/>
            </a:r>
            <a:endParaRPr sz="1200">
              <a:solidFill>
                <a:schemeClr val="dk1"/>
              </a:solidFill>
              <a:latin typeface="Gill Sans"/>
              <a:ea typeface="Gill Sans"/>
              <a:cs typeface="Gill Sans"/>
              <a:sym typeface="Gill Sans"/>
            </a:endParaRPr>
          </a:p>
        </p:txBody>
      </p:sp>
      <p:sp>
        <p:nvSpPr>
          <p:cNvPr id="1049" name="Google Shape;1049;p97"/>
          <p:cNvSpPr txBox="1"/>
          <p:nvPr/>
        </p:nvSpPr>
        <p:spPr>
          <a:xfrm>
            <a:off x="2872426" y="6438238"/>
            <a:ext cx="3399146"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200">
                <a:solidFill>
                  <a:srgbClr val="7F7F7F"/>
                </a:solidFill>
                <a:latin typeface="Gill Sans"/>
                <a:ea typeface="Gill Sans"/>
                <a:cs typeface="Gill Sans"/>
                <a:sym typeface="Gill Sans"/>
              </a:rPr>
              <a:t>Sesión Ordinaria 06/2021 del 30 de Junio de 2021</a:t>
            </a:r>
            <a:endParaRPr sz="1200">
              <a:solidFill>
                <a:srgbClr val="7F7F7F"/>
              </a:solidFill>
              <a:latin typeface="Gill Sans"/>
              <a:ea typeface="Gill Sans"/>
              <a:cs typeface="Gill Sans"/>
              <a:sym typeface="Gill Sans"/>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p98"/>
          <p:cNvSpPr txBox="1"/>
          <p:nvPr>
            <p:ph type="ctrTitle"/>
          </p:nvPr>
        </p:nvSpPr>
        <p:spPr>
          <a:xfrm>
            <a:off x="251791" y="2693987"/>
            <a:ext cx="5742296" cy="14700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595959"/>
              </a:buClr>
              <a:buSzPts val="3600"/>
              <a:buFont typeface="Gill Sans"/>
              <a:buNone/>
            </a:pPr>
            <a:r>
              <a:rPr lang="es-MX"/>
              <a:t>9. Asuntos Varios</a:t>
            </a:r>
            <a:endParaRPr/>
          </a:p>
        </p:txBody>
      </p:sp>
      <p:sp>
        <p:nvSpPr>
          <p:cNvPr id="1055" name="Google Shape;1055;p98"/>
          <p:cNvSpPr txBox="1"/>
          <p:nvPr>
            <p:ph idx="11" type="ftr"/>
          </p:nvPr>
        </p:nvSpPr>
        <p:spPr>
          <a:xfrm>
            <a:off x="2857500" y="6492875"/>
            <a:ext cx="34290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06/2021 del 30 de Junio de 2021</a:t>
            </a:r>
            <a:endParaRPr/>
          </a:p>
        </p:txBody>
      </p:sp>
      <p:sp>
        <p:nvSpPr>
          <p:cNvPr id="1056" name="Google Shape;1056;p98"/>
          <p:cNvSpPr txBox="1"/>
          <p:nvPr>
            <p:ph idx="12" type="sldNum"/>
          </p:nvPr>
        </p:nvSpPr>
        <p:spPr>
          <a:xfrm>
            <a:off x="7010400" y="6492874"/>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0" name="Shape 1060"/>
        <p:cNvGrpSpPr/>
        <p:nvPr/>
      </p:nvGrpSpPr>
      <p:grpSpPr>
        <a:xfrm>
          <a:off x="0" y="0"/>
          <a:ext cx="0" cy="0"/>
          <a:chOff x="0" y="0"/>
          <a:chExt cx="0" cy="0"/>
        </a:xfrm>
      </p:grpSpPr>
      <p:sp>
        <p:nvSpPr>
          <p:cNvPr id="1061" name="Google Shape;1061;p99"/>
          <p:cNvSpPr txBox="1"/>
          <p:nvPr>
            <p:ph idx="1" type="body"/>
          </p:nvPr>
        </p:nvSpPr>
        <p:spPr>
          <a:xfrm>
            <a:off x="1785100" y="136525"/>
            <a:ext cx="7154562" cy="419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1800"/>
              <a:buNone/>
            </a:pPr>
            <a:r>
              <a:rPr lang="es-MX" sz="1800">
                <a:solidFill>
                  <a:schemeClr val="lt1"/>
                </a:solidFill>
              </a:rPr>
              <a:t>Asuntos Varios </a:t>
            </a:r>
            <a:endParaRPr/>
          </a:p>
        </p:txBody>
      </p:sp>
      <p:sp>
        <p:nvSpPr>
          <p:cNvPr id="1062" name="Google Shape;1062;p99"/>
          <p:cNvSpPr txBox="1"/>
          <p:nvPr>
            <p:ph idx="2" type="body"/>
          </p:nvPr>
        </p:nvSpPr>
        <p:spPr>
          <a:xfrm>
            <a:off x="580768" y="1470454"/>
            <a:ext cx="8106032" cy="4713759"/>
          </a:xfrm>
          <a:prstGeom prst="rect">
            <a:avLst/>
          </a:prstGeom>
          <a:noFill/>
          <a:ln>
            <a:noFill/>
          </a:ln>
        </p:spPr>
        <p:txBody>
          <a:bodyPr anchorCtr="0" anchor="t" bIns="45700" lIns="91425" spcFirstLastPara="1" rIns="91425" wrap="square" tIns="45700">
            <a:normAutofit/>
          </a:bodyPr>
          <a:lstStyle/>
          <a:p>
            <a:pPr indent="-285750" lvl="0" marL="285750" rtl="0" algn="just">
              <a:lnSpc>
                <a:spcPct val="90000"/>
              </a:lnSpc>
              <a:spcBef>
                <a:spcPts val="0"/>
              </a:spcBef>
              <a:spcAft>
                <a:spcPts val="0"/>
              </a:spcAft>
              <a:buClr>
                <a:srgbClr val="0C0C0C"/>
              </a:buClr>
              <a:buSzPts val="1800"/>
              <a:buFont typeface="Noto Sans Symbols"/>
              <a:buChar char="❑"/>
            </a:pPr>
            <a:r>
              <a:rPr lang="es-MX"/>
              <a:t>Proyecto del Reglamento Interno de IPEJAL</a:t>
            </a:r>
            <a:endParaRPr/>
          </a:p>
          <a:p>
            <a:pPr indent="-171450" lvl="1" marL="971533" rtl="0" algn="l">
              <a:lnSpc>
                <a:spcPct val="90000"/>
              </a:lnSpc>
              <a:spcBef>
                <a:spcPts val="500"/>
              </a:spcBef>
              <a:spcAft>
                <a:spcPts val="0"/>
              </a:spcAft>
              <a:buClr>
                <a:srgbClr val="0C0C0C"/>
              </a:buClr>
              <a:buSzPts val="1800"/>
              <a:buFont typeface="Noto Sans Symbols"/>
              <a:buNone/>
            </a:pPr>
            <a:r>
              <a:t/>
            </a:r>
            <a:endParaRPr/>
          </a:p>
          <a:p>
            <a:pPr indent="-285750" lvl="1" marL="971533" rtl="0" algn="l">
              <a:lnSpc>
                <a:spcPct val="90000"/>
              </a:lnSpc>
              <a:spcBef>
                <a:spcPts val="500"/>
              </a:spcBef>
              <a:spcAft>
                <a:spcPts val="0"/>
              </a:spcAft>
              <a:buClr>
                <a:srgbClr val="0C0C0C"/>
              </a:buClr>
              <a:buSzPts val="1800"/>
              <a:buFont typeface="Noto Sans Symbols"/>
              <a:buChar char="▪"/>
            </a:pPr>
            <a:r>
              <a:rPr lang="es-MX"/>
              <a:t>Consideraciones al Reglamento Interno IPEJAL</a:t>
            </a:r>
            <a:endParaRPr/>
          </a:p>
          <a:p>
            <a:pPr indent="-171450" lvl="1" marL="971533" rtl="0" algn="l">
              <a:lnSpc>
                <a:spcPct val="90000"/>
              </a:lnSpc>
              <a:spcBef>
                <a:spcPts val="500"/>
              </a:spcBef>
              <a:spcAft>
                <a:spcPts val="0"/>
              </a:spcAft>
              <a:buClr>
                <a:srgbClr val="0C0C0C"/>
              </a:buClr>
              <a:buSzPts val="1800"/>
              <a:buFont typeface="Noto Sans Symbols"/>
              <a:buNone/>
            </a:pPr>
            <a:r>
              <a:t/>
            </a:r>
            <a:endParaRPr/>
          </a:p>
          <a:p>
            <a:pPr indent="-285750" lvl="1" marL="971533" rtl="0" algn="l">
              <a:lnSpc>
                <a:spcPct val="90000"/>
              </a:lnSpc>
              <a:spcBef>
                <a:spcPts val="500"/>
              </a:spcBef>
              <a:spcAft>
                <a:spcPts val="0"/>
              </a:spcAft>
              <a:buClr>
                <a:srgbClr val="0C0C0C"/>
              </a:buClr>
              <a:buSzPts val="1800"/>
              <a:buFont typeface="Noto Sans Symbols"/>
              <a:buChar char="▪"/>
            </a:pPr>
            <a:r>
              <a:rPr lang="es-MX"/>
              <a:t>Organigrama</a:t>
            </a:r>
            <a:endParaRPr/>
          </a:p>
        </p:txBody>
      </p:sp>
      <p:sp>
        <p:nvSpPr>
          <p:cNvPr id="1063" name="Google Shape;1063;p9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pic>
        <p:nvPicPr>
          <p:cNvPr descr="Dctos.png" id="1064" name="Google Shape;1064;p99">
            <a:hlinkClick r:id="rId3"/>
          </p:cNvPr>
          <p:cNvPicPr preferRelativeResize="0"/>
          <p:nvPr/>
        </p:nvPicPr>
        <p:blipFill rotWithShape="1">
          <a:blip r:embed="rId4">
            <a:alphaModFix/>
          </a:blip>
          <a:srcRect b="0" l="0" r="0" t="0"/>
          <a:stretch/>
        </p:blipFill>
        <p:spPr>
          <a:xfrm>
            <a:off x="6663555" y="1470454"/>
            <a:ext cx="441188" cy="396876"/>
          </a:xfrm>
          <a:prstGeom prst="rect">
            <a:avLst/>
          </a:prstGeom>
          <a:noFill/>
          <a:ln>
            <a:noFill/>
          </a:ln>
        </p:spPr>
      </p:pic>
      <p:pic>
        <p:nvPicPr>
          <p:cNvPr descr="Dctos.png" id="1065" name="Google Shape;1065;p99">
            <a:hlinkClick r:id="rId5"/>
          </p:cNvPr>
          <p:cNvPicPr preferRelativeResize="0"/>
          <p:nvPr/>
        </p:nvPicPr>
        <p:blipFill rotWithShape="1">
          <a:blip r:embed="rId4">
            <a:alphaModFix/>
          </a:blip>
          <a:srcRect b="0" l="0" r="0" t="0"/>
          <a:stretch/>
        </p:blipFill>
        <p:spPr>
          <a:xfrm>
            <a:off x="6663555" y="2118752"/>
            <a:ext cx="441188" cy="396876"/>
          </a:xfrm>
          <a:prstGeom prst="rect">
            <a:avLst/>
          </a:prstGeom>
          <a:noFill/>
          <a:ln>
            <a:noFill/>
          </a:ln>
        </p:spPr>
      </p:pic>
      <p:pic>
        <p:nvPicPr>
          <p:cNvPr descr="Dctos.png" id="1066" name="Google Shape;1066;p99">
            <a:hlinkClick r:id="rId6"/>
          </p:cNvPr>
          <p:cNvPicPr preferRelativeResize="0"/>
          <p:nvPr/>
        </p:nvPicPr>
        <p:blipFill rotWithShape="1">
          <a:blip r:embed="rId4">
            <a:alphaModFix/>
          </a:blip>
          <a:srcRect b="0" l="0" r="0" t="0"/>
          <a:stretch/>
        </p:blipFill>
        <p:spPr>
          <a:xfrm>
            <a:off x="6663555" y="2693211"/>
            <a:ext cx="441188" cy="396876"/>
          </a:xfrm>
          <a:prstGeom prst="rect">
            <a:avLst/>
          </a:prstGeom>
          <a:noFill/>
          <a:ln>
            <a:noFill/>
          </a:ln>
        </p:spPr>
      </p:pic>
      <p:sp>
        <p:nvSpPr>
          <p:cNvPr id="1067" name="Google Shape;1067;p99"/>
          <p:cNvSpPr txBox="1"/>
          <p:nvPr/>
        </p:nvSpPr>
        <p:spPr>
          <a:xfrm>
            <a:off x="2934211" y="6480394"/>
            <a:ext cx="3399146" cy="365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200">
                <a:solidFill>
                  <a:srgbClr val="7F7F7F"/>
                </a:solidFill>
                <a:latin typeface="Gill Sans"/>
                <a:ea typeface="Gill Sans"/>
                <a:cs typeface="Gill Sans"/>
                <a:sym typeface="Gill Sans"/>
              </a:rPr>
              <a:t>Sesión Ordinaria 06/2021 del 30 de Junio de 2021</a:t>
            </a:r>
            <a:endParaRPr sz="1200">
              <a:solidFill>
                <a:srgbClr val="7F7F7F"/>
              </a:solidFill>
              <a:latin typeface="Gill Sans"/>
              <a:ea typeface="Gill Sans"/>
              <a:cs typeface="Gill Sans"/>
              <a:sym typeface="Gill Sans"/>
            </a:endParaRPr>
          </a:p>
        </p:txBody>
      </p:sp>
    </p:spTree>
  </p:cSld>
  <p:clrMapOvr>
    <a:masterClrMapping/>
  </p:clrMapOvr>
</p:sld>
</file>

<file path=ppt/theme/theme1.xml><?xml version="1.0" encoding="utf-8"?>
<a:theme xmlns:a="http://schemas.openxmlformats.org/drawingml/2006/main" xmlns:r="http://schemas.openxmlformats.org/officeDocument/2006/relationships" name="Tema Sesiones">
  <a:themeElements>
    <a:clrScheme name="Personalizado 2">
      <a:dk1>
        <a:srgbClr val="000000"/>
      </a:dk1>
      <a:lt1>
        <a:srgbClr val="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plantilla ipejal 2019">
  <a:themeElements>
    <a:clrScheme name="Personalizado 3">
      <a:dk1>
        <a:srgbClr val="000000"/>
      </a:dk1>
      <a:lt1>
        <a:srgbClr val="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1_Tema Sesiones">
  <a:themeElements>
    <a:clrScheme name="Personalizado 5">
      <a:dk1>
        <a:srgbClr val="000000"/>
      </a:dk1>
      <a:lt1>
        <a:srgbClr val="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1_plantilla ipejal 2019">
  <a:themeElements>
    <a:clrScheme name="Personalizado 4">
      <a:dk1>
        <a:srgbClr val="000000"/>
      </a:dk1>
      <a:lt1>
        <a:srgbClr val="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Override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2021-03-16T17:19:45Z</dcterms:created>
  <dc:creator>Gonzalez Martinez, Maria del Carmen</dc:creator>
</cp:coreProperties>
</file>